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 id="2147483977" r:id="rId2"/>
  </p:sldMasterIdLst>
  <p:notesMasterIdLst>
    <p:notesMasterId r:id="rId89"/>
  </p:notesMasterIdLst>
  <p:sldIdLst>
    <p:sldId id="537" r:id="rId3"/>
    <p:sldId id="348" r:id="rId4"/>
    <p:sldId id="349" r:id="rId5"/>
    <p:sldId id="438" r:id="rId6"/>
    <p:sldId id="439" r:id="rId7"/>
    <p:sldId id="440" r:id="rId8"/>
    <p:sldId id="441" r:id="rId9"/>
    <p:sldId id="442" r:id="rId10"/>
    <p:sldId id="443" r:id="rId11"/>
    <p:sldId id="444" r:id="rId12"/>
    <p:sldId id="445" r:id="rId13"/>
    <p:sldId id="446" r:id="rId14"/>
    <p:sldId id="448" r:id="rId15"/>
    <p:sldId id="449" r:id="rId16"/>
    <p:sldId id="447" r:id="rId17"/>
    <p:sldId id="450" r:id="rId18"/>
    <p:sldId id="451" r:id="rId19"/>
    <p:sldId id="452" r:id="rId20"/>
    <p:sldId id="453" r:id="rId21"/>
    <p:sldId id="454" r:id="rId22"/>
    <p:sldId id="470" r:id="rId23"/>
    <p:sldId id="534" r:id="rId24"/>
    <p:sldId id="458" r:id="rId25"/>
    <p:sldId id="459" r:id="rId26"/>
    <p:sldId id="460" r:id="rId27"/>
    <p:sldId id="461" r:id="rId28"/>
    <p:sldId id="462" r:id="rId29"/>
    <p:sldId id="463" r:id="rId30"/>
    <p:sldId id="464" r:id="rId31"/>
    <p:sldId id="465" r:id="rId32"/>
    <p:sldId id="472" r:id="rId33"/>
    <p:sldId id="467" r:id="rId34"/>
    <p:sldId id="468" r:id="rId35"/>
    <p:sldId id="469" r:id="rId36"/>
    <p:sldId id="471" r:id="rId37"/>
    <p:sldId id="473" r:id="rId38"/>
    <p:sldId id="474" r:id="rId39"/>
    <p:sldId id="475" r:id="rId40"/>
    <p:sldId id="476" r:id="rId41"/>
    <p:sldId id="477" r:id="rId42"/>
    <p:sldId id="478" r:id="rId43"/>
    <p:sldId id="479" r:id="rId44"/>
    <p:sldId id="480" r:id="rId45"/>
    <p:sldId id="481" r:id="rId46"/>
    <p:sldId id="482" r:id="rId47"/>
    <p:sldId id="535" r:id="rId48"/>
    <p:sldId id="485" r:id="rId49"/>
    <p:sldId id="486" r:id="rId50"/>
    <p:sldId id="487" r:id="rId51"/>
    <p:sldId id="488" r:id="rId52"/>
    <p:sldId id="489" r:id="rId53"/>
    <p:sldId id="490" r:id="rId54"/>
    <p:sldId id="491" r:id="rId55"/>
    <p:sldId id="492" r:id="rId56"/>
    <p:sldId id="493" r:id="rId57"/>
    <p:sldId id="494" r:id="rId58"/>
    <p:sldId id="495" r:id="rId59"/>
    <p:sldId id="496" r:id="rId60"/>
    <p:sldId id="497" r:id="rId61"/>
    <p:sldId id="498" r:id="rId62"/>
    <p:sldId id="499" r:id="rId63"/>
    <p:sldId id="500" r:id="rId64"/>
    <p:sldId id="501" r:id="rId65"/>
    <p:sldId id="536" r:id="rId66"/>
    <p:sldId id="503" r:id="rId67"/>
    <p:sldId id="504" r:id="rId68"/>
    <p:sldId id="505" r:id="rId69"/>
    <p:sldId id="508" r:id="rId70"/>
    <p:sldId id="509" r:id="rId71"/>
    <p:sldId id="511" r:id="rId72"/>
    <p:sldId id="512" r:id="rId73"/>
    <p:sldId id="514" r:id="rId74"/>
    <p:sldId id="515" r:id="rId75"/>
    <p:sldId id="516" r:id="rId76"/>
    <p:sldId id="517" r:id="rId77"/>
    <p:sldId id="518" r:id="rId78"/>
    <p:sldId id="520" r:id="rId79"/>
    <p:sldId id="525" r:id="rId80"/>
    <p:sldId id="526" r:id="rId81"/>
    <p:sldId id="527" r:id="rId82"/>
    <p:sldId id="528" r:id="rId83"/>
    <p:sldId id="529" r:id="rId84"/>
    <p:sldId id="530" r:id="rId85"/>
    <p:sldId id="531" r:id="rId86"/>
    <p:sldId id="532" r:id="rId87"/>
    <p:sldId id="506" r:id="rId8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B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43" autoAdjust="0"/>
    <p:restoredTop sz="94245" autoAdjust="0"/>
  </p:normalViewPr>
  <p:slideViewPr>
    <p:cSldViewPr>
      <p:cViewPr varScale="1">
        <p:scale>
          <a:sx n="92" d="100"/>
          <a:sy n="92" d="100"/>
        </p:scale>
        <p:origin x="209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0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dirty="0">
                <a:latin typeface="+mn-lt"/>
              </a:rPr>
              <a:t>图</a:t>
            </a:r>
            <a:r>
              <a:rPr lang="en-US" altLang="zh-CN" sz="1000" dirty="0">
                <a:latin typeface="+mn-lt"/>
              </a:rPr>
              <a:t> </a:t>
            </a:r>
            <a:r>
              <a:rPr lang="zh-CN" altLang="en-US" sz="1000" dirty="0">
                <a:latin typeface="+mn-lt"/>
              </a:rPr>
              <a:t>年薪数据的散点图</a:t>
            </a:r>
          </a:p>
        </c:rich>
      </c:tx>
      <c:layout>
        <c:manualLayout>
          <c:xMode val="edge"/>
          <c:yMode val="edge"/>
          <c:x val="0.39045865715136197"/>
          <c:y val="0.9205366357069143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4.1133250151692544E-2"/>
          <c:y val="5.9851077960559926E-2"/>
          <c:w val="0.92410244436084699"/>
          <c:h val="0.73788656041038969"/>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Sheet1!$A$2:$A$11</c:f>
              <c:numCache>
                <c:formatCode>General</c:formatCode>
                <c:ptCount val="10"/>
                <c:pt idx="0">
                  <c:v>3</c:v>
                </c:pt>
                <c:pt idx="1">
                  <c:v>8</c:v>
                </c:pt>
                <c:pt idx="2">
                  <c:v>9</c:v>
                </c:pt>
                <c:pt idx="3">
                  <c:v>13</c:v>
                </c:pt>
                <c:pt idx="4">
                  <c:v>3</c:v>
                </c:pt>
                <c:pt idx="5">
                  <c:v>6</c:v>
                </c:pt>
                <c:pt idx="6">
                  <c:v>11</c:v>
                </c:pt>
                <c:pt idx="7">
                  <c:v>21</c:v>
                </c:pt>
                <c:pt idx="8">
                  <c:v>1</c:v>
                </c:pt>
                <c:pt idx="9">
                  <c:v>16</c:v>
                </c:pt>
              </c:numCache>
            </c:numRef>
          </c:xVal>
          <c:yVal>
            <c:numRef>
              <c:f>Sheet1!$B$2:$B$11</c:f>
              <c:numCache>
                <c:formatCode>General</c:formatCode>
                <c:ptCount val="10"/>
                <c:pt idx="0">
                  <c:v>30</c:v>
                </c:pt>
                <c:pt idx="1">
                  <c:v>57</c:v>
                </c:pt>
                <c:pt idx="2">
                  <c:v>64</c:v>
                </c:pt>
                <c:pt idx="3">
                  <c:v>72</c:v>
                </c:pt>
                <c:pt idx="4">
                  <c:v>36</c:v>
                </c:pt>
                <c:pt idx="5">
                  <c:v>43</c:v>
                </c:pt>
                <c:pt idx="6">
                  <c:v>59</c:v>
                </c:pt>
                <c:pt idx="7">
                  <c:v>90</c:v>
                </c:pt>
                <c:pt idx="8">
                  <c:v>20</c:v>
                </c:pt>
                <c:pt idx="9">
                  <c:v>83</c:v>
                </c:pt>
              </c:numCache>
            </c:numRef>
          </c:yVal>
          <c:smooth val="0"/>
          <c:extLst>
            <c:ext xmlns:c16="http://schemas.microsoft.com/office/drawing/2014/chart" uri="{C3380CC4-5D6E-409C-BE32-E72D297353CC}">
              <c16:uniqueId val="{00000000-4EE3-4717-9BA7-71B781E1AC7D}"/>
            </c:ext>
          </c:extLst>
        </c:ser>
        <c:dLbls>
          <c:showLegendKey val="0"/>
          <c:showVal val="0"/>
          <c:showCatName val="0"/>
          <c:showSerName val="0"/>
          <c:showPercent val="0"/>
          <c:showBubbleSize val="0"/>
        </c:dLbls>
        <c:axId val="192442288"/>
        <c:axId val="192442848"/>
      </c:scatterChart>
      <c:valAx>
        <c:axId val="192442288"/>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2442848"/>
        <c:crosses val="autoZero"/>
        <c:crossBetween val="midCat"/>
      </c:valAx>
      <c:valAx>
        <c:axId val="192442848"/>
        <c:scaling>
          <c:orientation val="minMax"/>
        </c:scaling>
        <c:delete val="0"/>
        <c:axPos val="l"/>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244228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63A2A451-4960-4EF9-8AE6-406C055C1605}" type="datetimeFigureOut">
              <a:rPr lang="zh-CN" altLang="en-US"/>
              <a:pPr>
                <a:defRPr/>
              </a:pPr>
              <a:t>2022/8/29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564026E-72A8-4C80-8BE8-96037E7B28B6}" type="slidenum">
              <a:rPr lang="zh-CN" altLang="en-US"/>
              <a:pPr>
                <a:defRPr/>
              </a:pPr>
              <a:t>‹#›</a:t>
            </a:fld>
            <a:endParaRPr lang="en-US" altLang="zh-CN"/>
          </a:p>
        </p:txBody>
      </p:sp>
    </p:spTree>
    <p:extLst>
      <p:ext uri="{BB962C8B-B14F-4D97-AF65-F5344CB8AC3E}">
        <p14:creationId xmlns:p14="http://schemas.microsoft.com/office/powerpoint/2010/main" val="33762768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0013" y="1141413"/>
            <a:ext cx="4114800" cy="3086100"/>
          </a:xfrm>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E80291-01A3-406F-8604-7844AD21EA8F}"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PMingLiU" panose="02020500000000000000" pitchFamily="18" charset="-120"/>
              <a:cs typeface="+mn-cs"/>
            </a:endParaRPr>
          </a:p>
        </p:txBody>
      </p:sp>
    </p:spTree>
    <p:extLst>
      <p:ext uri="{BB962C8B-B14F-4D97-AF65-F5344CB8AC3E}">
        <p14:creationId xmlns:p14="http://schemas.microsoft.com/office/powerpoint/2010/main" val="732348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564026E-72A8-4C80-8BE8-96037E7B28B6}" type="slidenum">
              <a:rPr lang="zh-CN" altLang="en-US" smtClean="0"/>
              <a:pPr>
                <a:defRPr/>
              </a:pPr>
              <a:t>4</a:t>
            </a:fld>
            <a:endParaRPr lang="en-US" altLang="zh-CN"/>
          </a:p>
        </p:txBody>
      </p:sp>
    </p:spTree>
    <p:extLst>
      <p:ext uri="{BB962C8B-B14F-4D97-AF65-F5344CB8AC3E}">
        <p14:creationId xmlns:p14="http://schemas.microsoft.com/office/powerpoint/2010/main" val="377381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4738EC-1E98-4A07-B7AA-250800568307}" type="slidenum">
              <a:rPr lang="en-US" altLang="zh-CN">
                <a:latin typeface="Arial" charset="0"/>
              </a:rPr>
              <a:pPr fontAlgn="base">
                <a:spcBef>
                  <a:spcPct val="0"/>
                </a:spcBef>
                <a:spcAft>
                  <a:spcPct val="0"/>
                </a:spcAft>
                <a:defRPr/>
              </a:pPr>
              <a:t>11</a:t>
            </a:fld>
            <a:endParaRPr lang="en-US" altLang="zh-CN">
              <a:latin typeface="Arial" charset="0"/>
            </a:endParaRPr>
          </a:p>
        </p:txBody>
      </p:sp>
      <p:sp>
        <p:nvSpPr>
          <p:cNvPr id="35842"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35843"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100431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525B1B-D1E8-4F97-9263-232916C18C49}" type="slidenum">
              <a:rPr lang="en-US" altLang="zh-CN">
                <a:latin typeface="Arial" charset="0"/>
              </a:rPr>
              <a:pPr fontAlgn="base">
                <a:spcBef>
                  <a:spcPct val="0"/>
                </a:spcBef>
                <a:spcAft>
                  <a:spcPct val="0"/>
                </a:spcAft>
                <a:defRPr/>
              </a:pPr>
              <a:t>13</a:t>
            </a:fld>
            <a:endParaRPr lang="en-US" altLang="zh-CN">
              <a:latin typeface="Arial" charset="0"/>
            </a:endParaRPr>
          </a:p>
        </p:txBody>
      </p:sp>
      <p:sp>
        <p:nvSpPr>
          <p:cNvPr id="47106"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47107"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76774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AB6398-85E4-4757-AE81-5AD44089F56F}" type="slidenum">
              <a:rPr lang="en-US" altLang="zh-CN">
                <a:latin typeface="Arial" charset="0"/>
              </a:rPr>
              <a:pPr fontAlgn="base">
                <a:spcBef>
                  <a:spcPct val="0"/>
                </a:spcBef>
                <a:spcAft>
                  <a:spcPct val="0"/>
                </a:spcAft>
                <a:defRPr/>
              </a:pPr>
              <a:t>14</a:t>
            </a:fld>
            <a:endParaRPr lang="en-US" altLang="zh-CN">
              <a:latin typeface="Arial" charset="0"/>
            </a:endParaRPr>
          </a:p>
        </p:txBody>
      </p:sp>
      <p:sp>
        <p:nvSpPr>
          <p:cNvPr id="50178"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50179"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341636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3A93DA-2A3E-4002-97AA-624D441EE088}" type="slidenum">
              <a:rPr lang="en-US" altLang="zh-CN">
                <a:latin typeface="Arial" charset="0"/>
              </a:rPr>
              <a:pPr fontAlgn="base">
                <a:spcBef>
                  <a:spcPct val="0"/>
                </a:spcBef>
                <a:spcAft>
                  <a:spcPct val="0"/>
                </a:spcAft>
                <a:defRPr/>
              </a:pPr>
              <a:t>15</a:t>
            </a:fld>
            <a:endParaRPr lang="en-US" altLang="zh-CN">
              <a:latin typeface="Arial" charset="0"/>
            </a:endParaRPr>
          </a:p>
        </p:txBody>
      </p:sp>
      <p:sp>
        <p:nvSpPr>
          <p:cNvPr id="55298"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55299"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53141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43A6AF-5DC3-44C2-B442-D65269B80B5C}" type="slidenum">
              <a:rPr lang="en-US" altLang="zh-CN">
                <a:latin typeface="Arial" charset="0"/>
              </a:rPr>
              <a:pPr fontAlgn="base">
                <a:spcBef>
                  <a:spcPct val="0"/>
                </a:spcBef>
                <a:spcAft>
                  <a:spcPct val="0"/>
                </a:spcAft>
                <a:defRPr/>
              </a:pPr>
              <a:t>16</a:t>
            </a:fld>
            <a:endParaRPr lang="en-US" altLang="zh-CN">
              <a:latin typeface="Arial" charset="0"/>
            </a:endParaRPr>
          </a:p>
        </p:txBody>
      </p:sp>
      <p:sp>
        <p:nvSpPr>
          <p:cNvPr id="58370"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58371"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406154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53B27D-5BB7-4F2B-AED6-C2FB748B2BCF}" type="slidenum">
              <a:rPr lang="en-US" altLang="zh-CN">
                <a:latin typeface="Arial" charset="0"/>
              </a:rPr>
              <a:pPr fontAlgn="base">
                <a:spcBef>
                  <a:spcPct val="0"/>
                </a:spcBef>
                <a:spcAft>
                  <a:spcPct val="0"/>
                </a:spcAft>
                <a:defRPr/>
              </a:pPr>
              <a:t>18</a:t>
            </a:fld>
            <a:endParaRPr lang="en-US" altLang="zh-CN">
              <a:latin typeface="Arial" charset="0"/>
            </a:endParaRPr>
          </a:p>
        </p:txBody>
      </p:sp>
      <p:sp>
        <p:nvSpPr>
          <p:cNvPr id="63490"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63491"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292437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4E095A-3A2E-4C0B-8A1B-C8119BFECF7A}" type="slidenum">
              <a:rPr lang="en-US" altLang="zh-CN">
                <a:latin typeface="Arial" charset="0"/>
              </a:rPr>
              <a:pPr fontAlgn="base">
                <a:spcBef>
                  <a:spcPct val="0"/>
                </a:spcBef>
                <a:spcAft>
                  <a:spcPct val="0"/>
                </a:spcAft>
                <a:defRPr/>
              </a:pPr>
              <a:t>19</a:t>
            </a:fld>
            <a:endParaRPr lang="en-US" altLang="zh-CN">
              <a:latin typeface="Arial" charset="0"/>
            </a:endParaRPr>
          </a:p>
        </p:txBody>
      </p:sp>
      <p:sp>
        <p:nvSpPr>
          <p:cNvPr id="66562" name="Rectangle 2"/>
          <p:cNvSpPr>
            <a:spLocks noGrp="1" noChangeArrowheads="1"/>
          </p:cNvSpPr>
          <p:nvPr>
            <p:ph type="body" idx="1"/>
          </p:nvPr>
        </p:nvSpPr>
        <p:spPr bwMode="auto">
          <a:xfrm>
            <a:off x="914400" y="3276600"/>
            <a:ext cx="5029200" cy="5181600"/>
          </a:xfrm>
          <a:noFill/>
        </p:spPr>
        <p:txBody>
          <a:bodyPr wrap="square" lIns="90488" tIns="44450" rIns="90488" bIns="44450" numCol="1" anchor="t" anchorCtr="0" compatLnSpc="1">
            <a:prstTxWarp prst="textNoShape">
              <a:avLst/>
            </a:prstTxWarp>
          </a:bodyPr>
          <a:lstStyle/>
          <a:p>
            <a:pPr eaLnBrk="1" hangingPunct="1">
              <a:spcBef>
                <a:spcPct val="0"/>
              </a:spcBef>
            </a:pPr>
            <a:endParaRPr lang="zh-CN" altLang="zh-CN">
              <a:latin typeface="Arial" charset="0"/>
            </a:endParaRPr>
          </a:p>
        </p:txBody>
      </p:sp>
      <p:sp>
        <p:nvSpPr>
          <p:cNvPr id="66563" name="Rectangle 3"/>
          <p:cNvSpPr>
            <a:spLocks noGrp="1" noRot="1" noChangeAspect="1" noChangeArrowheads="1" noTextEdit="1"/>
          </p:cNvSpPr>
          <p:nvPr>
            <p:ph type="sldImg"/>
          </p:nvPr>
        </p:nvSpPr>
        <p:spPr bwMode="auto">
          <a:xfrm>
            <a:off x="1912938" y="692150"/>
            <a:ext cx="3032125" cy="2273300"/>
          </a:xfrm>
          <a:noFill/>
          <a:ln cap="flat">
            <a:solidFill>
              <a:schemeClr val="tx1"/>
            </a:solidFill>
            <a:miter lim="800000"/>
            <a:headEnd/>
            <a:tailEnd/>
          </a:ln>
        </p:spPr>
      </p:sp>
    </p:spTree>
    <p:extLst>
      <p:ext uri="{BB962C8B-B14F-4D97-AF65-F5344CB8AC3E}">
        <p14:creationId xmlns:p14="http://schemas.microsoft.com/office/powerpoint/2010/main" val="901073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2400">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grpSp>
      </p:grpSp>
      <p:pic>
        <p:nvPicPr>
          <p:cNvPr id="18" name="图片 3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20638"/>
            <a:ext cx="1976438"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4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p>
        </p:txBody>
      </p:sp>
      <p:sp>
        <p:nvSpPr>
          <p:cNvPr id="12904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fld id="{14F2D75E-8CDA-46DD-8AC6-7CF5F4148A42}" type="datetimeFigureOut">
              <a:rPr lang="zh-CN" altLang="en-US"/>
              <a:pPr>
                <a:defRPr/>
              </a:pPr>
              <a:t>2022/8/29</a:t>
            </a:fld>
            <a:endParaRPr lang="en-US" altLang="zh-CN"/>
          </a:p>
        </p:txBody>
      </p:sp>
      <p:sp>
        <p:nvSpPr>
          <p:cNvPr id="20" name="Rectangle 17"/>
          <p:cNvSpPr>
            <a:spLocks noGrp="1" noChangeArrowheads="1"/>
          </p:cNvSpPr>
          <p:nvPr>
            <p:ph type="ftr" sz="quarter" idx="11"/>
          </p:nvPr>
        </p:nvSpPr>
        <p:spPr/>
        <p:txBody>
          <a:bodyPr/>
          <a:lstStyle>
            <a:lvl1pPr>
              <a:defRPr/>
            </a:lvl1pPr>
          </a:lstStyle>
          <a:p>
            <a:pPr>
              <a:defRPr/>
            </a:pPr>
            <a:endParaRPr lang="en-US" altLang="zh-CN"/>
          </a:p>
        </p:txBody>
      </p:sp>
      <p:sp>
        <p:nvSpPr>
          <p:cNvPr id="21" name="Rectangle 18"/>
          <p:cNvSpPr>
            <a:spLocks noGrp="1" noChangeArrowheads="1"/>
          </p:cNvSpPr>
          <p:nvPr>
            <p:ph type="sldNum" sz="quarter" idx="12"/>
          </p:nvPr>
        </p:nvSpPr>
        <p:spPr/>
        <p:txBody>
          <a:bodyPr/>
          <a:lstStyle>
            <a:lvl1pPr>
              <a:defRPr/>
            </a:lvl1pPr>
          </a:lstStyle>
          <a:p>
            <a:pPr>
              <a:defRPr/>
            </a:pPr>
            <a:fld id="{58EF8C2C-9C53-46E9-A3F7-FFD5D68A2E8C}" type="slidenum">
              <a:rPr lang="zh-CN" altLang="en-US"/>
              <a:pPr>
                <a:defRPr/>
              </a:pPr>
              <a:t>‹#›</a:t>
            </a:fld>
            <a:endParaRPr lang="en-US" altLang="zh-CN"/>
          </a:p>
        </p:txBody>
      </p:sp>
    </p:spTree>
    <p:extLst>
      <p:ext uri="{BB962C8B-B14F-4D97-AF65-F5344CB8AC3E}">
        <p14:creationId xmlns:p14="http://schemas.microsoft.com/office/powerpoint/2010/main" val="595898208"/>
      </p:ext>
    </p:extLst>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9DF815E1-50CE-471B-A09A-06E1EFE07BAF}"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736A2167-7305-4857-AE0A-707B35CB5819}" type="datetimeFigureOut">
              <a:rPr lang="zh-CN" altLang="en-US"/>
              <a:pPr>
                <a:defRPr/>
              </a:pPr>
              <a:t>2022/8/29</a:t>
            </a:fld>
            <a:endParaRPr lang="en-US" altLang="zh-CN"/>
          </a:p>
        </p:txBody>
      </p:sp>
    </p:spTree>
    <p:extLst>
      <p:ext uri="{BB962C8B-B14F-4D97-AF65-F5344CB8AC3E}">
        <p14:creationId xmlns:p14="http://schemas.microsoft.com/office/powerpoint/2010/main" val="2656373750"/>
      </p:ext>
    </p:extLst>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A27B800C-35FE-4F9F-B8E5-7649378CF39A}"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E71B6870-888A-4662-AB44-418580C482FD}" type="datetimeFigureOut">
              <a:rPr lang="zh-CN" altLang="en-US"/>
              <a:pPr>
                <a:defRPr/>
              </a:pPr>
              <a:t>2022/8/29</a:t>
            </a:fld>
            <a:endParaRPr lang="en-US" altLang="zh-CN"/>
          </a:p>
        </p:txBody>
      </p:sp>
    </p:spTree>
    <p:extLst>
      <p:ext uri="{BB962C8B-B14F-4D97-AF65-F5344CB8AC3E}">
        <p14:creationId xmlns:p14="http://schemas.microsoft.com/office/powerpoint/2010/main" val="1928007758"/>
      </p:ext>
    </p:extLst>
  </p:cSld>
  <p:clrMapOvr>
    <a:masterClrMapping/>
  </p:clrMapOvr>
  <p:transition>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8B890A1-59ED-4613-9F77-16DAB822AE1F}" type="slidenum">
              <a:rPr lang="en-US" altLang="zh-CN"/>
              <a:pPr>
                <a:defRPr/>
              </a:pPr>
              <a:t>‹#›</a:t>
            </a:fld>
            <a:endParaRPr lang="en-US" altLang="zh-CN"/>
          </a:p>
        </p:txBody>
      </p:sp>
    </p:spTree>
    <p:extLst>
      <p:ext uri="{BB962C8B-B14F-4D97-AF65-F5344CB8AC3E}">
        <p14:creationId xmlns:p14="http://schemas.microsoft.com/office/powerpoint/2010/main" val="2454189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298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AA9BA72C-96CE-41D7-A9D7-766851BF38C9}"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466778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1352359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E51B1FD8-0E63-4180-AB45-4C4C12068213}"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596929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BBAD12CE-7ED6-491F-B375-180824C0EDD4}"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438211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8" name="Footer Placeholder 7"/>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9" name="Slide Number Placeholder 8"/>
          <p:cNvSpPr>
            <a:spLocks noGrp="1"/>
          </p:cNvSpPr>
          <p:nvPr>
            <p:ph type="sldNum" sz="quarter" idx="12"/>
          </p:nvPr>
        </p:nvSpPr>
        <p:spPr/>
        <p:txBody>
          <a:bodyPr/>
          <a:lstStyle/>
          <a:p>
            <a:pPr defTabSz="685800"/>
            <a:fld id="{ED8209CB-B2AB-4EC8-B75F-4A11313AA43B}"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910544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Footer Placeholder 3"/>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Slide Number Placeholder 4"/>
          <p:cNvSpPr>
            <a:spLocks noGrp="1"/>
          </p:cNvSpPr>
          <p:nvPr>
            <p:ph type="sldNum" sz="quarter" idx="12"/>
          </p:nvPr>
        </p:nvSpPr>
        <p:spPr/>
        <p:txBody>
          <a:bodyPr/>
          <a:lstStyle/>
          <a:p>
            <a:pPr defTabSz="685800"/>
            <a:fld id="{027DA16A-2040-45BF-B68D-A9AC0E6AFB7D}"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488593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9AC7CADE-A1ED-4C26-9369-68193A095BB8}"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53B19B3F-5773-466C-A44E-93884C3F724B}" type="datetimeFigureOut">
              <a:rPr lang="zh-CN" altLang="en-US"/>
              <a:pPr>
                <a:defRPr/>
              </a:pPr>
              <a:t>2022/8/29</a:t>
            </a:fld>
            <a:endParaRPr lang="en-US" altLang="zh-CN"/>
          </a:p>
        </p:txBody>
      </p:sp>
    </p:spTree>
    <p:extLst>
      <p:ext uri="{BB962C8B-B14F-4D97-AF65-F5344CB8AC3E}">
        <p14:creationId xmlns:p14="http://schemas.microsoft.com/office/powerpoint/2010/main" val="4275621547"/>
      </p:ext>
    </p:extLst>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3" name="Footer Placeholder 2"/>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p:txBody>
          <a:bodyPr/>
          <a:lstStyle/>
          <a:p>
            <a:pPr defTabSz="685800"/>
            <a:fld id="{102616FA-999B-436F-898A-B44F954AD3E6}"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1724844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06C96735-58E9-4292-8E94-412A724FEBB0}"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126311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15362791-9EBC-452D-965A-5505291CB8A6}"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695227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B7506636-A223-4CB4-96CD-1D2BDC2498EB}"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2696306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C3158AA2-9C40-4257-B29C-F59A6F7DB6F6}"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030776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F2229B9-B249-4B63-BC5B-62FEF3F7368C}"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6A4F1312-99C2-4F3C-A490-957C6D605FD1}" type="datetimeFigureOut">
              <a:rPr lang="zh-CN" altLang="en-US"/>
              <a:pPr>
                <a:defRPr/>
              </a:pPr>
              <a:t>2022/8/29</a:t>
            </a:fld>
            <a:endParaRPr lang="en-US" altLang="zh-CN"/>
          </a:p>
        </p:txBody>
      </p:sp>
    </p:spTree>
    <p:extLst>
      <p:ext uri="{BB962C8B-B14F-4D97-AF65-F5344CB8AC3E}">
        <p14:creationId xmlns:p14="http://schemas.microsoft.com/office/powerpoint/2010/main" val="289220620"/>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897AE87-2091-438C-86A6-F7887A5617C4}"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9A422B6C-225D-4CFA-ACEB-7D9AC3307E2E}" type="datetimeFigureOut">
              <a:rPr lang="zh-CN" altLang="en-US"/>
              <a:pPr>
                <a:defRPr/>
              </a:pPr>
              <a:t>2022/8/29</a:t>
            </a:fld>
            <a:endParaRPr lang="en-US" altLang="zh-CN"/>
          </a:p>
        </p:txBody>
      </p:sp>
    </p:spTree>
    <p:extLst>
      <p:ext uri="{BB962C8B-B14F-4D97-AF65-F5344CB8AC3E}">
        <p14:creationId xmlns:p14="http://schemas.microsoft.com/office/powerpoint/2010/main" val="2536003691"/>
      </p:ext>
    </p:extLst>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BABA740D-DDA2-484E-A0A9-C29BE06272D9}" type="slidenum">
              <a:rPr lang="zh-CN" altLang="en-US"/>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fld id="{A38AC6E0-D258-44CD-AE71-07F737A8D87C}" type="datetimeFigureOut">
              <a:rPr lang="zh-CN" altLang="en-US"/>
              <a:pPr>
                <a:defRPr/>
              </a:pPr>
              <a:t>2022/8/29</a:t>
            </a:fld>
            <a:endParaRPr lang="en-US" altLang="zh-CN"/>
          </a:p>
        </p:txBody>
      </p:sp>
    </p:spTree>
    <p:extLst>
      <p:ext uri="{BB962C8B-B14F-4D97-AF65-F5344CB8AC3E}">
        <p14:creationId xmlns:p14="http://schemas.microsoft.com/office/powerpoint/2010/main" val="2187836440"/>
      </p:ext>
    </p:extLst>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5FA05922-30D6-4890-8654-7C94A3927A7B}" type="slidenum">
              <a:rPr lang="zh-CN" altLang="en-US"/>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fld id="{8FD6E880-2682-4CD8-B862-FA83BF26B249}" type="datetimeFigureOut">
              <a:rPr lang="zh-CN" altLang="en-US"/>
              <a:pPr>
                <a:defRPr/>
              </a:pPr>
              <a:t>2022/8/29</a:t>
            </a:fld>
            <a:endParaRPr lang="en-US" altLang="zh-CN"/>
          </a:p>
        </p:txBody>
      </p:sp>
    </p:spTree>
    <p:extLst>
      <p:ext uri="{BB962C8B-B14F-4D97-AF65-F5344CB8AC3E}">
        <p14:creationId xmlns:p14="http://schemas.microsoft.com/office/powerpoint/2010/main" val="203934769"/>
      </p:ext>
    </p:extLst>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E40491A8-DE16-4FF4-B646-5F6A23D969CC}" type="slidenum">
              <a:rPr lang="zh-CN" altLang="en-US"/>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fld id="{24002D9E-BCB2-4A8E-B6E4-E33A96E7B478}" type="datetimeFigureOut">
              <a:rPr lang="zh-CN" altLang="en-US"/>
              <a:pPr>
                <a:defRPr/>
              </a:pPr>
              <a:t>2022/8/29</a:t>
            </a:fld>
            <a:endParaRPr lang="en-US" altLang="zh-CN"/>
          </a:p>
        </p:txBody>
      </p:sp>
    </p:spTree>
    <p:extLst>
      <p:ext uri="{BB962C8B-B14F-4D97-AF65-F5344CB8AC3E}">
        <p14:creationId xmlns:p14="http://schemas.microsoft.com/office/powerpoint/2010/main" val="4294381575"/>
      </p:ext>
    </p:extLst>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F401BC2-75AB-4BED-98D4-45882D84A964}"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F3455D44-10A9-4871-A9F6-C414A6A66043}" type="datetimeFigureOut">
              <a:rPr lang="zh-CN" altLang="en-US"/>
              <a:pPr>
                <a:defRPr/>
              </a:pPr>
              <a:t>2022/8/29</a:t>
            </a:fld>
            <a:endParaRPr lang="en-US" altLang="zh-CN"/>
          </a:p>
        </p:txBody>
      </p:sp>
    </p:spTree>
    <p:extLst>
      <p:ext uri="{BB962C8B-B14F-4D97-AF65-F5344CB8AC3E}">
        <p14:creationId xmlns:p14="http://schemas.microsoft.com/office/powerpoint/2010/main" val="750018287"/>
      </p:ext>
    </p:extLst>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BE63679E-C11B-46E0-B72F-5CBBAC14DFCD}"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54A56A74-0398-4835-8EC6-2EF4BB877029}" type="datetimeFigureOut">
              <a:rPr lang="zh-CN" altLang="en-US"/>
              <a:pPr>
                <a:defRPr/>
              </a:pPr>
              <a:t>2022/8/29</a:t>
            </a:fld>
            <a:endParaRPr lang="en-US" altLang="zh-CN"/>
          </a:p>
        </p:txBody>
      </p:sp>
    </p:spTree>
    <p:extLst>
      <p:ext uri="{BB962C8B-B14F-4D97-AF65-F5344CB8AC3E}">
        <p14:creationId xmlns:p14="http://schemas.microsoft.com/office/powerpoint/2010/main" val="1098417400"/>
      </p:ext>
    </p:extLst>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ltLang="zh-CN"/>
          </a:p>
        </p:txBody>
      </p:sp>
      <p:sp>
        <p:nvSpPr>
          <p:cNvPr id="12800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pPr>
              <a:defRPr/>
            </a:pPr>
            <a:fld id="{E0FB45AF-1592-4388-A28E-4CA9B2CDD997}" type="slidenum">
              <a:rPr lang="zh-CN" altLang="en-US"/>
              <a:pPr>
                <a:defRPr/>
              </a:pPr>
              <a:t>‹#›</a:t>
            </a:fld>
            <a:endParaRPr lang="en-US" altLang="zh-CN"/>
          </a:p>
        </p:txBody>
      </p:sp>
      <p:grpSp>
        <p:nvGrpSpPr>
          <p:cNvPr id="1028" name="Group 4"/>
          <p:cNvGrpSpPr>
            <a:grpSpLocks/>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2400">
                <a:latin typeface="Times New Roman" panose="02020603050405020304"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801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fld id="{AF68CEC2-79A5-41FA-AE4D-1B0C85DAACA0}" type="datetimeFigureOut">
              <a:rPr lang="zh-CN" altLang="en-US"/>
              <a:pPr>
                <a:defRPr/>
              </a:pPr>
              <a:t>2022/8/29</a:t>
            </a:fld>
            <a:endParaRPr lang="en-US" altLang="zh-CN"/>
          </a:p>
        </p:txBody>
      </p:sp>
      <p:pic>
        <p:nvPicPr>
          <p:cNvPr id="1032" name="图片 4"/>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8307388" y="0"/>
            <a:ext cx="83661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4"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5" r:id="rId12"/>
    <p:sldLayoutId id="2147483976" r:id="rId13"/>
  </p:sldLayoutIdLst>
  <p:transition>
    <p:push/>
  </p:transition>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DAA9967-D0D2-4B94-AA4E-4AE645DB7EFA}" type="slidenum">
              <a:rPr lang="en-US" altLang="zh-CN" smtClean="0">
                <a:solidFill>
                  <a:prstClr val="black">
                    <a:tint val="75000"/>
                  </a:prstClr>
                </a:solidFill>
                <a:latin typeface="Tahoma" panose="020B0604030504040204" pitchFamily="34" charset="0"/>
                <a:ea typeface="PMingLiU" panose="02020500000000000000" pitchFamily="18" charset="-120"/>
              </a:rPr>
              <a:pPr defTabSz="685800"/>
              <a:t>‹#›</a:t>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extLst>
      <p:ext uri="{BB962C8B-B14F-4D97-AF65-F5344CB8AC3E}">
        <p14:creationId xmlns:p14="http://schemas.microsoft.com/office/powerpoint/2010/main" val="3733414292"/>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13.e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5.bin"/><Relationship Id="rId7" Type="http://schemas.openxmlformats.org/officeDocument/2006/relationships/oleObject" Target="../embeddings/oleObject16.bin"/><Relationship Id="rId12"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oleObject" Target="../embeddings/oleObject18.bin"/><Relationship Id="rId5" Type="http://schemas.openxmlformats.org/officeDocument/2006/relationships/image" Target="../media/image18.emf"/><Relationship Id="rId10" Type="http://schemas.openxmlformats.org/officeDocument/2006/relationships/image" Target="../media/image21.wmf"/><Relationship Id="rId4" Type="http://schemas.openxmlformats.org/officeDocument/2006/relationships/image" Target="../media/image17.emf"/><Relationship Id="rId9"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1.bin"/><Relationship Id="rId1" Type="http://schemas.openxmlformats.org/officeDocument/2006/relationships/slideLayout" Target="../slideLayouts/slideLayout4.xml"/><Relationship Id="rId5" Type="http://schemas.openxmlformats.org/officeDocument/2006/relationships/image" Target="../media/image26.wmf"/><Relationship Id="rId4"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3.bin"/><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24.bin"/></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27.bin"/></Relationships>
</file>

<file path=ppt/slides/_rels/slide29.x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image" Target="../media/image33.wmf"/><Relationship Id="rId4"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39.png"/><Relationship Id="rId7" Type="http://schemas.openxmlformats.org/officeDocument/2006/relationships/image" Target="../media/image36.wmf"/><Relationship Id="rId1" Type="http://schemas.openxmlformats.org/officeDocument/2006/relationships/slideLayout" Target="../slideLayouts/slideLayout2.xml"/><Relationship Id="rId6" Type="http://schemas.openxmlformats.org/officeDocument/2006/relationships/oleObject" Target="../embeddings/oleObject32.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37.wmf"/></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oleObject" Target="../embeddings/oleObject35.bin"/></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50.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53.wmf"/><Relationship Id="rId7" Type="http://schemas.openxmlformats.org/officeDocument/2006/relationships/image" Target="../media/image55.wmf"/><Relationship Id="rId2"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oleObject" Target="../embeddings/oleObject43.bin"/><Relationship Id="rId5" Type="http://schemas.openxmlformats.org/officeDocument/2006/relationships/image" Target="../media/image54.wmf"/><Relationship Id="rId4" Type="http://schemas.openxmlformats.org/officeDocument/2006/relationships/oleObject" Target="../embeddings/oleObject42.bin"/><Relationship Id="rId9" Type="http://schemas.openxmlformats.org/officeDocument/2006/relationships/image" Target="../media/image56.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57.wmf"/><Relationship Id="rId7" Type="http://schemas.openxmlformats.org/officeDocument/2006/relationships/image" Target="../media/image59.wmf"/><Relationship Id="rId2" Type="http://schemas.openxmlformats.org/officeDocument/2006/relationships/oleObject" Target="../embeddings/oleObject45.bin"/><Relationship Id="rId1" Type="http://schemas.openxmlformats.org/officeDocument/2006/relationships/slideLayout" Target="../slideLayouts/slideLayout2.xml"/><Relationship Id="rId6" Type="http://schemas.openxmlformats.org/officeDocument/2006/relationships/oleObject" Target="../embeddings/oleObject47.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60.wmf"/></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oleObject" Target="../embeddings/oleObject50.bin"/><Relationship Id="rId1" Type="http://schemas.openxmlformats.org/officeDocument/2006/relationships/slideLayout" Target="../slideLayouts/slideLayout2.xml"/><Relationship Id="rId6" Type="http://schemas.openxmlformats.org/officeDocument/2006/relationships/oleObject" Target="../embeddings/oleObject52.bin"/><Relationship Id="rId5" Type="http://schemas.openxmlformats.org/officeDocument/2006/relationships/image" Target="../media/image64.wmf"/><Relationship Id="rId4" Type="http://schemas.openxmlformats.org/officeDocument/2006/relationships/oleObject" Target="../embeddings/oleObject51.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8.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55.bin"/><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56.bin"/><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emf"/><Relationship Id="rId3" Type="http://schemas.openxmlformats.org/officeDocument/2006/relationships/image" Target="../media/image12.png"/><Relationship Id="rId7" Type="http://schemas.openxmlformats.org/officeDocument/2006/relationships/image" Target="../media/image6.emf"/><Relationship Id="rId1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5.emf"/><Relationship Id="rId15" Type="http://schemas.openxmlformats.org/officeDocument/2006/relationships/image" Target="../media/image9.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emf"/><Relationship Id="rId1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矩形 1"/>
          <p:cNvSpPr>
            <a:spLocks noChangeArrowheads="1"/>
          </p:cNvSpPr>
          <p:nvPr/>
        </p:nvSpPr>
        <p:spPr bwMode="auto">
          <a:xfrm>
            <a:off x="6247209" y="6669360"/>
            <a:ext cx="2896791"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97" name="矩形 8"/>
          <p:cNvSpPr>
            <a:spLocks noChangeArrowheads="1"/>
          </p:cNvSpPr>
          <p:nvPr/>
        </p:nvSpPr>
        <p:spPr bwMode="auto">
          <a:xfrm>
            <a:off x="0" y="-10758"/>
            <a:ext cx="2288382" cy="24646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95" name="副标题 2"/>
          <p:cNvSpPr>
            <a:spLocks noGrp="1"/>
          </p:cNvSpPr>
          <p:nvPr>
            <p:ph type="subTitle" idx="4294967295"/>
          </p:nvPr>
        </p:nvSpPr>
        <p:spPr>
          <a:xfrm>
            <a:off x="6247209" y="6669583"/>
            <a:ext cx="2896791" cy="195263"/>
          </a:xfrm>
        </p:spPr>
        <p:txBody>
          <a:bodyPr>
            <a:noAutofit/>
          </a:bodyPr>
          <a:lstStyle/>
          <a:p>
            <a:pPr marL="0" indent="0" algn="r">
              <a:lnSpc>
                <a:spcPct val="100000"/>
              </a:lnSpc>
              <a:spcBef>
                <a:spcPts val="0"/>
              </a:spcBef>
              <a:buNone/>
            </a:pPr>
            <a:r>
              <a:rPr lang="en-US" altLang="zh-CN" sz="700" dirty="0">
                <a:solidFill>
                  <a:schemeClr val="bg1"/>
                </a:solidFill>
                <a:latin typeface="微软雅黑" panose="020B0503020204020204" pitchFamily="34" charset="-122"/>
                <a:ea typeface="微软雅黑" panose="020B0503020204020204" pitchFamily="34" charset="-122"/>
              </a:rPr>
              <a:t>2018-2019-1</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0" y="1268760"/>
            <a:ext cx="9144000" cy="250150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150000"/>
              </a:lnSpc>
              <a:spcBef>
                <a:spcPct val="0"/>
              </a:spcBef>
              <a:spcAft>
                <a:spcPts val="0"/>
              </a:spcAft>
              <a:buClrTx/>
              <a:buSzTx/>
              <a:buFontTx/>
              <a:buNone/>
              <a:tabLst/>
              <a:defRPr/>
            </a:pPr>
            <a:r>
              <a:rPr kumimoji="0" lang="zh-CN" alt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数据仓库与数据挖掘</a:t>
            </a:r>
            <a:endParaRPr kumimoji="0" lang="zh-CN" alt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2" name="Text Box 5">
            <a:extLst>
              <a:ext uri="{FF2B5EF4-FFF2-40B4-BE49-F238E27FC236}">
                <a16:creationId xmlns:a16="http://schemas.microsoft.com/office/drawing/2014/main" id="{70E81591-4BC7-4C72-89E7-7334CA2DA9FE}"/>
              </a:ext>
            </a:extLst>
          </p:cNvPr>
          <p:cNvSpPr txBox="1">
            <a:spLocks noChangeArrowheads="1"/>
          </p:cNvSpPr>
          <p:nvPr/>
        </p:nvSpPr>
        <p:spPr bwMode="auto">
          <a:xfrm>
            <a:off x="11868" y="3582342"/>
            <a:ext cx="9144000" cy="18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仿宋_GB2312"/>
              </a:rPr>
              <a:t>龙  军 </a:t>
            </a:r>
            <a:endParaRPr kumimoji="1" lang="en-US" altLang="zh-CN" sz="24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仿宋_GB2312"/>
            </a:endParaRPr>
          </a:p>
          <a:p>
            <a:pPr marL="0" marR="0" lvl="0" indent="0" algn="ctr" defTabSz="914400" rtl="0" eaLnBrk="1" fontAlgn="base" latinLnBrk="0" hangingPunct="1">
              <a:lnSpc>
                <a:spcPct val="150000"/>
              </a:lnSpc>
              <a:spcBef>
                <a:spcPts val="0"/>
              </a:spcBef>
              <a:spcAft>
                <a:spcPct val="0"/>
              </a:spcAft>
              <a:buClrTx/>
              <a:buSzTx/>
              <a:buFontTx/>
              <a:buNone/>
              <a:tabLst/>
              <a:defRPr/>
            </a:pPr>
            <a:r>
              <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jlong@csu.edu.cn  18673197878</a:t>
            </a:r>
          </a:p>
          <a:p>
            <a:pPr marL="0" marR="0" lvl="0" indent="0" algn="ctr" defTabSz="914400" rtl="0" eaLnBrk="1" fontAlgn="base" latinLnBrk="0" hangingPunct="1">
              <a:lnSpc>
                <a:spcPct val="150000"/>
              </a:lnSpc>
              <a:spcBef>
                <a:spcPts val="0"/>
              </a:spcBef>
              <a:spcAft>
                <a:spcPct val="0"/>
              </a:spcAft>
              <a:buClrTx/>
              <a:buSzTx/>
              <a:buFontTx/>
              <a:buNone/>
              <a:tabLst/>
              <a:defRPr/>
            </a:pPr>
            <a:r>
              <a:rPr kumimoji="0" lang="zh-CN" altLang="en-US"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计算机学院数据科学与工程系</a:t>
            </a:r>
            <a:endPar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蓝）大数据研究院LOGO">
            <a:extLst>
              <a:ext uri="{FF2B5EF4-FFF2-40B4-BE49-F238E27FC236}">
                <a16:creationId xmlns:a16="http://schemas.microsoft.com/office/drawing/2014/main" id="{59227CFE-FCE8-14BC-C344-2E36DC4280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5" y="6191677"/>
            <a:ext cx="3260482" cy="646547"/>
          </a:xfrm>
          <a:prstGeom prst="rect">
            <a:avLst/>
          </a:prstGeom>
        </p:spPr>
      </p:pic>
    </p:spTree>
    <p:extLst>
      <p:ext uri="{BB962C8B-B14F-4D97-AF65-F5344CB8AC3E}">
        <p14:creationId xmlns:p14="http://schemas.microsoft.com/office/powerpoint/2010/main" val="4133276992"/>
      </p:ext>
    </p:extLst>
  </p:cSld>
  <p:clrMapOvr>
    <a:masterClrMapping/>
  </p:clrMapOvr>
  <mc:AlternateContent xmlns:mc="http://schemas.openxmlformats.org/markup-compatibility/2006" xmlns:p14="http://schemas.microsoft.com/office/powerpoint/2010/main">
    <mc:Choice Requires="p14">
      <p:transition spd="slow" p14:dur="2000" advTm="542"/>
    </mc:Choice>
    <mc:Fallback xmlns="">
      <p:transition spd="slow" advTm="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标题 1"/>
          <p:cNvSpPr>
            <a:spLocks noGrp="1"/>
          </p:cNvSpPr>
          <p:nvPr>
            <p:ph type="title"/>
          </p:nvPr>
        </p:nvSpPr>
        <p:spPr>
          <a:xfrm>
            <a:off x="606202" y="471860"/>
            <a:ext cx="5599534" cy="60126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3</a:t>
            </a:r>
            <a:r>
              <a:rPr lang="zh-CN" altLang="en-US" sz="3200" b="1" dirty="0">
                <a:solidFill>
                  <a:schemeClr val="accent1">
                    <a:lumMod val="25000"/>
                  </a:schemeClr>
                </a:solidFill>
                <a:effectLst>
                  <a:outerShdw blurRad="38100" dist="38100" dir="2700000" algn="tl">
                    <a:srgbClr val="000000">
                      <a:alpha val="43137"/>
                    </a:srgbClr>
                  </a:outerShdw>
                </a:effectLst>
              </a:rPr>
              <a:t>、参数的最小二乘法估计</a:t>
            </a:r>
          </a:p>
        </p:txBody>
      </p:sp>
      <p:sp>
        <p:nvSpPr>
          <p:cNvPr id="2086" name="内容占位符 2"/>
          <p:cNvSpPr>
            <a:spLocks noGrp="1"/>
          </p:cNvSpPr>
          <p:nvPr>
            <p:ph idx="1"/>
          </p:nvPr>
        </p:nvSpPr>
        <p:spPr>
          <a:xfrm>
            <a:off x="628650" y="1916832"/>
            <a:ext cx="7886700" cy="3528392"/>
          </a:xfrm>
        </p:spPr>
        <p:txBody>
          <a:bodyPr/>
          <a:lstStyle/>
          <a:p>
            <a:pPr eaLnBrk="1" hangingPunct="1"/>
            <a:r>
              <a:rPr lang="zh-CN" altLang="en-US" sz="2400" b="1" dirty="0">
                <a:solidFill>
                  <a:srgbClr val="FF0000"/>
                </a:solidFill>
                <a:latin typeface="宋体" panose="02010600030101010101" pitchFamily="2" charset="-122"/>
                <a:ea typeface="宋体" panose="02010600030101010101" pitchFamily="2" charset="-122"/>
                <a:cs typeface="+mj-cs"/>
              </a:rPr>
              <a:t>使因变量的观察值与估计值之间的离差平方和达到最小来求得和的方法</a:t>
            </a:r>
            <a:r>
              <a:rPr lang="zh-CN" altLang="en-US" sz="2400" b="1" dirty="0">
                <a:latin typeface="宋体" panose="02010600030101010101" pitchFamily="2" charset="-122"/>
                <a:ea typeface="宋体" panose="02010600030101010101" pitchFamily="2" charset="-122"/>
                <a:cs typeface="+mj-cs"/>
              </a:rPr>
              <a:t>。即</a:t>
            </a:r>
          </a:p>
          <a:p>
            <a:pPr eaLnBrk="1" hangingPunct="1"/>
            <a:r>
              <a:rPr lang="en-US" altLang="zh-CN" dirty="0"/>
              <a:t> </a:t>
            </a:r>
          </a:p>
          <a:p>
            <a:pPr eaLnBrk="1" hangingPunct="1"/>
            <a:endParaRPr lang="en-US" altLang="zh-CN" dirty="0"/>
          </a:p>
          <a:p>
            <a:pPr eaLnBrk="1" hangingPunct="1"/>
            <a:endParaRPr lang="en-US" altLang="zh-CN" dirty="0"/>
          </a:p>
          <a:p>
            <a:pPr eaLnBrk="1" hangingPunct="1"/>
            <a:r>
              <a:rPr lang="zh-CN" altLang="en-US" sz="2400" b="1" dirty="0">
                <a:solidFill>
                  <a:srgbClr val="FF0000"/>
                </a:solidFill>
                <a:latin typeface="宋体" panose="02010600030101010101" pitchFamily="2" charset="-122"/>
                <a:ea typeface="宋体" panose="02010600030101010101" pitchFamily="2" charset="-122"/>
                <a:cs typeface="+mj-cs"/>
              </a:rPr>
              <a:t>用最小二乘法拟合的直线来代表</a:t>
            </a:r>
            <a:r>
              <a:rPr lang="en-US" altLang="zh-CN" sz="2400" b="1" dirty="0">
                <a:solidFill>
                  <a:srgbClr val="FF0000"/>
                </a:solidFill>
                <a:latin typeface="宋体" panose="02010600030101010101" pitchFamily="2" charset="-122"/>
                <a:ea typeface="宋体" panose="02010600030101010101" pitchFamily="2" charset="-122"/>
                <a:cs typeface="+mj-cs"/>
              </a:rPr>
              <a:t>x</a:t>
            </a:r>
            <a:r>
              <a:rPr lang="zh-CN" altLang="en-US" sz="2400" b="1" dirty="0">
                <a:solidFill>
                  <a:srgbClr val="FF0000"/>
                </a:solidFill>
                <a:latin typeface="宋体" panose="02010600030101010101" pitchFamily="2" charset="-122"/>
                <a:ea typeface="宋体" panose="02010600030101010101" pitchFamily="2" charset="-122"/>
                <a:cs typeface="+mj-cs"/>
              </a:rPr>
              <a:t>与</a:t>
            </a:r>
            <a:r>
              <a:rPr lang="en-US" altLang="zh-CN" sz="2400" b="1" dirty="0">
                <a:solidFill>
                  <a:srgbClr val="FF0000"/>
                </a:solidFill>
                <a:latin typeface="宋体" panose="02010600030101010101" pitchFamily="2" charset="-122"/>
                <a:ea typeface="宋体" panose="02010600030101010101" pitchFamily="2" charset="-122"/>
                <a:cs typeface="+mj-cs"/>
              </a:rPr>
              <a:t>y</a:t>
            </a:r>
            <a:r>
              <a:rPr lang="zh-CN" altLang="en-US" sz="2400" b="1" dirty="0">
                <a:solidFill>
                  <a:srgbClr val="FF0000"/>
                </a:solidFill>
                <a:latin typeface="宋体" panose="02010600030101010101" pitchFamily="2" charset="-122"/>
                <a:ea typeface="宋体" panose="02010600030101010101" pitchFamily="2" charset="-122"/>
                <a:cs typeface="+mj-cs"/>
              </a:rPr>
              <a:t>之间的关系与实际数据的误差比其他任何直线都小</a:t>
            </a:r>
          </a:p>
          <a:p>
            <a:pPr eaLnBrk="1" hangingPunct="1"/>
            <a:endParaRPr lang="zh-CN" altLang="en-US" dirty="0"/>
          </a:p>
        </p:txBody>
      </p:sp>
      <p:graphicFrame>
        <p:nvGraphicFramePr>
          <p:cNvPr id="2084" name="Object 36">
            <a:hlinkClick r:id="" action="ppaction://ole?verb=0"/>
          </p:cNvPr>
          <p:cNvGraphicFramePr>
            <a:graphicFrameLocks/>
          </p:cNvGraphicFramePr>
          <p:nvPr>
            <p:extLst>
              <p:ext uri="{D42A27DB-BD31-4B8C-83A1-F6EECF244321}">
                <p14:modId xmlns:p14="http://schemas.microsoft.com/office/powerpoint/2010/main" val="3810953383"/>
              </p:ext>
            </p:extLst>
          </p:nvPr>
        </p:nvGraphicFramePr>
        <p:xfrm>
          <a:off x="1259632" y="3137222"/>
          <a:ext cx="6480720" cy="939850"/>
        </p:xfrm>
        <a:graphic>
          <a:graphicData uri="http://schemas.openxmlformats.org/presentationml/2006/ole">
            <mc:AlternateContent xmlns:mc="http://schemas.openxmlformats.org/markup-compatibility/2006">
              <mc:Choice xmlns:v="urn:schemas-microsoft-com:vml" Requires="v">
                <p:oleObj name="公式" r:id="rId2" imgW="2920680" imgH="444240" progId="Equation.3">
                  <p:embed/>
                </p:oleObj>
              </mc:Choice>
              <mc:Fallback>
                <p:oleObj name="公式" r:id="rId2" imgW="2920680" imgH="444240"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137222"/>
                        <a:ext cx="6480720" cy="939850"/>
                      </a:xfrm>
                      <a:prstGeom prst="rect">
                        <a:avLst/>
                      </a:prstGeom>
                      <a:noFill/>
                      <a:ln>
                        <a:noFill/>
                      </a:ln>
                      <a:effectLst>
                        <a:outerShdw dist="17961" dir="2700000" algn="ctr" rotWithShape="0">
                          <a:schemeClr val="bg2"/>
                        </a:outerShdw>
                      </a:effectLst>
                    </p:spPr>
                  </p:pic>
                </p:oleObj>
              </mc:Fallback>
            </mc:AlternateContent>
          </a:graphicData>
        </a:graphic>
      </p:graphicFrame>
    </p:spTree>
    <p:extLst>
      <p:ext uri="{BB962C8B-B14F-4D97-AF65-F5344CB8AC3E}">
        <p14:creationId xmlns:p14="http://schemas.microsoft.com/office/powerpoint/2010/main" val="3263690236"/>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9" name="Rectangle 2"/>
          <p:cNvSpPr>
            <a:spLocks noGrp="1" noChangeArrowheads="1"/>
          </p:cNvSpPr>
          <p:nvPr>
            <p:ph type="title"/>
          </p:nvPr>
        </p:nvSpPr>
        <p:spPr>
          <a:xfrm>
            <a:off x="2113955" y="1107037"/>
            <a:ext cx="5257800" cy="800100"/>
          </a:xfrm>
        </p:spPr>
        <p:txBody>
          <a:bodyPr vert="horz" wrap="square" lIns="67866" tIns="33338" rIns="67866" bIns="33338" numCol="1" anchor="ctr" anchorCtr="1" compatLnSpc="1">
            <a:prstTxWarp prst="textNoShape">
              <a:avLst/>
            </a:prstTxWarp>
          </a:bodyPr>
          <a:lstStyle/>
          <a:p>
            <a:pPr eaLnBrk="1" hangingPunct="1"/>
            <a:r>
              <a:rPr lang="zh-CN" altLang="en-US" dirty="0">
                <a:solidFill>
                  <a:srgbClr val="000000"/>
                </a:solidFill>
                <a:latin typeface="Arial" charset="0"/>
              </a:rPr>
              <a:t>最小二乘估计</a:t>
            </a:r>
            <a:r>
              <a:rPr lang="en-US" altLang="zh-CN" sz="2700" dirty="0">
                <a:solidFill>
                  <a:srgbClr val="000000"/>
                </a:solidFill>
                <a:latin typeface="Arial" charset="0"/>
              </a:rPr>
              <a:t>(</a:t>
            </a:r>
            <a:r>
              <a:rPr lang="zh-CN" altLang="en-US" sz="2700" dirty="0">
                <a:solidFill>
                  <a:srgbClr val="000000"/>
                </a:solidFill>
                <a:latin typeface="Arial" charset="0"/>
              </a:rPr>
              <a:t>图示</a:t>
            </a:r>
            <a:r>
              <a:rPr lang="en-US" altLang="zh-CN" sz="2700" dirty="0">
                <a:solidFill>
                  <a:srgbClr val="000000"/>
                </a:solidFill>
                <a:latin typeface="Arial" charset="0"/>
              </a:rPr>
              <a:t>)</a:t>
            </a:r>
            <a:r>
              <a:rPr lang="en-US" altLang="zh-CN" sz="2700" dirty="0">
                <a:solidFill>
                  <a:schemeClr val="hlink"/>
                </a:solidFill>
                <a:latin typeface="Arial" charset="0"/>
              </a:rPr>
              <a:t> </a:t>
            </a:r>
          </a:p>
        </p:txBody>
      </p:sp>
      <p:sp>
        <p:nvSpPr>
          <p:cNvPr id="3110" name="Rectangle 4"/>
          <p:cNvSpPr>
            <a:spLocks noChangeArrowheads="1"/>
          </p:cNvSpPr>
          <p:nvPr/>
        </p:nvSpPr>
        <p:spPr bwMode="auto">
          <a:xfrm>
            <a:off x="1143000" y="2057400"/>
            <a:ext cx="6858000" cy="3943350"/>
          </a:xfrm>
          <a:prstGeom prst="rect">
            <a:avLst/>
          </a:prstGeom>
          <a:noFill/>
          <a:ln w="9525">
            <a:noFill/>
            <a:miter lim="800000"/>
            <a:headEnd/>
            <a:tailEnd/>
          </a:ln>
        </p:spPr>
        <p:txBody>
          <a:bodyPr wrap="none" anchor="ctr"/>
          <a:lstStyle/>
          <a:p>
            <a:endParaRPr lang="zh-CN" altLang="en-US" sz="3000">
              <a:latin typeface="Tahoma" pitchFamily="34" charset="0"/>
            </a:endParaRPr>
          </a:p>
        </p:txBody>
      </p:sp>
      <p:grpSp>
        <p:nvGrpSpPr>
          <p:cNvPr id="3111" name="Group 42"/>
          <p:cNvGrpSpPr>
            <a:grpSpLocks/>
          </p:cNvGrpSpPr>
          <p:nvPr/>
        </p:nvGrpSpPr>
        <p:grpSpPr bwMode="auto">
          <a:xfrm>
            <a:off x="1332310" y="2193131"/>
            <a:ext cx="6280547" cy="3746897"/>
            <a:chOff x="159" y="1122"/>
            <a:chExt cx="5275" cy="3147"/>
          </a:xfrm>
        </p:grpSpPr>
        <p:grpSp>
          <p:nvGrpSpPr>
            <p:cNvPr id="3113" name="Group 7"/>
            <p:cNvGrpSpPr>
              <a:grpSpLocks/>
            </p:cNvGrpSpPr>
            <p:nvPr/>
          </p:nvGrpSpPr>
          <p:grpSpPr bwMode="auto">
            <a:xfrm>
              <a:off x="529" y="1236"/>
              <a:ext cx="4597" cy="2855"/>
              <a:chOff x="672" y="1248"/>
              <a:chExt cx="4176" cy="2400"/>
            </a:xfrm>
          </p:grpSpPr>
          <p:sp>
            <p:nvSpPr>
              <p:cNvPr id="1069064" name="Line 8"/>
              <p:cNvSpPr>
                <a:spLocks noChangeShapeType="1"/>
              </p:cNvSpPr>
              <p:nvPr/>
            </p:nvSpPr>
            <p:spPr bwMode="auto">
              <a:xfrm>
                <a:off x="672" y="1248"/>
                <a:ext cx="0" cy="2400"/>
              </a:xfrm>
              <a:prstGeom prst="line">
                <a:avLst/>
              </a:prstGeom>
              <a:noFill/>
              <a:ln w="38100">
                <a:solidFill>
                  <a:srgbClr val="000000"/>
                </a:solidFill>
                <a:round/>
                <a:headEnd type="triangle" w="med" len="med"/>
                <a:tailEnd/>
              </a:ln>
              <a:effectLst>
                <a:outerShdw dist="35921" dir="2700000"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69065" name="Line 9"/>
              <p:cNvSpPr>
                <a:spLocks noChangeShapeType="1"/>
              </p:cNvSpPr>
              <p:nvPr/>
            </p:nvSpPr>
            <p:spPr bwMode="auto">
              <a:xfrm>
                <a:off x="672" y="3648"/>
                <a:ext cx="4176" cy="0"/>
              </a:xfrm>
              <a:prstGeom prst="line">
                <a:avLst/>
              </a:prstGeom>
              <a:noFill/>
              <a:ln w="38100">
                <a:solidFill>
                  <a:srgbClr val="000000"/>
                </a:solidFill>
                <a:round/>
                <a:headEnd/>
                <a:tailEnd type="triangle" w="med" len="med"/>
              </a:ln>
              <a:effectLst>
                <a:outerShdw dist="35921" dir="2700000"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grpSp>
        <p:sp>
          <p:nvSpPr>
            <p:cNvPr id="1069066" name="Text Box 10"/>
            <p:cNvSpPr txBox="1">
              <a:spLocks noChangeArrowheads="1"/>
            </p:cNvSpPr>
            <p:nvPr/>
          </p:nvSpPr>
          <p:spPr bwMode="auto">
            <a:xfrm>
              <a:off x="5073" y="3920"/>
              <a:ext cx="317" cy="349"/>
            </a:xfrm>
            <a:prstGeom prst="rect">
              <a:avLst/>
            </a:prstGeom>
            <a:noFill/>
            <a:ln w="12700">
              <a:noFill/>
              <a:miter lim="800000"/>
              <a:headEnd/>
              <a:tailEnd/>
            </a:ln>
            <a:effectLst/>
          </p:spPr>
          <p:txBody>
            <a:bodyPr>
              <a:spAutoFit/>
            </a:bodyPr>
            <a:lstStyle>
              <a:lvl1pPr eaLnBrk="0" hangingPunct="0">
                <a:defRPr sz="4000">
                  <a:solidFill>
                    <a:schemeClr val="tx1"/>
                  </a:solidFill>
                  <a:latin typeface="Tahoma" panose="020B0604030504040204" pitchFamily="34" charset="0"/>
                  <a:ea typeface="宋体" panose="02010600030101010101" pitchFamily="2" charset="-122"/>
                </a:defRPr>
              </a:lvl1pPr>
              <a:lvl2pPr marL="742950" indent="-285750" eaLnBrk="0" hangingPunct="0">
                <a:defRPr sz="4000">
                  <a:solidFill>
                    <a:schemeClr val="tx1"/>
                  </a:solidFill>
                  <a:latin typeface="Tahoma" panose="020B0604030504040204" pitchFamily="34" charset="0"/>
                  <a:ea typeface="宋体" panose="02010600030101010101" pitchFamily="2" charset="-122"/>
                </a:defRPr>
              </a:lvl2pPr>
              <a:lvl3pPr marL="1143000" indent="-228600" eaLnBrk="0" hangingPunct="0">
                <a:defRPr sz="4000">
                  <a:solidFill>
                    <a:schemeClr val="tx1"/>
                  </a:solidFill>
                  <a:latin typeface="Tahoma" panose="020B0604030504040204" pitchFamily="34" charset="0"/>
                  <a:ea typeface="宋体" panose="02010600030101010101" pitchFamily="2" charset="-122"/>
                </a:defRPr>
              </a:lvl3pPr>
              <a:lvl4pPr marL="1600200" indent="-228600" eaLnBrk="0" hangingPunct="0">
                <a:defRPr sz="4000">
                  <a:solidFill>
                    <a:schemeClr val="tx1"/>
                  </a:solidFill>
                  <a:latin typeface="Tahoma" panose="020B0604030504040204" pitchFamily="34" charset="0"/>
                  <a:ea typeface="宋体" panose="02010600030101010101" pitchFamily="2" charset="-122"/>
                </a:defRPr>
              </a:lvl4pPr>
              <a:lvl5pPr marL="2057400" indent="-228600" eaLnBrk="0" hangingPunct="0">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9pPr>
            </a:lstStyle>
            <a:p>
              <a:pPr algn="ctr" fontAlgn="auto">
                <a:spcBef>
                  <a:spcPct val="50000"/>
                </a:spcBef>
                <a:spcAft>
                  <a:spcPts val="0"/>
                </a:spcAft>
                <a:defRPr/>
              </a:pPr>
              <a:r>
                <a:rPr kumimoji="1" lang="en-US" altLang="zh-CN" sz="2100" b="1" i="1">
                  <a:effectLst>
                    <a:outerShdw blurRad="38100" dist="38100" dir="2700000" algn="tl">
                      <a:srgbClr val="C0C0C0"/>
                    </a:outerShdw>
                  </a:effectLst>
                  <a:latin typeface="Times New Roman" panose="02020603050405020304" pitchFamily="18" charset="0"/>
                </a:rPr>
                <a:t>x</a:t>
              </a:r>
            </a:p>
          </p:txBody>
        </p:sp>
        <p:sp>
          <p:nvSpPr>
            <p:cNvPr id="1069067" name="Text Box 11"/>
            <p:cNvSpPr txBox="1">
              <a:spLocks noChangeArrowheads="1"/>
            </p:cNvSpPr>
            <p:nvPr/>
          </p:nvSpPr>
          <p:spPr bwMode="auto">
            <a:xfrm>
              <a:off x="159" y="1122"/>
              <a:ext cx="317" cy="349"/>
            </a:xfrm>
            <a:prstGeom prst="rect">
              <a:avLst/>
            </a:prstGeom>
            <a:noFill/>
            <a:ln w="12700">
              <a:noFill/>
              <a:miter lim="800000"/>
              <a:headEnd/>
              <a:tailEnd/>
            </a:ln>
            <a:effectLst/>
          </p:spPr>
          <p:txBody>
            <a:bodyPr>
              <a:spAutoFit/>
            </a:bodyPr>
            <a:lstStyle>
              <a:lvl1pPr eaLnBrk="0" hangingPunct="0">
                <a:defRPr sz="4000">
                  <a:solidFill>
                    <a:schemeClr val="tx1"/>
                  </a:solidFill>
                  <a:latin typeface="Tahoma" panose="020B0604030504040204" pitchFamily="34" charset="0"/>
                  <a:ea typeface="宋体" panose="02010600030101010101" pitchFamily="2" charset="-122"/>
                </a:defRPr>
              </a:lvl1pPr>
              <a:lvl2pPr marL="742950" indent="-285750" eaLnBrk="0" hangingPunct="0">
                <a:defRPr sz="4000">
                  <a:solidFill>
                    <a:schemeClr val="tx1"/>
                  </a:solidFill>
                  <a:latin typeface="Tahoma" panose="020B0604030504040204" pitchFamily="34" charset="0"/>
                  <a:ea typeface="宋体" panose="02010600030101010101" pitchFamily="2" charset="-122"/>
                </a:defRPr>
              </a:lvl2pPr>
              <a:lvl3pPr marL="1143000" indent="-228600" eaLnBrk="0" hangingPunct="0">
                <a:defRPr sz="4000">
                  <a:solidFill>
                    <a:schemeClr val="tx1"/>
                  </a:solidFill>
                  <a:latin typeface="Tahoma" panose="020B0604030504040204" pitchFamily="34" charset="0"/>
                  <a:ea typeface="宋体" panose="02010600030101010101" pitchFamily="2" charset="-122"/>
                </a:defRPr>
              </a:lvl3pPr>
              <a:lvl4pPr marL="1600200" indent="-228600" eaLnBrk="0" hangingPunct="0">
                <a:defRPr sz="4000">
                  <a:solidFill>
                    <a:schemeClr val="tx1"/>
                  </a:solidFill>
                  <a:latin typeface="Tahoma" panose="020B0604030504040204" pitchFamily="34" charset="0"/>
                  <a:ea typeface="宋体" panose="02010600030101010101" pitchFamily="2" charset="-122"/>
                </a:defRPr>
              </a:lvl4pPr>
              <a:lvl5pPr marL="2057400" indent="-228600" eaLnBrk="0" hangingPunct="0">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Tahoma" panose="020B0604030504040204" pitchFamily="34" charset="0"/>
                  <a:ea typeface="宋体" panose="02010600030101010101" pitchFamily="2" charset="-122"/>
                </a:defRPr>
              </a:lvl9pPr>
            </a:lstStyle>
            <a:p>
              <a:pPr algn="ctr" fontAlgn="auto">
                <a:spcBef>
                  <a:spcPct val="50000"/>
                </a:spcBef>
                <a:spcAft>
                  <a:spcPts val="0"/>
                </a:spcAft>
                <a:defRPr/>
              </a:pPr>
              <a:r>
                <a:rPr kumimoji="1" lang="en-US" altLang="zh-CN" sz="2100" b="1" i="1">
                  <a:effectLst>
                    <a:outerShdw blurRad="38100" dist="38100" dir="2700000" algn="tl">
                      <a:srgbClr val="C0C0C0"/>
                    </a:outerShdw>
                  </a:effectLst>
                  <a:latin typeface="Times New Roman" panose="02020603050405020304" pitchFamily="18" charset="0"/>
                </a:rPr>
                <a:t>y</a:t>
              </a:r>
            </a:p>
          </p:txBody>
        </p:sp>
        <p:sp>
          <p:nvSpPr>
            <p:cNvPr id="1069068" name="Text Box 12"/>
            <p:cNvSpPr txBox="1">
              <a:spLocks noChangeArrowheads="1"/>
            </p:cNvSpPr>
            <p:nvPr/>
          </p:nvSpPr>
          <p:spPr bwMode="auto">
            <a:xfrm>
              <a:off x="3382" y="1349"/>
              <a:ext cx="793" cy="310"/>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en-US" altLang="zh-CN">
                  <a:effectLst>
                    <a:outerShdw blurRad="38100" dist="38100" dir="2700000" algn="tl">
                      <a:srgbClr val="C0C0C0"/>
                    </a:outerShdw>
                  </a:effectLst>
                  <a:latin typeface="Times New Roman" pitchFamily="18" charset="0"/>
                  <a:ea typeface="+mn-ea"/>
                </a:rPr>
                <a:t>(</a:t>
              </a:r>
              <a:r>
                <a:rPr kumimoji="1" lang="en-US" altLang="zh-CN" i="1">
                  <a:effectLst>
                    <a:outerShdw blurRad="38100" dist="38100" dir="2700000" algn="tl">
                      <a:srgbClr val="C0C0C0"/>
                    </a:outerShdw>
                  </a:effectLst>
                  <a:latin typeface="Times New Roman" pitchFamily="18" charset="0"/>
                  <a:ea typeface="+mn-ea"/>
                </a:rPr>
                <a:t>x</a:t>
              </a:r>
              <a:r>
                <a:rPr kumimoji="1" lang="en-US" altLang="zh-CN" baseline="-25000">
                  <a:effectLst>
                    <a:outerShdw blurRad="38100" dist="38100" dir="2700000" algn="tl">
                      <a:srgbClr val="C0C0C0"/>
                    </a:outerShdw>
                  </a:effectLst>
                  <a:latin typeface="Times New Roman" pitchFamily="18" charset="0"/>
                  <a:ea typeface="+mn-ea"/>
                </a:rPr>
                <a:t>n </a:t>
              </a:r>
              <a:r>
                <a:rPr kumimoji="1" lang="en-US" altLang="zh-CN">
                  <a:effectLst>
                    <a:outerShdw blurRad="38100" dist="38100" dir="2700000" algn="tl">
                      <a:srgbClr val="C0C0C0"/>
                    </a:outerShdw>
                  </a:effectLst>
                  <a:latin typeface="Times New Roman" pitchFamily="18" charset="0"/>
                  <a:ea typeface="+mn-ea"/>
                </a:rPr>
                <a:t>, </a:t>
              </a:r>
              <a:r>
                <a:rPr kumimoji="1" lang="en-US" altLang="zh-CN" i="1">
                  <a:effectLst>
                    <a:outerShdw blurRad="38100" dist="38100" dir="2700000" algn="tl">
                      <a:srgbClr val="C0C0C0"/>
                    </a:outerShdw>
                  </a:effectLst>
                  <a:latin typeface="Times New Roman" pitchFamily="18" charset="0"/>
                  <a:ea typeface="+mn-ea"/>
                </a:rPr>
                <a:t>y</a:t>
              </a:r>
              <a:r>
                <a:rPr kumimoji="1" lang="en-US" altLang="zh-CN" baseline="-25000">
                  <a:effectLst>
                    <a:outerShdw blurRad="38100" dist="38100" dir="2700000" algn="tl">
                      <a:srgbClr val="C0C0C0"/>
                    </a:outerShdw>
                  </a:effectLst>
                  <a:latin typeface="Times New Roman" pitchFamily="18" charset="0"/>
                  <a:ea typeface="+mn-ea"/>
                </a:rPr>
                <a:t>n</a:t>
              </a:r>
              <a:r>
                <a:rPr kumimoji="1" lang="en-US" altLang="zh-CN">
                  <a:effectLst>
                    <a:outerShdw blurRad="38100" dist="38100" dir="2700000" algn="tl">
                      <a:srgbClr val="C0C0C0"/>
                    </a:outerShdw>
                  </a:effectLst>
                  <a:latin typeface="Times New Roman" pitchFamily="18" charset="0"/>
                  <a:ea typeface="+mn-ea"/>
                </a:rPr>
                <a:t>)</a:t>
              </a:r>
            </a:p>
          </p:txBody>
        </p:sp>
        <p:sp>
          <p:nvSpPr>
            <p:cNvPr id="1069069" name="Text Box 13"/>
            <p:cNvSpPr txBox="1">
              <a:spLocks noChangeArrowheads="1"/>
            </p:cNvSpPr>
            <p:nvPr/>
          </p:nvSpPr>
          <p:spPr bwMode="auto">
            <a:xfrm>
              <a:off x="953" y="3691"/>
              <a:ext cx="791" cy="310"/>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en-US" altLang="zh-CN">
                  <a:effectLst>
                    <a:outerShdw blurRad="38100" dist="38100" dir="2700000" algn="tl">
                      <a:srgbClr val="C0C0C0"/>
                    </a:outerShdw>
                  </a:effectLst>
                  <a:latin typeface="Times New Roman" pitchFamily="18" charset="0"/>
                  <a:ea typeface="+mn-ea"/>
                </a:rPr>
                <a:t>(</a:t>
              </a:r>
              <a:r>
                <a:rPr kumimoji="1" lang="en-US" altLang="zh-CN" i="1">
                  <a:effectLst>
                    <a:outerShdw blurRad="38100" dist="38100" dir="2700000" algn="tl">
                      <a:srgbClr val="C0C0C0"/>
                    </a:outerShdw>
                  </a:effectLst>
                  <a:latin typeface="Times New Roman" pitchFamily="18" charset="0"/>
                  <a:ea typeface="+mn-ea"/>
                </a:rPr>
                <a:t>x</a:t>
              </a:r>
              <a:r>
                <a:rPr kumimoji="1" lang="en-US" altLang="zh-CN" baseline="-25000">
                  <a:effectLst>
                    <a:outerShdw blurRad="38100" dist="38100" dir="2700000" algn="tl">
                      <a:srgbClr val="C0C0C0"/>
                    </a:outerShdw>
                  </a:effectLst>
                  <a:latin typeface="Times New Roman" pitchFamily="18" charset="0"/>
                  <a:ea typeface="+mn-ea"/>
                </a:rPr>
                <a:t>1 </a:t>
              </a:r>
              <a:r>
                <a:rPr kumimoji="1" lang="en-US" altLang="zh-CN">
                  <a:effectLst>
                    <a:outerShdw blurRad="38100" dist="38100" dir="2700000" algn="tl">
                      <a:srgbClr val="C0C0C0"/>
                    </a:outerShdw>
                  </a:effectLst>
                  <a:latin typeface="Times New Roman" pitchFamily="18" charset="0"/>
                  <a:ea typeface="+mn-ea"/>
                </a:rPr>
                <a:t>, </a:t>
              </a:r>
              <a:r>
                <a:rPr kumimoji="1" lang="en-US" altLang="zh-CN" i="1">
                  <a:effectLst>
                    <a:outerShdw blurRad="38100" dist="38100" dir="2700000" algn="tl">
                      <a:srgbClr val="C0C0C0"/>
                    </a:outerShdw>
                  </a:effectLst>
                  <a:latin typeface="Times New Roman" pitchFamily="18" charset="0"/>
                  <a:ea typeface="+mn-ea"/>
                </a:rPr>
                <a:t>y</a:t>
              </a:r>
              <a:r>
                <a:rPr kumimoji="1" lang="en-US" altLang="zh-CN" baseline="-25000">
                  <a:effectLst>
                    <a:outerShdw blurRad="38100" dist="38100" dir="2700000" algn="tl">
                      <a:srgbClr val="C0C0C0"/>
                    </a:outerShdw>
                  </a:effectLst>
                  <a:latin typeface="Times New Roman" pitchFamily="18" charset="0"/>
                  <a:ea typeface="+mn-ea"/>
                </a:rPr>
                <a:t>1</a:t>
              </a:r>
              <a:r>
                <a:rPr kumimoji="1" lang="en-US" altLang="zh-CN">
                  <a:effectLst>
                    <a:outerShdw blurRad="38100" dist="38100" dir="2700000" algn="tl">
                      <a:srgbClr val="C0C0C0"/>
                    </a:outerShdw>
                  </a:effectLst>
                  <a:latin typeface="Times New Roman" pitchFamily="18" charset="0"/>
                  <a:ea typeface="+mn-ea"/>
                </a:rPr>
                <a:t>)</a:t>
              </a:r>
            </a:p>
          </p:txBody>
        </p:sp>
        <p:sp>
          <p:nvSpPr>
            <p:cNvPr id="1069071" name="Line 15"/>
            <p:cNvSpPr>
              <a:spLocks noChangeShapeType="1"/>
            </p:cNvSpPr>
            <p:nvPr/>
          </p:nvSpPr>
          <p:spPr bwMode="auto">
            <a:xfrm flipV="1">
              <a:off x="582" y="1864"/>
              <a:ext cx="3857" cy="1713"/>
            </a:xfrm>
            <a:prstGeom prst="line">
              <a:avLst/>
            </a:prstGeom>
            <a:noFill/>
            <a:ln w="38100">
              <a:solidFill>
                <a:srgbClr val="00FFFF"/>
              </a:solidFill>
              <a:round/>
              <a:headEnd/>
              <a:tailEnd/>
            </a:ln>
            <a:effectLst>
              <a:outerShdw dist="35921" dir="2700000"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69072" name="Text Box 16"/>
            <p:cNvSpPr txBox="1">
              <a:spLocks noChangeArrowheads="1"/>
            </p:cNvSpPr>
            <p:nvPr/>
          </p:nvSpPr>
          <p:spPr bwMode="auto">
            <a:xfrm>
              <a:off x="846" y="3576"/>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a:solidFill>
                    <a:schemeClr val="tx2"/>
                  </a:solidFill>
                  <a:ea typeface="+mn-ea"/>
                  <a:sym typeface="Wingdings 2" pitchFamily="18" charset="2"/>
                </a:rPr>
                <a:t></a:t>
              </a:r>
              <a:endParaRPr kumimoji="1" lang="en-US" altLang="zh-CN">
                <a:solidFill>
                  <a:schemeClr val="tx2"/>
                </a:solidFill>
                <a:ea typeface="+mn-ea"/>
              </a:endParaRPr>
            </a:p>
          </p:txBody>
        </p:sp>
        <p:sp>
          <p:nvSpPr>
            <p:cNvPr id="1069073" name="Text Box 17"/>
            <p:cNvSpPr txBox="1">
              <a:spLocks noChangeArrowheads="1"/>
            </p:cNvSpPr>
            <p:nvPr/>
          </p:nvSpPr>
          <p:spPr bwMode="auto">
            <a:xfrm>
              <a:off x="1587" y="3118"/>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dirty="0">
                  <a:solidFill>
                    <a:schemeClr val="tx2"/>
                  </a:solidFill>
                  <a:ea typeface="+mn-ea"/>
                  <a:sym typeface="Wingdings 2" pitchFamily="18" charset="2"/>
                </a:rPr>
                <a:t></a:t>
              </a:r>
              <a:endParaRPr kumimoji="1" lang="en-US" altLang="zh-CN" dirty="0">
                <a:solidFill>
                  <a:schemeClr val="tx2"/>
                </a:solidFill>
                <a:ea typeface="+mn-ea"/>
              </a:endParaRPr>
            </a:p>
          </p:txBody>
        </p:sp>
        <p:sp>
          <p:nvSpPr>
            <p:cNvPr id="1069074" name="Text Box 18"/>
            <p:cNvSpPr txBox="1">
              <a:spLocks noChangeArrowheads="1"/>
            </p:cNvSpPr>
            <p:nvPr/>
          </p:nvSpPr>
          <p:spPr bwMode="auto">
            <a:xfrm>
              <a:off x="1163" y="2835"/>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a:solidFill>
                    <a:schemeClr val="tx2"/>
                  </a:solidFill>
                  <a:ea typeface="+mn-ea"/>
                  <a:sym typeface="Wingdings 2" pitchFamily="18" charset="2"/>
                </a:rPr>
                <a:t></a:t>
              </a:r>
              <a:endParaRPr kumimoji="1" lang="en-US" altLang="zh-CN">
                <a:solidFill>
                  <a:schemeClr val="tx2"/>
                </a:solidFill>
                <a:ea typeface="+mn-ea"/>
              </a:endParaRPr>
            </a:p>
          </p:txBody>
        </p:sp>
        <p:sp>
          <p:nvSpPr>
            <p:cNvPr id="1069075" name="Text Box 19"/>
            <p:cNvSpPr txBox="1">
              <a:spLocks noChangeArrowheads="1"/>
            </p:cNvSpPr>
            <p:nvPr/>
          </p:nvSpPr>
          <p:spPr bwMode="auto">
            <a:xfrm>
              <a:off x="2010" y="2264"/>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dirty="0">
                  <a:solidFill>
                    <a:schemeClr val="tx2"/>
                  </a:solidFill>
                  <a:ea typeface="+mn-ea"/>
                  <a:sym typeface="Wingdings 2" pitchFamily="18" charset="2"/>
                </a:rPr>
                <a:t></a:t>
              </a:r>
              <a:endParaRPr kumimoji="1" lang="en-US" altLang="zh-CN" dirty="0">
                <a:solidFill>
                  <a:schemeClr val="tx2"/>
                </a:solidFill>
                <a:ea typeface="+mn-ea"/>
              </a:endParaRPr>
            </a:p>
          </p:txBody>
        </p:sp>
        <p:sp>
          <p:nvSpPr>
            <p:cNvPr id="1069076" name="Text Box 20"/>
            <p:cNvSpPr txBox="1">
              <a:spLocks noChangeArrowheads="1"/>
            </p:cNvSpPr>
            <p:nvPr/>
          </p:nvSpPr>
          <p:spPr bwMode="auto">
            <a:xfrm>
              <a:off x="2167" y="3292"/>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dirty="0">
                  <a:solidFill>
                    <a:srgbClr val="FF0000"/>
                  </a:solidFill>
                  <a:ea typeface="+mn-ea"/>
                  <a:sym typeface="Wingdings 2" pitchFamily="18" charset="2"/>
                </a:rPr>
                <a:t></a:t>
              </a:r>
              <a:endParaRPr kumimoji="1" lang="en-US" altLang="zh-CN" dirty="0">
                <a:solidFill>
                  <a:srgbClr val="FF0000"/>
                </a:solidFill>
                <a:ea typeface="+mn-ea"/>
              </a:endParaRPr>
            </a:p>
          </p:txBody>
        </p:sp>
        <p:sp>
          <p:nvSpPr>
            <p:cNvPr id="1069077" name="Text Box 21"/>
            <p:cNvSpPr txBox="1">
              <a:spLocks noChangeArrowheads="1"/>
            </p:cNvSpPr>
            <p:nvPr/>
          </p:nvSpPr>
          <p:spPr bwMode="auto">
            <a:xfrm>
              <a:off x="2644" y="2664"/>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a:solidFill>
                    <a:schemeClr val="tx2"/>
                  </a:solidFill>
                  <a:ea typeface="+mn-ea"/>
                  <a:sym typeface="Wingdings 2" pitchFamily="18" charset="2"/>
                </a:rPr>
                <a:t></a:t>
              </a:r>
              <a:endParaRPr kumimoji="1" lang="en-US" altLang="zh-CN">
                <a:solidFill>
                  <a:schemeClr val="tx2"/>
                </a:solidFill>
                <a:ea typeface="+mn-ea"/>
              </a:endParaRPr>
            </a:p>
          </p:txBody>
        </p:sp>
        <p:sp>
          <p:nvSpPr>
            <p:cNvPr id="1069078" name="Text Box 22"/>
            <p:cNvSpPr txBox="1">
              <a:spLocks noChangeArrowheads="1"/>
            </p:cNvSpPr>
            <p:nvPr/>
          </p:nvSpPr>
          <p:spPr bwMode="auto">
            <a:xfrm>
              <a:off x="2961" y="2036"/>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a:solidFill>
                    <a:schemeClr val="tx2"/>
                  </a:solidFill>
                  <a:ea typeface="+mn-ea"/>
                  <a:sym typeface="Wingdings 2" pitchFamily="18" charset="2"/>
                </a:rPr>
                <a:t></a:t>
              </a:r>
              <a:endParaRPr kumimoji="1" lang="en-US" altLang="zh-CN">
                <a:solidFill>
                  <a:schemeClr val="tx2"/>
                </a:solidFill>
                <a:ea typeface="+mn-ea"/>
              </a:endParaRPr>
            </a:p>
          </p:txBody>
        </p:sp>
        <p:sp>
          <p:nvSpPr>
            <p:cNvPr id="1069079" name="Text Box 23"/>
            <p:cNvSpPr txBox="1">
              <a:spLocks noChangeArrowheads="1"/>
            </p:cNvSpPr>
            <p:nvPr/>
          </p:nvSpPr>
          <p:spPr bwMode="auto">
            <a:xfrm>
              <a:off x="3648" y="1636"/>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a:solidFill>
                    <a:schemeClr val="tx2"/>
                  </a:solidFill>
                  <a:ea typeface="+mn-ea"/>
                  <a:sym typeface="Wingdings 2" pitchFamily="18" charset="2"/>
                </a:rPr>
                <a:t></a:t>
              </a:r>
              <a:endParaRPr kumimoji="1" lang="en-US" altLang="zh-CN">
                <a:solidFill>
                  <a:schemeClr val="tx2"/>
                </a:solidFill>
                <a:ea typeface="+mn-ea"/>
              </a:endParaRPr>
            </a:p>
          </p:txBody>
        </p:sp>
        <p:sp>
          <p:nvSpPr>
            <p:cNvPr id="1069080" name="Text Box 24"/>
            <p:cNvSpPr txBox="1">
              <a:spLocks noChangeArrowheads="1"/>
            </p:cNvSpPr>
            <p:nvPr/>
          </p:nvSpPr>
          <p:spPr bwMode="auto">
            <a:xfrm>
              <a:off x="3435" y="2491"/>
              <a:ext cx="317" cy="310"/>
            </a:xfrm>
            <a:prstGeom prst="rect">
              <a:avLst/>
            </a:prstGeom>
            <a:noFill/>
            <a:ln w="12700">
              <a:noFill/>
              <a:miter lim="800000"/>
              <a:headEnd/>
              <a:tailEnd/>
            </a:ln>
            <a:effectLst>
              <a:outerShdw dist="35921" dir="2700000" algn="ctr" rotWithShape="0">
                <a:schemeClr val="bg2"/>
              </a:outerShdw>
            </a:effectLst>
          </p:spPr>
          <p:txBody>
            <a:bodyPr>
              <a:spAutoFit/>
            </a:bodyPr>
            <a:lstStyle/>
            <a:p>
              <a:pPr algn="ctr" fontAlgn="auto">
                <a:spcBef>
                  <a:spcPct val="50000"/>
                </a:spcBef>
                <a:spcAft>
                  <a:spcPts val="0"/>
                </a:spcAft>
                <a:defRPr/>
              </a:pPr>
              <a:r>
                <a:rPr kumimoji="1" lang="en-US" altLang="zh-CN" dirty="0">
                  <a:solidFill>
                    <a:schemeClr val="tx2"/>
                  </a:solidFill>
                  <a:ea typeface="+mn-ea"/>
                  <a:sym typeface="Wingdings 2" pitchFamily="18" charset="2"/>
                </a:rPr>
                <a:t></a:t>
              </a:r>
              <a:endParaRPr kumimoji="1" lang="en-US" altLang="zh-CN" dirty="0">
                <a:solidFill>
                  <a:schemeClr val="tx2"/>
                </a:solidFill>
                <a:ea typeface="+mn-ea"/>
              </a:endParaRPr>
            </a:p>
          </p:txBody>
        </p:sp>
        <p:sp>
          <p:nvSpPr>
            <p:cNvPr id="3128" name="Line 25"/>
            <p:cNvSpPr>
              <a:spLocks noChangeShapeType="1"/>
            </p:cNvSpPr>
            <p:nvPr/>
          </p:nvSpPr>
          <p:spPr bwMode="auto">
            <a:xfrm>
              <a:off x="1005" y="3406"/>
              <a:ext cx="0" cy="285"/>
            </a:xfrm>
            <a:prstGeom prst="line">
              <a:avLst/>
            </a:prstGeom>
            <a:noFill/>
            <a:ln w="19050">
              <a:solidFill>
                <a:schemeClr val="tx1"/>
              </a:solidFill>
              <a:round/>
              <a:headEnd/>
              <a:tailEnd/>
            </a:ln>
          </p:spPr>
          <p:txBody>
            <a:bodyPr/>
            <a:lstStyle/>
            <a:p>
              <a:endParaRPr lang="zh-CN" altLang="en-US"/>
            </a:p>
          </p:txBody>
        </p:sp>
        <p:sp>
          <p:nvSpPr>
            <p:cNvPr id="3129" name="Line 26"/>
            <p:cNvSpPr>
              <a:spLocks noChangeShapeType="1"/>
            </p:cNvSpPr>
            <p:nvPr/>
          </p:nvSpPr>
          <p:spPr bwMode="auto">
            <a:xfrm>
              <a:off x="1322" y="3063"/>
              <a:ext cx="0" cy="172"/>
            </a:xfrm>
            <a:prstGeom prst="line">
              <a:avLst/>
            </a:prstGeom>
            <a:noFill/>
            <a:ln w="19050">
              <a:solidFill>
                <a:schemeClr val="tx1"/>
              </a:solidFill>
              <a:round/>
              <a:headEnd/>
              <a:tailEnd/>
            </a:ln>
          </p:spPr>
          <p:txBody>
            <a:bodyPr/>
            <a:lstStyle/>
            <a:p>
              <a:endParaRPr lang="zh-CN" altLang="en-US"/>
            </a:p>
          </p:txBody>
        </p:sp>
        <p:sp>
          <p:nvSpPr>
            <p:cNvPr id="3130" name="Line 27"/>
            <p:cNvSpPr>
              <a:spLocks noChangeShapeType="1"/>
            </p:cNvSpPr>
            <p:nvPr/>
          </p:nvSpPr>
          <p:spPr bwMode="auto">
            <a:xfrm>
              <a:off x="1744" y="3063"/>
              <a:ext cx="0" cy="172"/>
            </a:xfrm>
            <a:prstGeom prst="line">
              <a:avLst/>
            </a:prstGeom>
            <a:noFill/>
            <a:ln w="19050">
              <a:solidFill>
                <a:schemeClr val="tx1"/>
              </a:solidFill>
              <a:round/>
              <a:headEnd/>
              <a:tailEnd/>
            </a:ln>
          </p:spPr>
          <p:txBody>
            <a:bodyPr/>
            <a:lstStyle/>
            <a:p>
              <a:endParaRPr lang="zh-CN" altLang="en-US"/>
            </a:p>
          </p:txBody>
        </p:sp>
        <p:sp>
          <p:nvSpPr>
            <p:cNvPr id="3131" name="Line 28"/>
            <p:cNvSpPr>
              <a:spLocks noChangeShapeType="1"/>
            </p:cNvSpPr>
            <p:nvPr/>
          </p:nvSpPr>
          <p:spPr bwMode="auto">
            <a:xfrm>
              <a:off x="2167" y="2492"/>
              <a:ext cx="0" cy="400"/>
            </a:xfrm>
            <a:prstGeom prst="line">
              <a:avLst/>
            </a:prstGeom>
            <a:noFill/>
            <a:ln w="19050">
              <a:solidFill>
                <a:schemeClr val="tx1"/>
              </a:solidFill>
              <a:round/>
              <a:headEnd/>
              <a:tailEnd/>
            </a:ln>
          </p:spPr>
          <p:txBody>
            <a:bodyPr/>
            <a:lstStyle/>
            <a:p>
              <a:endParaRPr lang="zh-CN" altLang="en-US"/>
            </a:p>
          </p:txBody>
        </p:sp>
        <p:sp>
          <p:nvSpPr>
            <p:cNvPr id="3132" name="Line 29"/>
            <p:cNvSpPr>
              <a:spLocks noChangeShapeType="1"/>
            </p:cNvSpPr>
            <p:nvPr/>
          </p:nvSpPr>
          <p:spPr bwMode="auto">
            <a:xfrm>
              <a:off x="2326" y="2835"/>
              <a:ext cx="0" cy="571"/>
            </a:xfrm>
            <a:prstGeom prst="line">
              <a:avLst/>
            </a:prstGeom>
            <a:noFill/>
            <a:ln w="19050">
              <a:solidFill>
                <a:schemeClr val="tx1"/>
              </a:solidFill>
              <a:round/>
              <a:headEnd/>
              <a:tailEnd/>
            </a:ln>
          </p:spPr>
          <p:txBody>
            <a:bodyPr/>
            <a:lstStyle/>
            <a:p>
              <a:endParaRPr lang="zh-CN" altLang="en-US"/>
            </a:p>
          </p:txBody>
        </p:sp>
        <p:sp>
          <p:nvSpPr>
            <p:cNvPr id="3133" name="Line 30"/>
            <p:cNvSpPr>
              <a:spLocks noChangeShapeType="1"/>
            </p:cNvSpPr>
            <p:nvPr/>
          </p:nvSpPr>
          <p:spPr bwMode="auto">
            <a:xfrm>
              <a:off x="2801" y="2607"/>
              <a:ext cx="0" cy="171"/>
            </a:xfrm>
            <a:prstGeom prst="line">
              <a:avLst/>
            </a:prstGeom>
            <a:noFill/>
            <a:ln w="19050">
              <a:solidFill>
                <a:schemeClr val="tx1"/>
              </a:solidFill>
              <a:round/>
              <a:headEnd/>
              <a:tailEnd/>
            </a:ln>
          </p:spPr>
          <p:txBody>
            <a:bodyPr/>
            <a:lstStyle/>
            <a:p>
              <a:endParaRPr lang="zh-CN" altLang="en-US"/>
            </a:p>
          </p:txBody>
        </p:sp>
        <p:sp>
          <p:nvSpPr>
            <p:cNvPr id="3134" name="Line 31"/>
            <p:cNvSpPr>
              <a:spLocks noChangeShapeType="1"/>
            </p:cNvSpPr>
            <p:nvPr/>
          </p:nvSpPr>
          <p:spPr bwMode="auto">
            <a:xfrm>
              <a:off x="3118" y="2264"/>
              <a:ext cx="0" cy="171"/>
            </a:xfrm>
            <a:prstGeom prst="line">
              <a:avLst/>
            </a:prstGeom>
            <a:noFill/>
            <a:ln w="19050">
              <a:solidFill>
                <a:schemeClr val="tx1"/>
              </a:solidFill>
              <a:round/>
              <a:headEnd/>
              <a:tailEnd/>
            </a:ln>
          </p:spPr>
          <p:txBody>
            <a:bodyPr/>
            <a:lstStyle/>
            <a:p>
              <a:endParaRPr lang="zh-CN" altLang="en-US"/>
            </a:p>
          </p:txBody>
        </p:sp>
        <p:sp>
          <p:nvSpPr>
            <p:cNvPr id="3135" name="Line 32"/>
            <p:cNvSpPr>
              <a:spLocks noChangeShapeType="1"/>
            </p:cNvSpPr>
            <p:nvPr/>
          </p:nvSpPr>
          <p:spPr bwMode="auto">
            <a:xfrm>
              <a:off x="3594" y="2264"/>
              <a:ext cx="0" cy="343"/>
            </a:xfrm>
            <a:prstGeom prst="line">
              <a:avLst/>
            </a:prstGeom>
            <a:noFill/>
            <a:ln w="19050">
              <a:solidFill>
                <a:schemeClr val="tx1"/>
              </a:solidFill>
              <a:round/>
              <a:headEnd/>
              <a:tailEnd/>
            </a:ln>
          </p:spPr>
          <p:txBody>
            <a:bodyPr/>
            <a:lstStyle/>
            <a:p>
              <a:endParaRPr lang="zh-CN" altLang="en-US"/>
            </a:p>
          </p:txBody>
        </p:sp>
        <p:sp>
          <p:nvSpPr>
            <p:cNvPr id="3136" name="Line 33"/>
            <p:cNvSpPr>
              <a:spLocks noChangeShapeType="1"/>
            </p:cNvSpPr>
            <p:nvPr/>
          </p:nvSpPr>
          <p:spPr bwMode="auto">
            <a:xfrm>
              <a:off x="3805" y="1864"/>
              <a:ext cx="0" cy="286"/>
            </a:xfrm>
            <a:prstGeom prst="line">
              <a:avLst/>
            </a:prstGeom>
            <a:noFill/>
            <a:ln w="19050">
              <a:solidFill>
                <a:schemeClr val="tx1"/>
              </a:solidFill>
              <a:round/>
              <a:headEnd/>
              <a:tailEnd/>
            </a:ln>
          </p:spPr>
          <p:txBody>
            <a:bodyPr/>
            <a:lstStyle/>
            <a:p>
              <a:endParaRPr lang="zh-CN" altLang="en-US"/>
            </a:p>
          </p:txBody>
        </p:sp>
        <p:sp>
          <p:nvSpPr>
            <p:cNvPr id="1069090" name="Text Box 34"/>
            <p:cNvSpPr txBox="1">
              <a:spLocks noChangeArrowheads="1"/>
            </p:cNvSpPr>
            <p:nvPr/>
          </p:nvSpPr>
          <p:spPr bwMode="auto">
            <a:xfrm>
              <a:off x="900" y="2549"/>
              <a:ext cx="793" cy="310"/>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en-US" altLang="zh-CN">
                  <a:effectLst>
                    <a:outerShdw blurRad="38100" dist="38100" dir="2700000" algn="tl">
                      <a:srgbClr val="C0C0C0"/>
                    </a:outerShdw>
                  </a:effectLst>
                  <a:latin typeface="Times New Roman" pitchFamily="18" charset="0"/>
                  <a:ea typeface="+mn-ea"/>
                </a:rPr>
                <a:t>(</a:t>
              </a:r>
              <a:r>
                <a:rPr kumimoji="1" lang="en-US" altLang="zh-CN" i="1">
                  <a:effectLst>
                    <a:outerShdw blurRad="38100" dist="38100" dir="2700000" algn="tl">
                      <a:srgbClr val="C0C0C0"/>
                    </a:outerShdw>
                  </a:effectLst>
                  <a:latin typeface="Times New Roman" pitchFamily="18" charset="0"/>
                  <a:ea typeface="+mn-ea"/>
                </a:rPr>
                <a:t>x</a:t>
              </a:r>
              <a:r>
                <a:rPr kumimoji="1" lang="en-US" altLang="zh-CN" baseline="-25000">
                  <a:effectLst>
                    <a:outerShdw blurRad="38100" dist="38100" dir="2700000" algn="tl">
                      <a:srgbClr val="C0C0C0"/>
                    </a:outerShdw>
                  </a:effectLst>
                  <a:latin typeface="Times New Roman" pitchFamily="18" charset="0"/>
                  <a:ea typeface="+mn-ea"/>
                </a:rPr>
                <a:t>2 </a:t>
              </a:r>
              <a:r>
                <a:rPr kumimoji="1" lang="en-US" altLang="zh-CN">
                  <a:effectLst>
                    <a:outerShdw blurRad="38100" dist="38100" dir="2700000" algn="tl">
                      <a:srgbClr val="C0C0C0"/>
                    </a:outerShdw>
                  </a:effectLst>
                  <a:latin typeface="Times New Roman" pitchFamily="18" charset="0"/>
                  <a:ea typeface="+mn-ea"/>
                </a:rPr>
                <a:t>, </a:t>
              </a:r>
              <a:r>
                <a:rPr kumimoji="1" lang="en-US" altLang="zh-CN" i="1">
                  <a:effectLst>
                    <a:outerShdw blurRad="38100" dist="38100" dir="2700000" algn="tl">
                      <a:srgbClr val="C0C0C0"/>
                    </a:outerShdw>
                  </a:effectLst>
                  <a:latin typeface="Times New Roman" pitchFamily="18" charset="0"/>
                  <a:ea typeface="+mn-ea"/>
                </a:rPr>
                <a:t>y</a:t>
              </a:r>
              <a:r>
                <a:rPr kumimoji="1" lang="en-US" altLang="zh-CN" baseline="-25000">
                  <a:effectLst>
                    <a:outerShdw blurRad="38100" dist="38100" dir="2700000" algn="tl">
                      <a:srgbClr val="C0C0C0"/>
                    </a:outerShdw>
                  </a:effectLst>
                  <a:latin typeface="Times New Roman" pitchFamily="18" charset="0"/>
                  <a:ea typeface="+mn-ea"/>
                </a:rPr>
                <a:t>2</a:t>
              </a:r>
              <a:r>
                <a:rPr kumimoji="1" lang="en-US" altLang="zh-CN">
                  <a:effectLst>
                    <a:outerShdw blurRad="38100" dist="38100" dir="2700000" algn="tl">
                      <a:srgbClr val="C0C0C0"/>
                    </a:outerShdw>
                  </a:effectLst>
                  <a:latin typeface="Times New Roman" pitchFamily="18" charset="0"/>
                  <a:ea typeface="+mn-ea"/>
                </a:rPr>
                <a:t>)</a:t>
              </a:r>
            </a:p>
          </p:txBody>
        </p:sp>
        <p:sp>
          <p:nvSpPr>
            <p:cNvPr id="1069091" name="Text Box 35"/>
            <p:cNvSpPr txBox="1">
              <a:spLocks noChangeArrowheads="1"/>
            </p:cNvSpPr>
            <p:nvPr/>
          </p:nvSpPr>
          <p:spPr bwMode="auto">
            <a:xfrm>
              <a:off x="1957" y="3462"/>
              <a:ext cx="791" cy="310"/>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en-US" altLang="zh-CN">
                  <a:effectLst>
                    <a:outerShdw blurRad="38100" dist="38100" dir="2700000" algn="tl">
                      <a:srgbClr val="C0C0C0"/>
                    </a:outerShdw>
                  </a:effectLst>
                  <a:latin typeface="Times New Roman" pitchFamily="18" charset="0"/>
                  <a:ea typeface="+mn-ea"/>
                </a:rPr>
                <a:t>(</a:t>
              </a:r>
              <a:r>
                <a:rPr kumimoji="1" lang="en-US" altLang="zh-CN" i="1">
                  <a:effectLst>
                    <a:outerShdw blurRad="38100" dist="38100" dir="2700000" algn="tl">
                      <a:srgbClr val="C0C0C0"/>
                    </a:outerShdw>
                  </a:effectLst>
                  <a:latin typeface="Times New Roman" pitchFamily="18" charset="0"/>
                  <a:ea typeface="+mn-ea"/>
                </a:rPr>
                <a:t>x</a:t>
              </a:r>
              <a:r>
                <a:rPr kumimoji="1" lang="en-US" altLang="zh-CN" baseline="-25000">
                  <a:effectLst>
                    <a:outerShdw blurRad="38100" dist="38100" dir="2700000" algn="tl">
                      <a:srgbClr val="C0C0C0"/>
                    </a:outerShdw>
                  </a:effectLst>
                  <a:latin typeface="Times New Roman" pitchFamily="18" charset="0"/>
                  <a:ea typeface="+mn-ea"/>
                </a:rPr>
                <a:t>i </a:t>
              </a:r>
              <a:r>
                <a:rPr kumimoji="1" lang="en-US" altLang="zh-CN">
                  <a:effectLst>
                    <a:outerShdw blurRad="38100" dist="38100" dir="2700000" algn="tl">
                      <a:srgbClr val="C0C0C0"/>
                    </a:outerShdw>
                  </a:effectLst>
                  <a:latin typeface="Times New Roman" pitchFamily="18" charset="0"/>
                  <a:ea typeface="+mn-ea"/>
                </a:rPr>
                <a:t>, </a:t>
              </a:r>
              <a:r>
                <a:rPr kumimoji="1" lang="en-US" altLang="zh-CN" i="1">
                  <a:effectLst>
                    <a:outerShdw blurRad="38100" dist="38100" dir="2700000" algn="tl">
                      <a:srgbClr val="C0C0C0"/>
                    </a:outerShdw>
                  </a:effectLst>
                  <a:latin typeface="Times New Roman" pitchFamily="18" charset="0"/>
                  <a:ea typeface="+mn-ea"/>
                </a:rPr>
                <a:t>y</a:t>
              </a:r>
              <a:r>
                <a:rPr kumimoji="1" lang="en-US" altLang="zh-CN" baseline="-25000">
                  <a:effectLst>
                    <a:outerShdw blurRad="38100" dist="38100" dir="2700000" algn="tl">
                      <a:srgbClr val="C0C0C0"/>
                    </a:outerShdw>
                  </a:effectLst>
                  <a:latin typeface="Times New Roman" pitchFamily="18" charset="0"/>
                  <a:ea typeface="+mn-ea"/>
                </a:rPr>
                <a:t>i</a:t>
              </a:r>
              <a:r>
                <a:rPr kumimoji="1" lang="en-US" altLang="zh-CN">
                  <a:effectLst>
                    <a:outerShdw blurRad="38100" dist="38100" dir="2700000" algn="tl">
                      <a:srgbClr val="C0C0C0"/>
                    </a:outerShdw>
                  </a:effectLst>
                  <a:latin typeface="Times New Roman" pitchFamily="18" charset="0"/>
                  <a:ea typeface="+mn-ea"/>
                </a:rPr>
                <a:t>)</a:t>
              </a:r>
            </a:p>
          </p:txBody>
        </p:sp>
        <p:sp>
          <p:nvSpPr>
            <p:cNvPr id="1069092" name="Text Box 36"/>
            <p:cNvSpPr txBox="1">
              <a:spLocks noChangeArrowheads="1"/>
            </p:cNvSpPr>
            <p:nvPr/>
          </p:nvSpPr>
          <p:spPr bwMode="auto">
            <a:xfrm>
              <a:off x="2221" y="2751"/>
              <a:ext cx="527" cy="659"/>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zh-CN" altLang="en-US" sz="4500" dirty="0">
                  <a:effectLst>
                    <a:outerShdw blurRad="38100" dist="38100" dir="2700000" algn="tl">
                      <a:srgbClr val="C0C0C0"/>
                    </a:outerShdw>
                  </a:effectLst>
                  <a:ea typeface="+mn-ea"/>
                </a:rPr>
                <a:t>｝</a:t>
              </a:r>
            </a:p>
          </p:txBody>
        </p:sp>
        <p:grpSp>
          <p:nvGrpSpPr>
            <p:cNvPr id="3140" name="Group 37"/>
            <p:cNvGrpSpPr>
              <a:grpSpLocks/>
            </p:cNvGrpSpPr>
            <p:nvPr/>
          </p:nvGrpSpPr>
          <p:grpSpPr bwMode="auto">
            <a:xfrm>
              <a:off x="2378" y="2948"/>
              <a:ext cx="951" cy="311"/>
              <a:chOff x="1776" y="1248"/>
              <a:chExt cx="864" cy="261"/>
            </a:xfrm>
          </p:grpSpPr>
          <p:sp>
            <p:nvSpPr>
              <p:cNvPr id="1069094" name="Text Box 38"/>
              <p:cNvSpPr txBox="1">
                <a:spLocks noChangeArrowheads="1"/>
              </p:cNvSpPr>
              <p:nvPr/>
            </p:nvSpPr>
            <p:spPr bwMode="auto">
              <a:xfrm>
                <a:off x="1776" y="1248"/>
                <a:ext cx="864" cy="261"/>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en-US" altLang="zh-CN" i="1">
                    <a:effectLst>
                      <a:outerShdw blurRad="38100" dist="38100" dir="2700000" algn="tl">
                        <a:srgbClr val="C0C0C0"/>
                      </a:outerShdw>
                    </a:effectLst>
                    <a:latin typeface="Times New Roman" pitchFamily="18" charset="0"/>
                    <a:ea typeface="+mn-ea"/>
                  </a:rPr>
                  <a:t>e</a:t>
                </a:r>
                <a:r>
                  <a:rPr kumimoji="1" lang="en-US" altLang="zh-CN" baseline="-25000">
                    <a:effectLst>
                      <a:outerShdw blurRad="38100" dist="38100" dir="2700000" algn="tl">
                        <a:srgbClr val="C0C0C0"/>
                      </a:outerShdw>
                    </a:effectLst>
                    <a:latin typeface="Times New Roman" pitchFamily="18" charset="0"/>
                    <a:ea typeface="+mn-ea"/>
                  </a:rPr>
                  <a:t>i </a:t>
                </a:r>
                <a:r>
                  <a:rPr kumimoji="1" lang="en-US" altLang="zh-CN">
                    <a:effectLst>
                      <a:outerShdw blurRad="38100" dist="38100" dir="2700000" algn="tl">
                        <a:srgbClr val="C0C0C0"/>
                      </a:outerShdw>
                    </a:effectLst>
                    <a:latin typeface="Times New Roman" pitchFamily="18" charset="0"/>
                    <a:ea typeface="+mn-ea"/>
                  </a:rPr>
                  <a:t>= </a:t>
                </a:r>
                <a:r>
                  <a:rPr kumimoji="1" lang="en-US" altLang="zh-CN" i="1">
                    <a:effectLst>
                      <a:outerShdw blurRad="38100" dist="38100" dir="2700000" algn="tl">
                        <a:srgbClr val="C0C0C0"/>
                      </a:outerShdw>
                    </a:effectLst>
                    <a:latin typeface="Times New Roman" pitchFamily="18" charset="0"/>
                    <a:ea typeface="+mn-ea"/>
                  </a:rPr>
                  <a:t>y</a:t>
                </a:r>
                <a:r>
                  <a:rPr kumimoji="1" lang="en-US" altLang="zh-CN" baseline="-25000">
                    <a:effectLst>
                      <a:outerShdw blurRad="38100" dist="38100" dir="2700000" algn="tl">
                        <a:srgbClr val="C0C0C0"/>
                      </a:outerShdw>
                    </a:effectLst>
                    <a:latin typeface="Times New Roman" pitchFamily="18" charset="0"/>
                    <a:ea typeface="+mn-ea"/>
                  </a:rPr>
                  <a:t>i</a:t>
                </a:r>
                <a:r>
                  <a:rPr kumimoji="1" lang="en-US" altLang="zh-CN">
                    <a:effectLst>
                      <a:outerShdw blurRad="38100" dist="38100" dir="2700000" algn="tl">
                        <a:srgbClr val="C0C0C0"/>
                      </a:outerShdw>
                    </a:effectLst>
                    <a:latin typeface="Times New Roman" pitchFamily="18" charset="0"/>
                    <a:ea typeface="+mn-ea"/>
                  </a:rPr>
                  <a:t>-</a:t>
                </a:r>
                <a:r>
                  <a:rPr kumimoji="1" lang="en-US" altLang="zh-CN" i="1">
                    <a:effectLst>
                      <a:outerShdw blurRad="38100" dist="38100" dir="2700000" algn="tl">
                        <a:srgbClr val="C0C0C0"/>
                      </a:outerShdw>
                    </a:effectLst>
                    <a:latin typeface="Times New Roman" pitchFamily="18" charset="0"/>
                    <a:ea typeface="+mn-ea"/>
                  </a:rPr>
                  <a:t>y</a:t>
                </a:r>
                <a:r>
                  <a:rPr kumimoji="1" lang="en-US" altLang="zh-CN" baseline="-25000">
                    <a:effectLst>
                      <a:outerShdw blurRad="38100" dist="38100" dir="2700000" algn="tl">
                        <a:srgbClr val="C0C0C0"/>
                      </a:outerShdw>
                    </a:effectLst>
                    <a:latin typeface="Times New Roman" pitchFamily="18" charset="0"/>
                    <a:ea typeface="+mn-ea"/>
                  </a:rPr>
                  <a:t>i</a:t>
                </a:r>
                <a:endParaRPr kumimoji="1" lang="en-US" altLang="zh-CN">
                  <a:effectLst>
                    <a:outerShdw blurRad="38100" dist="38100" dir="2700000" algn="tl">
                      <a:srgbClr val="C0C0C0"/>
                    </a:outerShdw>
                  </a:effectLst>
                  <a:latin typeface="Times New Roman" pitchFamily="18" charset="0"/>
                  <a:ea typeface="+mn-ea"/>
                </a:endParaRPr>
              </a:p>
            </p:txBody>
          </p:sp>
          <p:sp>
            <p:nvSpPr>
              <p:cNvPr id="1069095" name="Text Box 39"/>
              <p:cNvSpPr txBox="1">
                <a:spLocks noChangeArrowheads="1"/>
              </p:cNvSpPr>
              <p:nvPr/>
            </p:nvSpPr>
            <p:spPr bwMode="auto">
              <a:xfrm>
                <a:off x="2304" y="1248"/>
                <a:ext cx="240" cy="260"/>
              </a:xfrm>
              <a:prstGeom prst="rect">
                <a:avLst/>
              </a:prstGeom>
              <a:noFill/>
              <a:ln w="12700">
                <a:noFill/>
                <a:miter lim="800000"/>
                <a:headEnd/>
                <a:tailEnd/>
              </a:ln>
              <a:effectLst/>
            </p:spPr>
            <p:txBody>
              <a:bodyPr>
                <a:spAutoFit/>
              </a:bodyPr>
              <a:lstStyle/>
              <a:p>
                <a:pPr algn="ctr" fontAlgn="auto">
                  <a:spcBef>
                    <a:spcPct val="50000"/>
                  </a:spcBef>
                  <a:spcAft>
                    <a:spcPts val="0"/>
                  </a:spcAft>
                  <a:defRPr/>
                </a:pPr>
                <a:r>
                  <a:rPr kumimoji="1" lang="zh-CN" altLang="en-US">
                    <a:effectLst>
                      <a:outerShdw blurRad="38100" dist="38100" dir="2700000" algn="tl">
                        <a:srgbClr val="C0C0C0"/>
                      </a:outerShdw>
                    </a:effectLst>
                    <a:ea typeface="+mn-ea"/>
                  </a:rPr>
                  <a:t>＾</a:t>
                </a:r>
              </a:p>
            </p:txBody>
          </p:sp>
        </p:grpSp>
        <p:sp>
          <p:nvSpPr>
            <p:cNvPr id="1069096" name="Freeform 40"/>
            <p:cNvSpPr>
              <a:spLocks/>
            </p:cNvSpPr>
            <p:nvPr/>
          </p:nvSpPr>
          <p:spPr bwMode="auto">
            <a:xfrm>
              <a:off x="4271" y="1974"/>
              <a:ext cx="274" cy="176"/>
            </a:xfrm>
            <a:custGeom>
              <a:avLst/>
              <a:gdLst/>
              <a:ahLst/>
              <a:cxnLst>
                <a:cxn ang="0">
                  <a:pos x="275" y="122"/>
                </a:cxn>
                <a:cxn ang="0">
                  <a:pos x="184" y="96"/>
                </a:cxn>
                <a:cxn ang="0">
                  <a:pos x="118" y="30"/>
                </a:cxn>
                <a:cxn ang="0">
                  <a:pos x="0" y="4"/>
                </a:cxn>
              </a:cxnLst>
              <a:rect l="0" t="0" r="r" b="b"/>
              <a:pathLst>
                <a:path w="275" h="122">
                  <a:moveTo>
                    <a:pt x="275" y="122"/>
                  </a:moveTo>
                  <a:cubicBezTo>
                    <a:pt x="271" y="121"/>
                    <a:pt x="193" y="103"/>
                    <a:pt x="184" y="96"/>
                  </a:cubicBezTo>
                  <a:cubicBezTo>
                    <a:pt x="159" y="77"/>
                    <a:pt x="148" y="40"/>
                    <a:pt x="118" y="30"/>
                  </a:cubicBezTo>
                  <a:cubicBezTo>
                    <a:pt x="27" y="0"/>
                    <a:pt x="67" y="4"/>
                    <a:pt x="0" y="4"/>
                  </a:cubicBezTo>
                </a:path>
              </a:pathLst>
            </a:custGeom>
            <a:noFill/>
            <a:ln w="19050" cap="flat" cmpd="sng">
              <a:solidFill>
                <a:schemeClr val="tx1"/>
              </a:solidFill>
              <a:prstDash val="solid"/>
              <a:round/>
              <a:headEnd type="none" w="med" len="med"/>
              <a:tailEnd type="arrow" w="med" len="med"/>
            </a:ln>
            <a:effectLst>
              <a:outerShdw dist="35921" dir="2700000"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graphicFrame>
          <p:nvGraphicFramePr>
            <p:cNvPr id="3108" name="Object 36"/>
            <p:cNvGraphicFramePr>
              <a:graphicFrameLocks noChangeAspect="1"/>
            </p:cNvGraphicFramePr>
            <p:nvPr/>
          </p:nvGraphicFramePr>
          <p:xfrm>
            <a:off x="4290" y="2150"/>
            <a:ext cx="1144" cy="399"/>
          </p:xfrm>
          <a:graphic>
            <a:graphicData uri="http://schemas.openxmlformats.org/presentationml/2006/ole">
              <mc:AlternateContent xmlns:mc="http://schemas.openxmlformats.org/markup-compatibility/2006">
                <mc:Choice xmlns:v="urn:schemas-microsoft-com:vml" Requires="v">
                  <p:oleObj name="Equation" r:id="rId3" imgW="667800" imgH="210960" progId="">
                    <p:embed/>
                  </p:oleObj>
                </mc:Choice>
                <mc:Fallback>
                  <p:oleObj name="Equation" r:id="rId3" imgW="667800" imgH="2109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0" y="2150"/>
                          <a:ext cx="1144" cy="399"/>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753252593"/>
      </p:ext>
    </p:extLst>
  </p:cSld>
  <p:clrMapOvr>
    <a:masterClrMapping/>
  </p:clrMapOvr>
  <p:transition>
    <p:cover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 name="标题 1"/>
          <p:cNvSpPr>
            <a:spLocks noGrp="1"/>
          </p:cNvSpPr>
          <p:nvPr>
            <p:ph type="title"/>
          </p:nvPr>
        </p:nvSpPr>
        <p:spPr>
          <a:xfrm>
            <a:off x="490611" y="503061"/>
            <a:ext cx="5380633" cy="611981"/>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3</a:t>
            </a:r>
            <a:r>
              <a:rPr lang="zh-CN" altLang="en-US" sz="3200" b="1" dirty="0">
                <a:solidFill>
                  <a:schemeClr val="accent1">
                    <a:lumMod val="25000"/>
                  </a:schemeClr>
                </a:solidFill>
                <a:effectLst>
                  <a:outerShdw blurRad="38100" dist="38100" dir="2700000" algn="tl">
                    <a:srgbClr val="000000">
                      <a:alpha val="43137"/>
                    </a:srgbClr>
                  </a:outerShdw>
                </a:effectLst>
              </a:rPr>
              <a:t>、参数的最小二乘法估计</a:t>
            </a:r>
          </a:p>
        </p:txBody>
      </p:sp>
      <p:sp>
        <p:nvSpPr>
          <p:cNvPr id="3" name="内容占位符 2"/>
          <p:cNvSpPr>
            <a:spLocks noGrp="1"/>
          </p:cNvSpPr>
          <p:nvPr>
            <p:ph idx="1"/>
          </p:nvPr>
        </p:nvSpPr>
        <p:spPr>
          <a:xfrm>
            <a:off x="457200" y="1484785"/>
            <a:ext cx="8229600" cy="4646888"/>
          </a:xfrm>
        </p:spPr>
        <p:txBody>
          <a:bodyPr rtlCol="0">
            <a:normAutofit/>
          </a:bodyPr>
          <a:lstStyle/>
          <a:p>
            <a:pPr eaLnBrk="1" fontAlgn="auto" hangingPunct="1">
              <a:spcAft>
                <a:spcPts val="0"/>
              </a:spcAft>
              <a:buFont typeface="Arial" panose="020B0604020202020204" pitchFamily="34" charset="0"/>
              <a:buChar char="•"/>
              <a:defRPr/>
            </a:pPr>
            <a:r>
              <a:rPr lang="zh-CN" altLang="en-US" sz="2400" b="1" dirty="0">
                <a:latin typeface="宋体" panose="02010600030101010101" pitchFamily="2" charset="-122"/>
                <a:ea typeface="宋体" panose="02010600030101010101" pitchFamily="2" charset="-122"/>
                <a:cs typeface="+mj-cs"/>
              </a:rPr>
              <a:t>根据最小二乘法的要求，可得求解   </a:t>
            </a:r>
            <a:r>
              <a:rPr lang="zh-CN" altLang="en-US" sz="2400" b="1" dirty="0">
                <a:latin typeface="宋体" panose="02010600030101010101" pitchFamily="2" charset="-122"/>
                <a:ea typeface="宋体" panose="02010600030101010101" pitchFamily="2" charset="-122"/>
                <a:cs typeface="+mj-cs"/>
                <a:sym typeface="Symbol" pitchFamily="18" charset="2"/>
              </a:rPr>
              <a:t>和   的公式如下</a:t>
            </a:r>
            <a:endParaRPr lang="en-US" altLang="zh-CN" sz="2400" b="1" dirty="0">
              <a:latin typeface="宋体" panose="02010600030101010101" pitchFamily="2" charset="-122"/>
              <a:ea typeface="宋体" panose="02010600030101010101" pitchFamily="2" charset="-122"/>
              <a:cs typeface="+mj-cs"/>
              <a:sym typeface="Symbol" pitchFamily="18" charset="2"/>
            </a:endParaRPr>
          </a:p>
          <a:p>
            <a:pPr eaLnBrk="1" fontAlgn="auto" hangingPunct="1">
              <a:spcAft>
                <a:spcPts val="0"/>
              </a:spcAft>
              <a:buFont typeface="Arial" panose="020B0604020202020204" pitchFamily="34" charset="0"/>
              <a:buChar char="•"/>
              <a:defRPr/>
            </a:pPr>
            <a:endParaRPr kumimoji="1" lang="zh-CN" altLang="en-US" dirty="0">
              <a:solidFill>
                <a:srgbClr val="000000"/>
              </a:solidFill>
              <a:latin typeface="Arial" charset="0"/>
            </a:endParaRPr>
          </a:p>
          <a:p>
            <a:pPr eaLnBrk="1" fontAlgn="auto" hangingPunct="1">
              <a:spcAft>
                <a:spcPts val="0"/>
              </a:spcAft>
              <a:buFont typeface="Arial" panose="020B0604020202020204" pitchFamily="34" charset="0"/>
              <a:buChar char="•"/>
              <a:defRPr/>
            </a:pPr>
            <a:endParaRPr lang="zh-CN" altLang="en-US" dirty="0"/>
          </a:p>
        </p:txBody>
      </p:sp>
      <p:graphicFrame>
        <p:nvGraphicFramePr>
          <p:cNvPr id="4197" name="Object 101"/>
          <p:cNvGraphicFramePr>
            <a:graphicFrameLocks noChangeAspect="1"/>
          </p:cNvGraphicFramePr>
          <p:nvPr>
            <p:extLst>
              <p:ext uri="{D42A27DB-BD31-4B8C-83A1-F6EECF244321}">
                <p14:modId xmlns:p14="http://schemas.microsoft.com/office/powerpoint/2010/main" val="3574690391"/>
              </p:ext>
            </p:extLst>
          </p:nvPr>
        </p:nvGraphicFramePr>
        <p:xfrm>
          <a:off x="5508104" y="1496865"/>
          <a:ext cx="363141" cy="447675"/>
        </p:xfrm>
        <a:graphic>
          <a:graphicData uri="http://schemas.openxmlformats.org/presentationml/2006/ole">
            <mc:AlternateContent xmlns:mc="http://schemas.openxmlformats.org/markup-compatibility/2006">
              <mc:Choice xmlns:v="urn:schemas-microsoft-com:vml" Requires="v">
                <p:oleObj name="Equation" r:id="rId2" imgW="154800" imgH="210960" progId="">
                  <p:embed/>
                </p:oleObj>
              </mc:Choice>
              <mc:Fallback>
                <p:oleObj name="Equation" r:id="rId2" imgW="154800" imgH="21096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496865"/>
                        <a:ext cx="363141" cy="447675"/>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 name="Object 102"/>
          <p:cNvGraphicFramePr>
            <a:graphicFrameLocks noChangeAspect="1"/>
          </p:cNvGraphicFramePr>
          <p:nvPr>
            <p:extLst>
              <p:ext uri="{D42A27DB-BD31-4B8C-83A1-F6EECF244321}">
                <p14:modId xmlns:p14="http://schemas.microsoft.com/office/powerpoint/2010/main" val="593011882"/>
              </p:ext>
            </p:extLst>
          </p:nvPr>
        </p:nvGraphicFramePr>
        <p:xfrm>
          <a:off x="6228184" y="1498055"/>
          <a:ext cx="371475" cy="446485"/>
        </p:xfrm>
        <a:graphic>
          <a:graphicData uri="http://schemas.openxmlformats.org/presentationml/2006/ole">
            <mc:AlternateContent xmlns:mc="http://schemas.openxmlformats.org/markup-compatibility/2006">
              <mc:Choice xmlns:v="urn:schemas-microsoft-com:vml" Requires="v">
                <p:oleObj name="Equation" r:id="rId4" imgW="130320" imgH="210960" progId="">
                  <p:embed/>
                </p:oleObj>
              </mc:Choice>
              <mc:Fallback>
                <p:oleObj name="Equation" r:id="rId4" imgW="130320" imgH="2109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1498055"/>
                        <a:ext cx="371475" cy="446485"/>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 name="Object 103">
            <a:hlinkClick r:id="" action="ppaction://ole?verb=0"/>
          </p:cNvPr>
          <p:cNvGraphicFramePr>
            <a:graphicFrameLocks/>
          </p:cNvGraphicFramePr>
          <p:nvPr>
            <p:extLst>
              <p:ext uri="{D42A27DB-BD31-4B8C-83A1-F6EECF244321}">
                <p14:modId xmlns:p14="http://schemas.microsoft.com/office/powerpoint/2010/main" val="1855007834"/>
              </p:ext>
            </p:extLst>
          </p:nvPr>
        </p:nvGraphicFramePr>
        <p:xfrm>
          <a:off x="1043608" y="2852936"/>
          <a:ext cx="5184576" cy="2664296"/>
        </p:xfrm>
        <a:graphic>
          <a:graphicData uri="http://schemas.openxmlformats.org/presentationml/2006/ole">
            <mc:AlternateContent xmlns:mc="http://schemas.openxmlformats.org/markup-compatibility/2006">
              <mc:Choice xmlns:v="urn:schemas-microsoft-com:vml" Requires="v">
                <p:oleObj name="Equation" r:id="rId6" imgW="1718280" imgH="1029960" progId="Equation.3">
                  <p:embed/>
                </p:oleObj>
              </mc:Choice>
              <mc:Fallback>
                <p:oleObj name="Equation" r:id="rId6" imgW="1718280" imgH="1029960" progId="Equation.3">
                  <p:embed/>
                  <p:pic>
                    <p:nvPicPr>
                      <p:cNvPr id="0" name=""/>
                      <p:cNvPicPr>
                        <a:picLocks noChangeArrowheads="1"/>
                      </p:cNvPicPr>
                      <p:nvPr/>
                    </p:nvPicPr>
                    <p:blipFill>
                      <a:blip r:embed="rId7">
                        <a:lum contrast="-18000"/>
                        <a:extLst>
                          <a:ext uri="{28A0092B-C50C-407E-A947-70E740481C1C}">
                            <a14:useLocalDpi xmlns:a14="http://schemas.microsoft.com/office/drawing/2010/main" val="0"/>
                          </a:ext>
                        </a:extLst>
                      </a:blip>
                      <a:srcRect/>
                      <a:stretch>
                        <a:fillRect/>
                      </a:stretch>
                    </p:blipFill>
                    <p:spPr bwMode="auto">
                      <a:xfrm>
                        <a:off x="1043608" y="2852936"/>
                        <a:ext cx="5184576" cy="2664296"/>
                      </a:xfrm>
                      <a:prstGeom prst="rect">
                        <a:avLst/>
                      </a:prstGeom>
                      <a:noFill/>
                      <a:ln>
                        <a:noFill/>
                      </a:ln>
                      <a:effectLst>
                        <a:outerShdw dist="17961" dir="2700000" algn="ctr" rotWithShape="0">
                          <a:schemeClr val="bg2"/>
                        </a:outerShdw>
                      </a:effectLst>
                    </p:spPr>
                  </p:pic>
                </p:oleObj>
              </mc:Fallback>
            </mc:AlternateContent>
          </a:graphicData>
        </a:graphic>
      </p:graphicFrame>
    </p:spTree>
    <p:extLst>
      <p:ext uri="{BB962C8B-B14F-4D97-AF65-F5344CB8AC3E}">
        <p14:creationId xmlns:p14="http://schemas.microsoft.com/office/powerpoint/2010/main" val="3852307804"/>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3568" y="980728"/>
            <a:ext cx="6840760" cy="867966"/>
          </a:xfrm>
        </p:spPr>
        <p:txBody>
          <a:bodyPr vert="horz" wrap="square" lIns="67866" tIns="33338" rIns="67866" bIns="33338" numCol="1" rtlCol="0" anchor="ctr" anchorCtr="1" compatLnSpc="1">
            <a:prstTxWarp prst="textNoShape">
              <a:avLst/>
            </a:prstTxWarp>
            <a:normAutofit fontScale="90000"/>
          </a:bodyPr>
          <a:lstStyle/>
          <a:p>
            <a:pPr eaLnBrk="1" fontAlgn="auto" hangingPunct="1">
              <a:spcAft>
                <a:spcPts val="0"/>
              </a:spcAft>
              <a:defRPr/>
            </a:pPr>
            <a:r>
              <a:rPr lang="zh-CN" altLang="en-US" dirty="0">
                <a:solidFill>
                  <a:srgbClr val="000000"/>
                </a:solidFill>
                <a:latin typeface="Arial" panose="020B0604020202020204" pitchFamily="34" charset="0"/>
              </a:rPr>
              <a:t>离差平方和的分解</a:t>
            </a:r>
            <a:r>
              <a:rPr lang="en-US" altLang="zh-CN" sz="2700" dirty="0">
                <a:solidFill>
                  <a:srgbClr val="000000"/>
                </a:solidFill>
                <a:latin typeface="Arial" panose="020B0604020202020204" pitchFamily="34" charset="0"/>
              </a:rPr>
              <a:t>(</a:t>
            </a:r>
            <a:r>
              <a:rPr lang="zh-CN" altLang="en-US" sz="2700" dirty="0">
                <a:solidFill>
                  <a:srgbClr val="000000"/>
                </a:solidFill>
                <a:latin typeface="Arial" panose="020B0604020202020204" pitchFamily="34" charset="0"/>
              </a:rPr>
              <a:t>三个平方和的意义</a:t>
            </a:r>
            <a:r>
              <a:rPr lang="en-US" altLang="zh-CN" sz="2700" dirty="0">
                <a:solidFill>
                  <a:srgbClr val="000000"/>
                </a:solidFill>
                <a:latin typeface="Arial" panose="020B0604020202020204" pitchFamily="34" charset="0"/>
              </a:rPr>
              <a:t>)</a:t>
            </a:r>
          </a:p>
        </p:txBody>
      </p:sp>
      <p:sp>
        <p:nvSpPr>
          <p:cNvPr id="1079299" name="Rectangle 3"/>
          <p:cNvSpPr>
            <a:spLocks noGrp="1" noChangeArrowheads="1"/>
          </p:cNvSpPr>
          <p:nvPr>
            <p:ph type="body" idx="1"/>
          </p:nvPr>
        </p:nvSpPr>
        <p:spPr>
          <a:xfrm>
            <a:off x="827584" y="1988840"/>
            <a:ext cx="7488832" cy="4316610"/>
          </a:xfrm>
        </p:spPr>
        <p:txBody>
          <a:bodyPr vert="horz" wrap="square" lIns="67866" tIns="33338" rIns="67866" bIns="33338" numCol="1" rtlCol="0" anchor="t" anchorCtr="0" compatLnSpc="1">
            <a:prstTxWarp prst="textNoShape">
              <a:avLst/>
            </a:prstTxWarp>
            <a:normAutofit/>
          </a:bodyPr>
          <a:lstStyle/>
          <a:p>
            <a:pPr marL="457200" indent="-457200" algn="just" eaLnBrk="1" fontAlgn="auto" hangingPunct="1">
              <a:spcAft>
                <a:spcPts val="0"/>
              </a:spcAft>
              <a:buFont typeface="Arial" panose="020B0604020202020204" pitchFamily="34" charset="0"/>
              <a:buChar char="•"/>
              <a:defRPr/>
            </a:pPr>
            <a:r>
              <a:rPr lang="zh-CN" altLang="en-US" sz="2250" b="1" dirty="0"/>
              <a:t>总平方和</a:t>
            </a:r>
            <a:r>
              <a:rPr lang="en-US" altLang="zh-CN" sz="2250" b="1" dirty="0"/>
              <a:t>(</a:t>
            </a:r>
            <a:r>
              <a:rPr lang="en-US" altLang="zh-CN" sz="2250" b="1" i="1" dirty="0"/>
              <a:t>SST</a:t>
            </a:r>
            <a:r>
              <a:rPr lang="en-US" altLang="zh-CN" sz="2250" b="1" dirty="0"/>
              <a:t>)</a:t>
            </a:r>
            <a:r>
              <a:rPr lang="zh-CN" altLang="en-US" sz="2250" b="1" dirty="0"/>
              <a:t>用</a:t>
            </a:r>
            <a:r>
              <a:rPr lang="en-US" altLang="zh-CN" sz="2250" b="1" dirty="0"/>
              <a:t>S</a:t>
            </a:r>
            <a:r>
              <a:rPr lang="zh-CN" altLang="en-US" sz="2250" b="1" dirty="0"/>
              <a:t>表示</a:t>
            </a:r>
            <a:endParaRPr lang="en-US" altLang="zh-CN" sz="2250" b="1" dirty="0"/>
          </a:p>
          <a:p>
            <a:pPr marL="914400" lvl="1" indent="-400050" algn="just" eaLnBrk="1" fontAlgn="auto" hangingPunct="1">
              <a:spcAft>
                <a:spcPts val="0"/>
              </a:spcAft>
              <a:buFont typeface="Arial" panose="020B0604020202020204" pitchFamily="34" charset="0"/>
              <a:buChar char="•"/>
              <a:defRPr/>
            </a:pPr>
            <a:r>
              <a:rPr lang="zh-CN" altLang="en-US" sz="2400" dirty="0">
                <a:latin typeface="+mn-ea"/>
              </a:rPr>
              <a:t>反映因变量的 </a:t>
            </a:r>
            <a:r>
              <a:rPr lang="en-US" altLang="zh-CN" sz="2400" dirty="0">
                <a:latin typeface="+mn-ea"/>
              </a:rPr>
              <a:t>n </a:t>
            </a:r>
            <a:r>
              <a:rPr lang="zh-CN" altLang="en-US" sz="2400" dirty="0">
                <a:latin typeface="+mn-ea"/>
              </a:rPr>
              <a:t>个观察值与其均值的总离差；</a:t>
            </a:r>
          </a:p>
          <a:p>
            <a:pPr marL="457200" indent="-457200" algn="just" eaLnBrk="1" fontAlgn="auto" hangingPunct="1">
              <a:spcAft>
                <a:spcPts val="0"/>
              </a:spcAft>
              <a:buFont typeface="Arial" panose="020B0604020202020204" pitchFamily="34" charset="0"/>
              <a:buChar char="•"/>
              <a:defRPr/>
            </a:pPr>
            <a:r>
              <a:rPr lang="zh-CN" altLang="en-US" sz="2250" b="1" dirty="0"/>
              <a:t>回归平方和</a:t>
            </a:r>
            <a:r>
              <a:rPr lang="en-US" altLang="zh-CN" sz="2250" b="1" dirty="0"/>
              <a:t>(</a:t>
            </a:r>
            <a:r>
              <a:rPr lang="en-US" altLang="zh-CN" sz="2250" b="1" i="1" dirty="0"/>
              <a:t>SSR</a:t>
            </a:r>
            <a:r>
              <a:rPr lang="en-US" altLang="zh-CN" sz="2250" b="1" dirty="0"/>
              <a:t>)</a:t>
            </a:r>
            <a:r>
              <a:rPr lang="zh-CN" altLang="en-US" sz="2250" b="1" dirty="0"/>
              <a:t>用</a:t>
            </a:r>
            <a:r>
              <a:rPr lang="en-US" altLang="zh-CN" sz="2250" b="1" dirty="0"/>
              <a:t>U</a:t>
            </a:r>
            <a:r>
              <a:rPr lang="zh-CN" altLang="en-US" sz="2250" b="1" dirty="0"/>
              <a:t>表示</a:t>
            </a:r>
            <a:endParaRPr lang="en-US" altLang="zh-CN" sz="2250" dirty="0"/>
          </a:p>
          <a:p>
            <a:pPr marL="914400" lvl="1" indent="-400050" algn="just" eaLnBrk="1" fontAlgn="auto" hangingPunct="1">
              <a:spcAft>
                <a:spcPts val="0"/>
              </a:spcAft>
              <a:buFont typeface="Arial" panose="020B0604020202020204" pitchFamily="34" charset="0"/>
              <a:buChar char="•"/>
              <a:defRPr/>
            </a:pPr>
            <a:r>
              <a:rPr lang="zh-CN" altLang="en-US" sz="2400" dirty="0">
                <a:latin typeface="+mn-ea"/>
              </a:rPr>
              <a:t>反映自变量 </a:t>
            </a:r>
            <a:r>
              <a:rPr lang="en-US" altLang="zh-CN" sz="2400" dirty="0">
                <a:latin typeface="+mn-ea"/>
              </a:rPr>
              <a:t>x </a:t>
            </a:r>
            <a:r>
              <a:rPr lang="zh-CN" altLang="en-US" sz="2400" dirty="0">
                <a:latin typeface="+mn-ea"/>
              </a:rPr>
              <a:t>的变化对因变量 </a:t>
            </a:r>
            <a:r>
              <a:rPr lang="en-US" altLang="zh-CN" sz="2400" dirty="0">
                <a:latin typeface="+mn-ea"/>
              </a:rPr>
              <a:t>y </a:t>
            </a:r>
            <a:r>
              <a:rPr lang="zh-CN" altLang="en-US" sz="2400" dirty="0">
                <a:latin typeface="+mn-ea"/>
              </a:rPr>
              <a:t>取值变化的影响，是由于 </a:t>
            </a:r>
            <a:r>
              <a:rPr lang="en-US" altLang="zh-CN" sz="2400" dirty="0">
                <a:latin typeface="+mn-ea"/>
              </a:rPr>
              <a:t>x </a:t>
            </a:r>
            <a:r>
              <a:rPr lang="zh-CN" altLang="en-US" sz="2400" dirty="0">
                <a:latin typeface="+mn-ea"/>
              </a:rPr>
              <a:t>与 </a:t>
            </a:r>
            <a:r>
              <a:rPr lang="en-US" altLang="zh-CN" sz="2400" dirty="0">
                <a:latin typeface="+mn-ea"/>
              </a:rPr>
              <a:t>y </a:t>
            </a:r>
            <a:r>
              <a:rPr lang="zh-CN" altLang="en-US" sz="2400" dirty="0">
                <a:latin typeface="+mn-ea"/>
              </a:rPr>
              <a:t>之间的线性关系引起的 </a:t>
            </a:r>
            <a:r>
              <a:rPr lang="en-US" altLang="zh-CN" sz="2400" dirty="0">
                <a:latin typeface="+mn-ea"/>
              </a:rPr>
              <a:t>y </a:t>
            </a:r>
            <a:r>
              <a:rPr lang="zh-CN" altLang="en-US" sz="2400" dirty="0">
                <a:latin typeface="+mn-ea"/>
              </a:rPr>
              <a:t>的取值变化，也称为可解释的平方和；</a:t>
            </a:r>
          </a:p>
          <a:p>
            <a:pPr marL="457200" indent="-457200" algn="just" eaLnBrk="1" fontAlgn="auto" hangingPunct="1">
              <a:spcAft>
                <a:spcPts val="0"/>
              </a:spcAft>
              <a:buFont typeface="Arial" panose="020B0604020202020204" pitchFamily="34" charset="0"/>
              <a:buChar char="•"/>
              <a:defRPr/>
            </a:pPr>
            <a:r>
              <a:rPr lang="zh-CN" altLang="en-US" sz="2250" b="1" dirty="0"/>
              <a:t>残差平方和</a:t>
            </a:r>
            <a:r>
              <a:rPr lang="en-US" altLang="zh-CN" sz="2250" b="1" dirty="0"/>
              <a:t>(</a:t>
            </a:r>
            <a:r>
              <a:rPr lang="en-US" altLang="zh-CN" sz="2250" b="1" i="1" dirty="0"/>
              <a:t>SSE</a:t>
            </a:r>
            <a:r>
              <a:rPr lang="en-US" altLang="zh-CN" sz="2250" b="1" dirty="0"/>
              <a:t>)</a:t>
            </a:r>
            <a:r>
              <a:rPr lang="zh-CN" altLang="en-US" sz="2250" b="1" dirty="0"/>
              <a:t>用</a:t>
            </a:r>
            <a:r>
              <a:rPr lang="en-US" altLang="zh-CN" sz="2250" b="1" dirty="0"/>
              <a:t>Q</a:t>
            </a:r>
            <a:r>
              <a:rPr lang="zh-CN" altLang="en-US" sz="2250" b="1" dirty="0"/>
              <a:t>表示</a:t>
            </a:r>
            <a:endParaRPr lang="en-US" altLang="zh-CN" sz="2250" dirty="0"/>
          </a:p>
          <a:p>
            <a:pPr marL="914400" lvl="1" indent="-400050" algn="just" eaLnBrk="1" fontAlgn="auto" hangingPunct="1">
              <a:spcAft>
                <a:spcPts val="0"/>
              </a:spcAft>
              <a:buFont typeface="Arial" panose="020B0604020202020204" pitchFamily="34" charset="0"/>
              <a:buChar char="•"/>
              <a:defRPr/>
            </a:pPr>
            <a:r>
              <a:rPr lang="zh-CN" altLang="en-US" sz="2400" dirty="0">
                <a:latin typeface="+mn-ea"/>
              </a:rPr>
              <a:t>反映除 </a:t>
            </a:r>
            <a:r>
              <a:rPr lang="en-US" altLang="zh-CN" sz="2400" i="1" dirty="0">
                <a:latin typeface="+mn-ea"/>
              </a:rPr>
              <a:t>x </a:t>
            </a:r>
            <a:r>
              <a:rPr lang="zh-CN" altLang="en-US" sz="2400" dirty="0">
                <a:latin typeface="+mn-ea"/>
              </a:rPr>
              <a:t>以外的其他因素对 </a:t>
            </a:r>
            <a:r>
              <a:rPr lang="en-US" altLang="zh-CN" sz="2400" i="1" dirty="0">
                <a:latin typeface="+mn-ea"/>
              </a:rPr>
              <a:t>y </a:t>
            </a:r>
            <a:r>
              <a:rPr lang="zh-CN" altLang="en-US" sz="2400" dirty="0">
                <a:latin typeface="+mn-ea"/>
              </a:rPr>
              <a:t>取值的影响，也称为</a:t>
            </a:r>
            <a:r>
              <a:rPr lang="zh-CN" altLang="en-US" sz="2400" b="1" dirty="0">
                <a:effectLst>
                  <a:outerShdw blurRad="38100" dist="38100" dir="2700000" algn="tl">
                    <a:srgbClr val="C0C0C0"/>
                  </a:outerShdw>
                </a:effectLst>
                <a:latin typeface="+mn-ea"/>
              </a:rPr>
              <a:t>不可解释的平方和或剩余平方和</a:t>
            </a:r>
            <a:r>
              <a:rPr lang="zh-CN" altLang="en-US" sz="2400" dirty="0">
                <a:latin typeface="+mn-ea"/>
              </a:rPr>
              <a:t>；</a:t>
            </a:r>
          </a:p>
        </p:txBody>
      </p:sp>
    </p:spTree>
    <p:extLst>
      <p:ext uri="{BB962C8B-B14F-4D97-AF65-F5344CB8AC3E}">
        <p14:creationId xmlns:p14="http://schemas.microsoft.com/office/powerpoint/2010/main" val="4043967004"/>
      </p:ext>
    </p:extLst>
  </p:cSld>
  <p:clrMapOvr>
    <a:masterClrMapping/>
  </p:clrMapOvr>
  <p:transition>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755576" y="1119906"/>
            <a:ext cx="4464496" cy="800100"/>
          </a:xfrm>
        </p:spPr>
        <p:txBody>
          <a:bodyPr vert="horz" wrap="square" lIns="67866" tIns="33338" rIns="67866" bIns="33338" numCol="1" rtlCol="0" anchor="ctr" anchorCtr="1" compatLnSpc="1">
            <a:prstTxWarp prst="textNoShape">
              <a:avLst/>
            </a:prstTxWarp>
            <a:normAutofit fontScale="90000"/>
          </a:bodyPr>
          <a:lstStyle/>
          <a:p>
            <a:pPr eaLnBrk="1" fontAlgn="auto" hangingPunct="1">
              <a:spcAft>
                <a:spcPts val="0"/>
              </a:spcAft>
              <a:defRPr/>
            </a:pPr>
            <a:r>
              <a:rPr lang="zh-CN" altLang="en-US" dirty="0">
                <a:solidFill>
                  <a:srgbClr val="000000"/>
                </a:solidFill>
                <a:latin typeface="Arial" panose="020B0604020202020204" pitchFamily="34" charset="0"/>
              </a:rPr>
              <a:t>离差平方和的分解</a:t>
            </a:r>
            <a:br>
              <a:rPr lang="zh-CN" altLang="en-US" dirty="0">
                <a:solidFill>
                  <a:srgbClr val="000000"/>
                </a:solidFill>
                <a:latin typeface="Arial" panose="020B0604020202020204" pitchFamily="34" charset="0"/>
              </a:rPr>
            </a:br>
            <a:r>
              <a:rPr lang="zh-CN" altLang="en-US" dirty="0">
                <a:solidFill>
                  <a:srgbClr val="000000"/>
                </a:solidFill>
                <a:latin typeface="Arial" panose="020B0604020202020204" pitchFamily="34" charset="0"/>
              </a:rPr>
              <a:t> </a:t>
            </a:r>
            <a:r>
              <a:rPr lang="en-US" altLang="zh-CN" sz="2700" dirty="0">
                <a:solidFill>
                  <a:srgbClr val="000000"/>
                </a:solidFill>
                <a:latin typeface="Arial" panose="020B0604020202020204" pitchFamily="34" charset="0"/>
              </a:rPr>
              <a:t>(</a:t>
            </a:r>
            <a:r>
              <a:rPr lang="zh-CN" altLang="en-US" sz="2700" dirty="0">
                <a:solidFill>
                  <a:srgbClr val="000000"/>
                </a:solidFill>
                <a:latin typeface="Arial" panose="020B0604020202020204" pitchFamily="34" charset="0"/>
              </a:rPr>
              <a:t>三个平方和的关系</a:t>
            </a:r>
            <a:r>
              <a:rPr lang="en-US" altLang="zh-CN" sz="2700" dirty="0">
                <a:solidFill>
                  <a:srgbClr val="000000"/>
                </a:solidFill>
                <a:latin typeface="Arial" panose="020B0604020202020204" pitchFamily="34" charset="0"/>
              </a:rPr>
              <a:t>)</a:t>
            </a:r>
            <a:r>
              <a:rPr lang="en-US" altLang="zh-CN" sz="2700" dirty="0">
                <a:solidFill>
                  <a:schemeClr val="hlink"/>
                </a:solidFill>
                <a:latin typeface="Arial" panose="020B0604020202020204" pitchFamily="34" charset="0"/>
              </a:rPr>
              <a:t> </a:t>
            </a:r>
          </a:p>
        </p:txBody>
      </p:sp>
      <p:grpSp>
        <p:nvGrpSpPr>
          <p:cNvPr id="17442" name="Group 3"/>
          <p:cNvGrpSpPr>
            <a:grpSpLocks/>
          </p:cNvGrpSpPr>
          <p:nvPr/>
        </p:nvGrpSpPr>
        <p:grpSpPr bwMode="auto">
          <a:xfrm>
            <a:off x="1835696" y="2780928"/>
            <a:ext cx="6185297" cy="3353439"/>
            <a:chOff x="427" y="1237"/>
            <a:chExt cx="5195" cy="2887"/>
          </a:xfrm>
        </p:grpSpPr>
        <p:sp>
          <p:nvSpPr>
            <p:cNvPr id="1077252" name="Rectangle 4"/>
            <p:cNvSpPr>
              <a:spLocks noChangeArrowheads="1"/>
            </p:cNvSpPr>
            <p:nvPr/>
          </p:nvSpPr>
          <p:spPr bwMode="auto">
            <a:xfrm>
              <a:off x="1536" y="3091"/>
              <a:ext cx="2886" cy="1033"/>
            </a:xfrm>
            <a:prstGeom prst="rect">
              <a:avLst/>
            </a:prstGeom>
            <a:noFill/>
            <a:ln w="12700">
              <a:noFill/>
              <a:miter lim="800000"/>
              <a:headEnd/>
              <a:tailEnd/>
            </a:ln>
            <a:effectLst/>
          </p:spPr>
          <p:txBody>
            <a:bodyPr>
              <a:spAutoFit/>
            </a:bodyPr>
            <a:lstStyle/>
            <a:p>
              <a:pPr algn="ctr" fontAlgn="auto">
                <a:spcBef>
                  <a:spcPts val="0"/>
                </a:spcBef>
                <a:spcAft>
                  <a:spcPts val="0"/>
                </a:spcAft>
                <a:defRPr/>
              </a:pPr>
              <a:r>
                <a:rPr kumimoji="1" lang="en-US" altLang="zh-CN" sz="2400" i="1" dirty="0">
                  <a:effectLst>
                    <a:outerShdw blurRad="38100" dist="38100" dir="2700000" algn="tl">
                      <a:srgbClr val="C0C0C0"/>
                    </a:outerShdw>
                  </a:effectLst>
                  <a:ea typeface="+mn-ea"/>
                </a:rPr>
                <a:t>SST</a:t>
              </a:r>
              <a:r>
                <a:rPr kumimoji="1" lang="en-US" altLang="zh-CN" sz="2400" dirty="0">
                  <a:effectLst>
                    <a:outerShdw blurRad="38100" dist="38100" dir="2700000" algn="tl">
                      <a:srgbClr val="C0C0C0"/>
                    </a:outerShdw>
                  </a:effectLst>
                  <a:ea typeface="+mn-ea"/>
                </a:rPr>
                <a:t> = </a:t>
              </a:r>
              <a:r>
                <a:rPr kumimoji="1" lang="en-US" altLang="zh-CN" sz="2400" i="1" dirty="0">
                  <a:effectLst>
                    <a:outerShdw blurRad="38100" dist="38100" dir="2700000" algn="tl">
                      <a:srgbClr val="C0C0C0"/>
                    </a:outerShdw>
                  </a:effectLst>
                  <a:ea typeface="+mn-ea"/>
                </a:rPr>
                <a:t>SSR</a:t>
              </a:r>
              <a:r>
                <a:rPr kumimoji="1" lang="en-US" altLang="zh-CN" sz="2400" dirty="0">
                  <a:effectLst>
                    <a:outerShdw blurRad="38100" dist="38100" dir="2700000" algn="tl">
                      <a:srgbClr val="C0C0C0"/>
                    </a:outerShdw>
                  </a:effectLst>
                  <a:ea typeface="+mn-ea"/>
                </a:rPr>
                <a:t> + </a:t>
              </a:r>
              <a:r>
                <a:rPr kumimoji="1" lang="en-US" altLang="zh-CN" sz="2400" i="1" dirty="0">
                  <a:effectLst>
                    <a:outerShdw blurRad="38100" dist="38100" dir="2700000" algn="tl">
                      <a:srgbClr val="C0C0C0"/>
                    </a:outerShdw>
                  </a:effectLst>
                  <a:ea typeface="+mn-ea"/>
                </a:rPr>
                <a:t>SSE</a:t>
              </a:r>
            </a:p>
            <a:p>
              <a:pPr algn="ctr" fontAlgn="auto">
                <a:spcBef>
                  <a:spcPts val="0"/>
                </a:spcBef>
                <a:spcAft>
                  <a:spcPts val="0"/>
                </a:spcAft>
                <a:defRPr/>
              </a:pPr>
              <a:r>
                <a:rPr kumimoji="1" lang="zh-CN" altLang="en-US" sz="2400" i="1" dirty="0">
                  <a:effectLst>
                    <a:outerShdw blurRad="38100" dist="38100" dir="2700000" algn="tl">
                      <a:srgbClr val="C0C0C0"/>
                    </a:outerShdw>
                  </a:effectLst>
                  <a:ea typeface="+mn-ea"/>
                </a:rPr>
                <a:t>或</a:t>
              </a:r>
              <a:r>
                <a:rPr kumimoji="1" lang="en-US" altLang="zh-CN" sz="2400" i="1" dirty="0">
                  <a:effectLst>
                    <a:outerShdw blurRad="38100" dist="38100" dir="2700000" algn="tl">
                      <a:srgbClr val="C0C0C0"/>
                    </a:outerShdw>
                  </a:effectLst>
                  <a:ea typeface="+mn-ea"/>
                </a:rPr>
                <a:t>S=U+Q</a:t>
              </a:r>
            </a:p>
            <a:p>
              <a:pPr algn="ctr" fontAlgn="auto">
                <a:spcBef>
                  <a:spcPts val="0"/>
                </a:spcBef>
                <a:spcAft>
                  <a:spcPts val="0"/>
                </a:spcAft>
                <a:defRPr/>
              </a:pPr>
              <a:endParaRPr kumimoji="1" lang="en-US" altLang="zh-CN" sz="2400" i="1" dirty="0">
                <a:effectLst>
                  <a:outerShdw blurRad="38100" dist="38100" dir="2700000" algn="tl">
                    <a:srgbClr val="C0C0C0"/>
                  </a:outerShdw>
                </a:effectLst>
                <a:ea typeface="+mn-ea"/>
              </a:endParaRPr>
            </a:p>
          </p:txBody>
        </p:sp>
        <p:graphicFrame>
          <p:nvGraphicFramePr>
            <p:cNvPr id="17440" name="Object 32">
              <a:hlinkClick r:id="" action="ppaction://ole?verb=0"/>
            </p:cNvPr>
            <p:cNvGraphicFramePr>
              <a:graphicFrameLocks/>
            </p:cNvGraphicFramePr>
            <p:nvPr/>
          </p:nvGraphicFramePr>
          <p:xfrm>
            <a:off x="427" y="1237"/>
            <a:ext cx="5195" cy="791"/>
          </p:xfrm>
          <a:graphic>
            <a:graphicData uri="http://schemas.openxmlformats.org/presentationml/2006/ole">
              <mc:AlternateContent xmlns:mc="http://schemas.openxmlformats.org/markup-compatibility/2006">
                <mc:Choice xmlns:v="urn:schemas-microsoft-com:vml" Requires="v">
                  <p:oleObj name="公式" r:id="rId3" imgW="2895480" imgH="444240" progId="Equation.3">
                    <p:embed/>
                  </p:oleObj>
                </mc:Choice>
                <mc:Fallback>
                  <p:oleObj name="公式" r:id="rId3" imgW="2895480" imgH="4442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1237"/>
                          <a:ext cx="5195" cy="79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77254" name="Line 6"/>
            <p:cNvSpPr>
              <a:spLocks noChangeShapeType="1"/>
            </p:cNvSpPr>
            <p:nvPr/>
          </p:nvSpPr>
          <p:spPr bwMode="auto">
            <a:xfrm>
              <a:off x="1536" y="2304"/>
              <a:ext cx="0" cy="288"/>
            </a:xfrm>
            <a:prstGeom prst="line">
              <a:avLst/>
            </a:prstGeom>
            <a:noFill/>
            <a:ln w="28575">
              <a:solidFill>
                <a:srgbClr val="00D8C3"/>
              </a:solidFill>
              <a:round/>
              <a:headEnd type="triangle" w="med" len="med"/>
              <a:tailEnd/>
            </a:ln>
            <a:effectLst>
              <a:outerShdw dist="28398" dir="3806097"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77255" name="Rectangle 7"/>
            <p:cNvSpPr>
              <a:spLocks noChangeArrowheads="1"/>
            </p:cNvSpPr>
            <p:nvPr/>
          </p:nvSpPr>
          <p:spPr bwMode="auto">
            <a:xfrm>
              <a:off x="864" y="2514"/>
              <a:ext cx="1344" cy="596"/>
            </a:xfrm>
            <a:prstGeom prst="rect">
              <a:avLst/>
            </a:prstGeom>
            <a:noFill/>
            <a:ln w="12700">
              <a:noFill/>
              <a:miter lim="800000"/>
              <a:headEnd/>
              <a:tailEnd/>
            </a:ln>
            <a:effectLst/>
          </p:spPr>
          <p:txBody>
            <a:bodyPr>
              <a:spAutoFit/>
            </a:bodyPr>
            <a:lstStyle/>
            <a:p>
              <a:pPr algn="ctr" fontAlgn="auto">
                <a:spcBef>
                  <a:spcPts val="0"/>
                </a:spcBef>
                <a:spcAft>
                  <a:spcPts val="0"/>
                </a:spcAft>
                <a:defRPr/>
              </a:pPr>
              <a:r>
                <a:rPr kumimoji="1" lang="zh-CN" altLang="en-US" sz="1950" b="1" dirty="0">
                  <a:solidFill>
                    <a:srgbClr val="000000"/>
                  </a:solidFill>
                  <a:effectLst>
                    <a:outerShdw blurRad="38100" dist="38100" dir="2700000" algn="tl">
                      <a:srgbClr val="C0C0C0"/>
                    </a:outerShdw>
                  </a:effectLst>
                  <a:ea typeface="+mn-ea"/>
                </a:rPr>
                <a:t>总平方和</a:t>
              </a:r>
            </a:p>
            <a:p>
              <a:pPr algn="ctr" fontAlgn="auto">
                <a:spcBef>
                  <a:spcPts val="0"/>
                </a:spcBef>
                <a:spcAft>
                  <a:spcPts val="0"/>
                </a:spcAft>
                <a:defRPr/>
              </a:pPr>
              <a:r>
                <a:rPr kumimoji="1" lang="en-US" altLang="zh-CN" sz="1950" b="1" dirty="0">
                  <a:solidFill>
                    <a:srgbClr val="000000"/>
                  </a:solidFill>
                  <a:effectLst>
                    <a:outerShdw blurRad="38100" dist="38100" dir="2700000" algn="tl">
                      <a:srgbClr val="C0C0C0"/>
                    </a:outerShdw>
                  </a:effectLst>
                  <a:ea typeface="+mn-ea"/>
                </a:rPr>
                <a:t>(</a:t>
              </a:r>
              <a:r>
                <a:rPr kumimoji="1" lang="en-US" altLang="zh-CN" sz="1950" b="1" i="1" dirty="0">
                  <a:solidFill>
                    <a:srgbClr val="000000"/>
                  </a:solidFill>
                  <a:effectLst>
                    <a:outerShdw blurRad="38100" dist="38100" dir="2700000" algn="tl">
                      <a:srgbClr val="C0C0C0"/>
                    </a:outerShdw>
                  </a:effectLst>
                  <a:ea typeface="+mn-ea"/>
                </a:rPr>
                <a:t>SST</a:t>
              </a:r>
              <a:r>
                <a:rPr kumimoji="1" lang="en-US" altLang="zh-CN" sz="1950" b="1" dirty="0">
                  <a:solidFill>
                    <a:srgbClr val="000000"/>
                  </a:solidFill>
                  <a:effectLst>
                    <a:outerShdw blurRad="38100" dist="38100" dir="2700000" algn="tl">
                      <a:srgbClr val="C0C0C0"/>
                    </a:outerShdw>
                  </a:effectLst>
                  <a:ea typeface="+mn-ea"/>
                </a:rPr>
                <a:t>)</a:t>
              </a:r>
              <a:endParaRPr kumimoji="1" lang="en-US" altLang="zh-CN" sz="1950" b="1" i="1" dirty="0">
                <a:solidFill>
                  <a:srgbClr val="000000"/>
                </a:solidFill>
                <a:effectLst>
                  <a:outerShdw blurRad="38100" dist="38100" dir="2700000" algn="tl">
                    <a:srgbClr val="C0C0C0"/>
                  </a:outerShdw>
                </a:effectLst>
                <a:ea typeface="+mn-ea"/>
              </a:endParaRPr>
            </a:p>
          </p:txBody>
        </p:sp>
        <p:sp>
          <p:nvSpPr>
            <p:cNvPr id="17447" name="Text Box 8"/>
            <p:cNvSpPr txBox="1">
              <a:spLocks noChangeArrowheads="1"/>
            </p:cNvSpPr>
            <p:nvPr/>
          </p:nvSpPr>
          <p:spPr bwMode="auto">
            <a:xfrm flipV="1">
              <a:off x="892" y="1986"/>
              <a:ext cx="1124" cy="558"/>
            </a:xfrm>
            <a:prstGeom prst="rect">
              <a:avLst/>
            </a:prstGeom>
            <a:noFill/>
            <a:ln w="9525">
              <a:noFill/>
              <a:miter lim="800000"/>
              <a:headEnd/>
              <a:tailEnd/>
            </a:ln>
          </p:spPr>
          <p:txBody>
            <a:bodyPr vert="eaVert">
              <a:spAutoFit/>
            </a:bodyPr>
            <a:lstStyle/>
            <a:p>
              <a:pPr algn="ctr" eaLnBrk="0" hangingPunct="0">
                <a:spcBef>
                  <a:spcPct val="50000"/>
                </a:spcBef>
              </a:pPr>
              <a:r>
                <a:rPr kumimoji="1" lang="en-US" altLang="zh-CN" sz="7500">
                  <a:solidFill>
                    <a:srgbClr val="00D8C3"/>
                  </a:solidFill>
                  <a:latin typeface="宋体" charset="-122"/>
                </a:rPr>
                <a:t>{</a:t>
              </a:r>
            </a:p>
          </p:txBody>
        </p:sp>
        <p:sp>
          <p:nvSpPr>
            <p:cNvPr id="1077257" name="Line 9"/>
            <p:cNvSpPr>
              <a:spLocks noChangeShapeType="1"/>
            </p:cNvSpPr>
            <p:nvPr/>
          </p:nvSpPr>
          <p:spPr bwMode="auto">
            <a:xfrm>
              <a:off x="3072" y="2304"/>
              <a:ext cx="0" cy="288"/>
            </a:xfrm>
            <a:prstGeom prst="line">
              <a:avLst/>
            </a:prstGeom>
            <a:noFill/>
            <a:ln w="28575">
              <a:solidFill>
                <a:srgbClr val="00D8C3"/>
              </a:solidFill>
              <a:round/>
              <a:headEnd type="triangle" w="med" len="med"/>
              <a:tailEnd/>
            </a:ln>
            <a:effectLst>
              <a:outerShdw dist="28398" dir="3806097"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77258" name="Rectangle 10"/>
            <p:cNvSpPr>
              <a:spLocks noChangeArrowheads="1"/>
            </p:cNvSpPr>
            <p:nvPr/>
          </p:nvSpPr>
          <p:spPr bwMode="auto">
            <a:xfrm>
              <a:off x="2448" y="2514"/>
              <a:ext cx="1248" cy="596"/>
            </a:xfrm>
            <a:prstGeom prst="rect">
              <a:avLst/>
            </a:prstGeom>
            <a:noFill/>
            <a:ln w="12700">
              <a:noFill/>
              <a:miter lim="800000"/>
              <a:headEnd/>
              <a:tailEnd/>
            </a:ln>
            <a:effectLst/>
          </p:spPr>
          <p:txBody>
            <a:bodyPr>
              <a:spAutoFit/>
            </a:bodyPr>
            <a:lstStyle/>
            <a:p>
              <a:pPr algn="ctr" fontAlgn="auto">
                <a:spcBef>
                  <a:spcPts val="0"/>
                </a:spcBef>
                <a:spcAft>
                  <a:spcPts val="0"/>
                </a:spcAft>
                <a:defRPr/>
              </a:pPr>
              <a:r>
                <a:rPr kumimoji="1" lang="zh-CN" altLang="en-US" sz="1950" b="1" dirty="0">
                  <a:solidFill>
                    <a:srgbClr val="000000"/>
                  </a:solidFill>
                  <a:effectLst>
                    <a:outerShdw blurRad="38100" dist="38100" dir="2700000" algn="tl">
                      <a:srgbClr val="C0C0C0"/>
                    </a:outerShdw>
                  </a:effectLst>
                  <a:ea typeface="+mn-ea"/>
                </a:rPr>
                <a:t>回归平方和</a:t>
              </a:r>
            </a:p>
            <a:p>
              <a:pPr algn="ctr" fontAlgn="auto">
                <a:spcBef>
                  <a:spcPts val="0"/>
                </a:spcBef>
                <a:spcAft>
                  <a:spcPts val="0"/>
                </a:spcAft>
                <a:defRPr/>
              </a:pPr>
              <a:r>
                <a:rPr kumimoji="1" lang="en-US" altLang="zh-CN" sz="1950" b="1" dirty="0">
                  <a:solidFill>
                    <a:srgbClr val="000000"/>
                  </a:solidFill>
                  <a:effectLst>
                    <a:outerShdw blurRad="38100" dist="38100" dir="2700000" algn="tl">
                      <a:srgbClr val="C0C0C0"/>
                    </a:outerShdw>
                  </a:effectLst>
                  <a:ea typeface="+mn-ea"/>
                </a:rPr>
                <a:t>(</a:t>
              </a:r>
              <a:r>
                <a:rPr kumimoji="1" lang="en-US" altLang="zh-CN" sz="1950" b="1" i="1" dirty="0">
                  <a:solidFill>
                    <a:srgbClr val="000000"/>
                  </a:solidFill>
                  <a:effectLst>
                    <a:outerShdw blurRad="38100" dist="38100" dir="2700000" algn="tl">
                      <a:srgbClr val="C0C0C0"/>
                    </a:outerShdw>
                  </a:effectLst>
                  <a:ea typeface="+mn-ea"/>
                </a:rPr>
                <a:t>SSR</a:t>
              </a:r>
              <a:r>
                <a:rPr kumimoji="1" lang="en-US" altLang="zh-CN" sz="1950" b="1" dirty="0">
                  <a:solidFill>
                    <a:srgbClr val="000000"/>
                  </a:solidFill>
                  <a:effectLst>
                    <a:outerShdw blurRad="38100" dist="38100" dir="2700000" algn="tl">
                      <a:srgbClr val="C0C0C0"/>
                    </a:outerShdw>
                  </a:effectLst>
                  <a:ea typeface="+mn-ea"/>
                </a:rPr>
                <a:t>)</a:t>
              </a:r>
              <a:endParaRPr kumimoji="1" lang="en-US" altLang="zh-CN" sz="1950" b="1" i="1" dirty="0">
                <a:solidFill>
                  <a:srgbClr val="000000"/>
                </a:solidFill>
                <a:effectLst>
                  <a:outerShdw blurRad="38100" dist="38100" dir="2700000" algn="tl">
                    <a:srgbClr val="C0C0C0"/>
                  </a:outerShdw>
                </a:effectLst>
                <a:ea typeface="+mn-ea"/>
              </a:endParaRPr>
            </a:p>
          </p:txBody>
        </p:sp>
        <p:sp>
          <p:nvSpPr>
            <p:cNvPr id="1077259" name="Line 11"/>
            <p:cNvSpPr>
              <a:spLocks noChangeShapeType="1"/>
            </p:cNvSpPr>
            <p:nvPr/>
          </p:nvSpPr>
          <p:spPr bwMode="auto">
            <a:xfrm>
              <a:off x="4608" y="2304"/>
              <a:ext cx="0" cy="288"/>
            </a:xfrm>
            <a:prstGeom prst="line">
              <a:avLst/>
            </a:prstGeom>
            <a:noFill/>
            <a:ln w="28575">
              <a:solidFill>
                <a:srgbClr val="00D8C3"/>
              </a:solidFill>
              <a:round/>
              <a:headEnd type="triangle" w="med" len="med"/>
              <a:tailEnd/>
            </a:ln>
            <a:effectLst>
              <a:outerShdw dist="28398" dir="3806097"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77260" name="Rectangle 12"/>
            <p:cNvSpPr>
              <a:spLocks noChangeArrowheads="1"/>
            </p:cNvSpPr>
            <p:nvPr/>
          </p:nvSpPr>
          <p:spPr bwMode="auto">
            <a:xfrm>
              <a:off x="3936" y="2514"/>
              <a:ext cx="1392" cy="596"/>
            </a:xfrm>
            <a:prstGeom prst="rect">
              <a:avLst/>
            </a:prstGeom>
            <a:noFill/>
            <a:ln w="12700">
              <a:noFill/>
              <a:miter lim="800000"/>
              <a:headEnd/>
              <a:tailEnd/>
            </a:ln>
            <a:effectLst/>
          </p:spPr>
          <p:txBody>
            <a:bodyPr>
              <a:spAutoFit/>
            </a:bodyPr>
            <a:lstStyle/>
            <a:p>
              <a:pPr algn="ctr" fontAlgn="auto">
                <a:spcBef>
                  <a:spcPts val="0"/>
                </a:spcBef>
                <a:spcAft>
                  <a:spcPts val="0"/>
                </a:spcAft>
                <a:defRPr/>
              </a:pPr>
              <a:r>
                <a:rPr kumimoji="1" lang="zh-CN" altLang="en-US" sz="1950" b="1" dirty="0">
                  <a:solidFill>
                    <a:srgbClr val="000000"/>
                  </a:solidFill>
                  <a:effectLst>
                    <a:outerShdw blurRad="38100" dist="38100" dir="2700000" algn="tl">
                      <a:srgbClr val="C0C0C0"/>
                    </a:outerShdw>
                  </a:effectLst>
                  <a:ea typeface="+mn-ea"/>
                </a:rPr>
                <a:t>残差平方和</a:t>
              </a:r>
            </a:p>
            <a:p>
              <a:pPr algn="ctr" fontAlgn="auto">
                <a:spcBef>
                  <a:spcPts val="0"/>
                </a:spcBef>
                <a:spcAft>
                  <a:spcPts val="0"/>
                </a:spcAft>
                <a:defRPr/>
              </a:pPr>
              <a:r>
                <a:rPr kumimoji="1" lang="en-US" altLang="zh-CN" sz="1950" b="1" dirty="0">
                  <a:solidFill>
                    <a:srgbClr val="000000"/>
                  </a:solidFill>
                  <a:effectLst>
                    <a:outerShdw blurRad="38100" dist="38100" dir="2700000" algn="tl">
                      <a:srgbClr val="C0C0C0"/>
                    </a:outerShdw>
                  </a:effectLst>
                  <a:ea typeface="+mn-ea"/>
                </a:rPr>
                <a:t>(</a:t>
              </a:r>
              <a:r>
                <a:rPr kumimoji="1" lang="en-US" altLang="zh-CN" sz="1950" b="1" i="1" dirty="0">
                  <a:solidFill>
                    <a:srgbClr val="000000"/>
                  </a:solidFill>
                  <a:effectLst>
                    <a:outerShdw blurRad="38100" dist="38100" dir="2700000" algn="tl">
                      <a:srgbClr val="C0C0C0"/>
                    </a:outerShdw>
                  </a:effectLst>
                  <a:ea typeface="+mn-ea"/>
                </a:rPr>
                <a:t>SSE</a:t>
              </a:r>
              <a:r>
                <a:rPr kumimoji="1" lang="en-US" altLang="zh-CN" sz="1950" b="1" dirty="0">
                  <a:solidFill>
                    <a:srgbClr val="000000"/>
                  </a:solidFill>
                  <a:effectLst>
                    <a:outerShdw blurRad="38100" dist="38100" dir="2700000" algn="tl">
                      <a:srgbClr val="C0C0C0"/>
                    </a:outerShdw>
                  </a:effectLst>
                  <a:ea typeface="+mn-ea"/>
                </a:rPr>
                <a:t>)</a:t>
              </a:r>
              <a:endParaRPr kumimoji="1" lang="en-US" altLang="zh-CN" sz="1950" b="1" i="1" dirty="0">
                <a:solidFill>
                  <a:srgbClr val="000000"/>
                </a:solidFill>
                <a:effectLst>
                  <a:outerShdw blurRad="38100" dist="38100" dir="2700000" algn="tl">
                    <a:srgbClr val="C0C0C0"/>
                  </a:outerShdw>
                </a:effectLst>
                <a:ea typeface="+mn-ea"/>
              </a:endParaRPr>
            </a:p>
          </p:txBody>
        </p:sp>
        <p:sp>
          <p:nvSpPr>
            <p:cNvPr id="17452" name="Text Box 13"/>
            <p:cNvSpPr txBox="1">
              <a:spLocks noChangeArrowheads="1"/>
            </p:cNvSpPr>
            <p:nvPr/>
          </p:nvSpPr>
          <p:spPr bwMode="auto">
            <a:xfrm flipV="1">
              <a:off x="2428" y="1968"/>
              <a:ext cx="1124" cy="558"/>
            </a:xfrm>
            <a:prstGeom prst="rect">
              <a:avLst/>
            </a:prstGeom>
            <a:noFill/>
            <a:ln w="9525">
              <a:noFill/>
              <a:miter lim="800000"/>
              <a:headEnd/>
              <a:tailEnd/>
            </a:ln>
          </p:spPr>
          <p:txBody>
            <a:bodyPr vert="eaVert">
              <a:spAutoFit/>
            </a:bodyPr>
            <a:lstStyle/>
            <a:p>
              <a:pPr algn="ctr" eaLnBrk="0" hangingPunct="0">
                <a:spcBef>
                  <a:spcPct val="50000"/>
                </a:spcBef>
              </a:pPr>
              <a:r>
                <a:rPr kumimoji="1" lang="en-US" altLang="zh-CN" sz="7500">
                  <a:solidFill>
                    <a:srgbClr val="00D8C3"/>
                  </a:solidFill>
                  <a:latin typeface="宋体" charset="-122"/>
                </a:rPr>
                <a:t>{</a:t>
              </a:r>
            </a:p>
          </p:txBody>
        </p:sp>
        <p:sp>
          <p:nvSpPr>
            <p:cNvPr id="17453" name="Text Box 14"/>
            <p:cNvSpPr txBox="1">
              <a:spLocks noChangeArrowheads="1"/>
            </p:cNvSpPr>
            <p:nvPr/>
          </p:nvSpPr>
          <p:spPr bwMode="auto">
            <a:xfrm flipV="1">
              <a:off x="3964" y="1968"/>
              <a:ext cx="1124" cy="558"/>
            </a:xfrm>
            <a:prstGeom prst="rect">
              <a:avLst/>
            </a:prstGeom>
            <a:noFill/>
            <a:ln w="9525">
              <a:noFill/>
              <a:miter lim="800000"/>
              <a:headEnd/>
              <a:tailEnd/>
            </a:ln>
          </p:spPr>
          <p:txBody>
            <a:bodyPr vert="eaVert">
              <a:spAutoFit/>
            </a:bodyPr>
            <a:lstStyle/>
            <a:p>
              <a:pPr algn="ctr" eaLnBrk="0" hangingPunct="0">
                <a:spcBef>
                  <a:spcPct val="50000"/>
                </a:spcBef>
              </a:pPr>
              <a:r>
                <a:rPr kumimoji="1" lang="en-US" altLang="zh-CN" sz="7500">
                  <a:solidFill>
                    <a:srgbClr val="00D8C3"/>
                  </a:solidFill>
                  <a:latin typeface="宋体" charset="-122"/>
                </a:rPr>
                <a:t>{</a:t>
              </a:r>
            </a:p>
          </p:txBody>
        </p:sp>
      </p:grpSp>
    </p:spTree>
    <p:extLst>
      <p:ext uri="{BB962C8B-B14F-4D97-AF65-F5344CB8AC3E}">
        <p14:creationId xmlns:p14="http://schemas.microsoft.com/office/powerpoint/2010/main" val="2979238154"/>
      </p:ext>
    </p:extLst>
  </p:cSld>
  <p:clrMapOvr>
    <a:masterClrMapping/>
  </p:clrMapOvr>
  <p:transition>
    <p:cover dir="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899592" y="980728"/>
            <a:ext cx="3817640" cy="800100"/>
          </a:xfrm>
        </p:spPr>
        <p:txBody>
          <a:bodyPr vert="horz" wrap="square" lIns="67866" tIns="33338" rIns="67866" bIns="33338" numCol="1" anchor="ctr" anchorCtr="1" compatLnSpc="1">
            <a:prstTxWarp prst="textNoShape">
              <a:avLst/>
            </a:prstTxWarp>
          </a:bodyPr>
          <a:lstStyle/>
          <a:p>
            <a:pPr eaLnBrk="1" hangingPunct="1"/>
            <a:r>
              <a:rPr lang="zh-CN" altLang="en-US" sz="4000" dirty="0">
                <a:latin typeface="Arial" charset="0"/>
              </a:rPr>
              <a:t>线性关系的检验</a:t>
            </a:r>
            <a:endParaRPr lang="zh-CN" altLang="en-US" sz="4000" dirty="0">
              <a:solidFill>
                <a:schemeClr val="hlink"/>
              </a:solidFill>
              <a:latin typeface="Arial" charset="0"/>
            </a:endParaRPr>
          </a:p>
        </p:txBody>
      </p:sp>
      <p:sp>
        <p:nvSpPr>
          <p:cNvPr id="54274" name="Rectangle 3"/>
          <p:cNvSpPr>
            <a:spLocks noGrp="1" noChangeArrowheads="1"/>
          </p:cNvSpPr>
          <p:nvPr>
            <p:ph type="body" idx="1"/>
          </p:nvPr>
        </p:nvSpPr>
        <p:spPr>
          <a:xfrm>
            <a:off x="755576" y="1916832"/>
            <a:ext cx="7632848" cy="4464496"/>
          </a:xfrm>
        </p:spPr>
        <p:txBody>
          <a:bodyPr vert="horz" wrap="square" lIns="67866" tIns="33338" rIns="67866" bIns="33338" numCol="1" anchor="t" anchorCtr="0" compatLnSpc="1">
            <a:prstTxWarp prst="textNoShape">
              <a:avLst/>
            </a:prstTxWarp>
          </a:bodyPr>
          <a:lstStyle/>
          <a:p>
            <a:pPr marL="457200" indent="-457200" algn="just" eaLnBrk="1" hangingPunct="1">
              <a:spcBef>
                <a:spcPct val="0"/>
              </a:spcBef>
            </a:pPr>
            <a:r>
              <a:rPr lang="zh-CN" altLang="en-US" dirty="0"/>
              <a:t>检验</a:t>
            </a:r>
            <a:r>
              <a:rPr lang="zh-CN" altLang="en-US" b="1" u="sng" dirty="0"/>
              <a:t>所有自变量</a:t>
            </a:r>
            <a:r>
              <a:rPr lang="zh-CN" altLang="en-US" dirty="0"/>
              <a:t>与因变量之间的线性关系是否显著；</a:t>
            </a:r>
          </a:p>
          <a:p>
            <a:pPr marL="457200" indent="-457200" algn="just" eaLnBrk="1" hangingPunct="1">
              <a:spcBef>
                <a:spcPct val="0"/>
              </a:spcBef>
            </a:pPr>
            <a:r>
              <a:rPr lang="zh-CN" altLang="en-US" dirty="0"/>
              <a:t>将均方回归 </a:t>
            </a:r>
            <a:r>
              <a:rPr lang="en-US" altLang="zh-CN" dirty="0"/>
              <a:t>(</a:t>
            </a:r>
            <a:r>
              <a:rPr lang="en-US" altLang="zh-CN" i="1" dirty="0"/>
              <a:t>MSR</a:t>
            </a:r>
            <a:r>
              <a:rPr lang="en-US" altLang="zh-CN" dirty="0"/>
              <a:t>)</a:t>
            </a:r>
            <a:r>
              <a:rPr lang="zh-CN" altLang="en-US" dirty="0"/>
              <a:t>同均方残差 </a:t>
            </a:r>
            <a:r>
              <a:rPr lang="en-US" altLang="zh-CN" dirty="0"/>
              <a:t>(</a:t>
            </a:r>
            <a:r>
              <a:rPr lang="en-US" altLang="zh-CN" i="1" dirty="0"/>
              <a:t>MSE</a:t>
            </a:r>
            <a:r>
              <a:rPr lang="en-US" altLang="zh-CN" dirty="0"/>
              <a:t>)</a:t>
            </a:r>
            <a:r>
              <a:rPr lang="zh-CN" altLang="en-US" dirty="0"/>
              <a:t>加以比较，应用</a:t>
            </a:r>
            <a:r>
              <a:rPr lang="en-US" altLang="zh-CN" i="1" dirty="0">
                <a:latin typeface="Times New Roman" pitchFamily="18" charset="0"/>
              </a:rPr>
              <a:t>F</a:t>
            </a:r>
            <a:r>
              <a:rPr lang="zh-CN" altLang="en-US" dirty="0"/>
              <a:t>检验来分析二者之间的差别是否显著；</a:t>
            </a:r>
          </a:p>
          <a:p>
            <a:pPr marL="914400" lvl="1" indent="-400050" algn="just" eaLnBrk="1" hangingPunct="1">
              <a:spcBef>
                <a:spcPct val="0"/>
              </a:spcBef>
              <a:buFont typeface="Wingdings" pitchFamily="2" charset="2"/>
              <a:buChar char="§"/>
            </a:pPr>
            <a:r>
              <a:rPr lang="zh-CN" altLang="en-US" dirty="0">
                <a:cs typeface="Times New Roman" pitchFamily="18" charset="0"/>
              </a:rPr>
              <a:t>均方回归：回归平方和</a:t>
            </a:r>
            <a:r>
              <a:rPr lang="en-US" altLang="zh-CN" i="1" dirty="0">
                <a:cs typeface="Times New Roman" pitchFamily="18" charset="0"/>
              </a:rPr>
              <a:t>SSR</a:t>
            </a:r>
            <a:r>
              <a:rPr lang="zh-CN" altLang="en-US" dirty="0">
                <a:cs typeface="Times New Roman" pitchFamily="18" charset="0"/>
              </a:rPr>
              <a:t>除以相应的自由度</a:t>
            </a:r>
            <a:r>
              <a:rPr lang="en-US" altLang="zh-CN" dirty="0">
                <a:cs typeface="Times New Roman" pitchFamily="18" charset="0"/>
              </a:rPr>
              <a:t>(</a:t>
            </a:r>
            <a:r>
              <a:rPr lang="zh-CN" altLang="en-US" dirty="0">
                <a:cs typeface="Times New Roman" pitchFamily="18" charset="0"/>
              </a:rPr>
              <a:t>自变量的个数</a:t>
            </a:r>
            <a:r>
              <a:rPr lang="en-US" altLang="zh-CN" i="1" dirty="0">
                <a:cs typeface="Times New Roman" pitchFamily="18" charset="0"/>
              </a:rPr>
              <a:t>K</a:t>
            </a:r>
            <a:r>
              <a:rPr lang="en-US" altLang="zh-CN" dirty="0">
                <a:cs typeface="Times New Roman" pitchFamily="18" charset="0"/>
              </a:rPr>
              <a:t>) </a:t>
            </a:r>
            <a:r>
              <a:rPr lang="zh-CN" altLang="en-US" dirty="0">
                <a:cs typeface="Times New Roman" pitchFamily="18" charset="0"/>
              </a:rPr>
              <a:t>；</a:t>
            </a:r>
          </a:p>
          <a:p>
            <a:pPr marL="914400" lvl="1" indent="-400050" algn="just" eaLnBrk="1" hangingPunct="1">
              <a:spcBef>
                <a:spcPct val="0"/>
              </a:spcBef>
              <a:buFont typeface="Wingdings" pitchFamily="2" charset="2"/>
              <a:buChar char="§"/>
            </a:pPr>
            <a:r>
              <a:rPr lang="zh-CN" altLang="en-US" dirty="0">
                <a:cs typeface="Times New Roman" pitchFamily="18" charset="0"/>
              </a:rPr>
              <a:t>均方残差：残差平方和</a:t>
            </a:r>
            <a:r>
              <a:rPr lang="en-US" altLang="zh-CN" i="1" dirty="0">
                <a:cs typeface="Times New Roman" pitchFamily="18" charset="0"/>
              </a:rPr>
              <a:t>SSE</a:t>
            </a:r>
            <a:r>
              <a:rPr lang="zh-CN" altLang="en-US" dirty="0">
                <a:cs typeface="Times New Roman" pitchFamily="18" charset="0"/>
              </a:rPr>
              <a:t>除以相应的自由度</a:t>
            </a:r>
            <a:r>
              <a:rPr lang="en-US" altLang="zh-CN" dirty="0">
                <a:cs typeface="Times New Roman" pitchFamily="18" charset="0"/>
                <a:sym typeface="Wingdings" pitchFamily="2" charset="2"/>
              </a:rPr>
              <a:t>(</a:t>
            </a:r>
            <a:r>
              <a:rPr lang="en-US" altLang="zh-CN" i="1" dirty="0">
                <a:cs typeface="Times New Roman" pitchFamily="18" charset="0"/>
                <a:sym typeface="Wingdings" pitchFamily="2" charset="2"/>
              </a:rPr>
              <a:t>n</a:t>
            </a:r>
            <a:r>
              <a:rPr lang="en-US" altLang="zh-CN" dirty="0">
                <a:cs typeface="Times New Roman" pitchFamily="18" charset="0"/>
                <a:sym typeface="Wingdings" pitchFamily="2" charset="2"/>
              </a:rPr>
              <a:t>-</a:t>
            </a:r>
            <a:r>
              <a:rPr lang="en-US" altLang="zh-CN" i="1" dirty="0">
                <a:cs typeface="Times New Roman" pitchFamily="18" charset="0"/>
                <a:sym typeface="Wingdings" pitchFamily="2" charset="2"/>
              </a:rPr>
              <a:t>k</a:t>
            </a:r>
            <a:r>
              <a:rPr lang="en-US" altLang="zh-CN" dirty="0">
                <a:cs typeface="Times New Roman" pitchFamily="18" charset="0"/>
                <a:sym typeface="Wingdings" pitchFamily="2" charset="2"/>
              </a:rPr>
              <a:t>-1)</a:t>
            </a:r>
            <a:r>
              <a:rPr lang="zh-CN" altLang="en-US" dirty="0">
                <a:cs typeface="Times New Roman" pitchFamily="18" charset="0"/>
                <a:sym typeface="Wingdings" pitchFamily="2" charset="2"/>
              </a:rPr>
              <a:t>。</a:t>
            </a:r>
          </a:p>
        </p:txBody>
      </p:sp>
    </p:spTree>
    <p:extLst>
      <p:ext uri="{BB962C8B-B14F-4D97-AF65-F5344CB8AC3E}">
        <p14:creationId xmlns:p14="http://schemas.microsoft.com/office/powerpoint/2010/main" val="3420349722"/>
      </p:ext>
    </p:extLst>
  </p:cSld>
  <p:clrMapOvr>
    <a:masterClrMapping/>
  </p:clrMapOvr>
  <p:transition>
    <p:cover dir="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86" name="Rectangle 2"/>
          <p:cNvSpPr>
            <a:spLocks noGrp="1" noChangeArrowheads="1"/>
          </p:cNvSpPr>
          <p:nvPr>
            <p:ph type="title"/>
          </p:nvPr>
        </p:nvSpPr>
        <p:spPr>
          <a:xfrm>
            <a:off x="1485900" y="971761"/>
            <a:ext cx="1717948" cy="800100"/>
          </a:xfrm>
        </p:spPr>
        <p:txBody>
          <a:bodyPr vert="horz" wrap="square" lIns="67866" tIns="33338" rIns="67866" bIns="33338" numCol="1" anchor="ctr" anchorCtr="1" compatLnSpc="1">
            <a:prstTxWarp prst="textNoShape">
              <a:avLst/>
            </a:prstTxWarp>
          </a:bodyPr>
          <a:lstStyle/>
          <a:p>
            <a:pPr eaLnBrk="1" hangingPunct="1"/>
            <a:r>
              <a:rPr lang="en-US" altLang="zh-CN" sz="4000" dirty="0">
                <a:solidFill>
                  <a:srgbClr val="000000"/>
                </a:solidFill>
                <a:latin typeface="Arial" charset="0"/>
              </a:rPr>
              <a:t>F</a:t>
            </a:r>
            <a:r>
              <a:rPr lang="zh-CN" altLang="en-US" sz="4000" dirty="0">
                <a:solidFill>
                  <a:srgbClr val="000000"/>
                </a:solidFill>
                <a:latin typeface="Arial" charset="0"/>
              </a:rPr>
              <a:t>检验</a:t>
            </a:r>
            <a:endParaRPr lang="en-US" altLang="zh-CN" sz="2700" dirty="0">
              <a:solidFill>
                <a:schemeClr val="hlink"/>
              </a:solidFill>
              <a:latin typeface="Arial" charset="0"/>
            </a:endParaRPr>
          </a:p>
        </p:txBody>
      </p:sp>
      <p:sp>
        <p:nvSpPr>
          <p:cNvPr id="1091587" name="Rectangle 3"/>
          <p:cNvSpPr>
            <a:spLocks noGrp="1" noChangeArrowheads="1"/>
          </p:cNvSpPr>
          <p:nvPr>
            <p:ph type="body" idx="1"/>
          </p:nvPr>
        </p:nvSpPr>
        <p:spPr>
          <a:xfrm>
            <a:off x="1485900" y="2114550"/>
            <a:ext cx="6542484" cy="1485900"/>
          </a:xfrm>
        </p:spPr>
        <p:txBody>
          <a:bodyPr vert="horz" wrap="square" lIns="67866" tIns="33338" rIns="67866" bIns="33338" numCol="1" anchor="t" anchorCtr="0" compatLnSpc="1">
            <a:prstTxWarp prst="textNoShape">
              <a:avLst/>
            </a:prstTxWarp>
          </a:bodyPr>
          <a:lstStyle/>
          <a:p>
            <a:pPr marL="457200" indent="-457200" algn="just" eaLnBrk="1" hangingPunct="1">
              <a:spcBef>
                <a:spcPct val="0"/>
              </a:spcBef>
            </a:pPr>
            <a:r>
              <a:rPr lang="zh-CN" altLang="en-US" sz="2250" dirty="0"/>
              <a:t>提出</a:t>
            </a:r>
            <a:r>
              <a:rPr lang="zh-CN" altLang="en-US" sz="2250" dirty="0">
                <a:latin typeface="Times New Roman" pitchFamily="18" charset="0"/>
              </a:rPr>
              <a:t>假设</a:t>
            </a:r>
          </a:p>
          <a:p>
            <a:pPr marL="914400" lvl="1" indent="-400050" algn="just" eaLnBrk="1" hangingPunct="1">
              <a:spcBef>
                <a:spcPct val="0"/>
              </a:spcBef>
            </a:pPr>
            <a:r>
              <a:rPr lang="en-US" altLang="zh-CN" sz="2400" i="1" dirty="0">
                <a:latin typeface="+mn-ea"/>
              </a:rPr>
              <a:t>H</a:t>
            </a:r>
            <a:r>
              <a:rPr lang="en-US" altLang="zh-CN" sz="2400" baseline="-25000" dirty="0">
                <a:latin typeface="+mn-ea"/>
              </a:rPr>
              <a:t>0</a:t>
            </a:r>
            <a:r>
              <a:rPr lang="zh-CN" altLang="en-US" sz="2400" dirty="0">
                <a:latin typeface="+mn-ea"/>
              </a:rPr>
              <a:t>：</a:t>
            </a:r>
            <a:r>
              <a:rPr lang="zh-CN" altLang="en-US" sz="2400" dirty="0">
                <a:latin typeface="+mn-ea"/>
                <a:sym typeface="Symbol" pitchFamily="18" charset="2"/>
              </a:rPr>
              <a:t></a:t>
            </a:r>
            <a:r>
              <a:rPr lang="en-US" altLang="zh-CN" sz="2400" baseline="-25000" dirty="0">
                <a:latin typeface="+mn-ea"/>
                <a:sym typeface="Symbol" pitchFamily="18" charset="2"/>
              </a:rPr>
              <a:t>1</a:t>
            </a:r>
            <a:r>
              <a:rPr lang="en-US" altLang="zh-CN" sz="2400" dirty="0">
                <a:latin typeface="+mn-ea"/>
                <a:sym typeface="Symbol" pitchFamily="18" charset="2"/>
              </a:rPr>
              <a:t>=0</a:t>
            </a:r>
            <a:r>
              <a:rPr lang="zh-CN" altLang="en-US" sz="2400" dirty="0">
                <a:latin typeface="+mn-ea"/>
                <a:sym typeface="Symbol" pitchFamily="18" charset="2"/>
              </a:rPr>
              <a:t>所有回归系数与零无显著差异，</a:t>
            </a:r>
            <a:r>
              <a:rPr lang="en-US" altLang="zh-CN" sz="2400" dirty="0">
                <a:latin typeface="+mn-ea"/>
                <a:sym typeface="Symbol" pitchFamily="18" charset="2"/>
              </a:rPr>
              <a:t>y</a:t>
            </a:r>
            <a:r>
              <a:rPr lang="zh-CN" altLang="en-US" sz="2400" dirty="0">
                <a:latin typeface="+mn-ea"/>
                <a:sym typeface="Symbol" pitchFamily="18" charset="2"/>
              </a:rPr>
              <a:t>与全体</a:t>
            </a:r>
            <a:r>
              <a:rPr lang="en-US" altLang="zh-CN" sz="2400" dirty="0">
                <a:latin typeface="+mn-ea"/>
                <a:sym typeface="Symbol" pitchFamily="18" charset="2"/>
              </a:rPr>
              <a:t>x</a:t>
            </a:r>
            <a:r>
              <a:rPr lang="zh-CN" altLang="en-US" sz="2400" dirty="0">
                <a:latin typeface="+mn-ea"/>
                <a:sym typeface="Symbol" pitchFamily="18" charset="2"/>
              </a:rPr>
              <a:t>的</a:t>
            </a:r>
            <a:r>
              <a:rPr lang="zh-CN" altLang="en-US" sz="2400" dirty="0">
                <a:latin typeface="+mn-ea"/>
              </a:rPr>
              <a:t>线性关系不显著</a:t>
            </a:r>
          </a:p>
          <a:p>
            <a:pPr marL="457200" indent="-457200" algn="just" eaLnBrk="1" hangingPunct="1">
              <a:spcBef>
                <a:spcPct val="0"/>
              </a:spcBef>
            </a:pPr>
            <a:endParaRPr lang="en-US" altLang="zh-CN" sz="2250" i="1" dirty="0">
              <a:latin typeface="Times New Roman" pitchFamily="18" charset="0"/>
            </a:endParaRPr>
          </a:p>
        </p:txBody>
      </p:sp>
      <p:graphicFrame>
        <p:nvGraphicFramePr>
          <p:cNvPr id="1091588" name="Object 29">
            <a:hlinkClick r:id="" action="ppaction://ole?verb=0"/>
          </p:cNvPr>
          <p:cNvGraphicFramePr>
            <a:graphicFrameLocks/>
          </p:cNvGraphicFramePr>
          <p:nvPr>
            <p:extLst>
              <p:ext uri="{D42A27DB-BD31-4B8C-83A1-F6EECF244321}">
                <p14:modId xmlns:p14="http://schemas.microsoft.com/office/powerpoint/2010/main" val="2116001017"/>
              </p:ext>
            </p:extLst>
          </p:nvPr>
        </p:nvGraphicFramePr>
        <p:xfrm>
          <a:off x="2267744" y="3752418"/>
          <a:ext cx="4333875" cy="895350"/>
        </p:xfrm>
        <a:graphic>
          <a:graphicData uri="http://schemas.openxmlformats.org/presentationml/2006/ole">
            <mc:AlternateContent xmlns:mc="http://schemas.openxmlformats.org/markup-compatibility/2006">
              <mc:Choice xmlns:v="urn:schemas-microsoft-com:vml" Requires="v">
                <p:oleObj name="Equation" r:id="rId3" imgW="1905480" imgH="356760" progId="">
                  <p:embed/>
                </p:oleObj>
              </mc:Choice>
              <mc:Fallback>
                <p:oleObj name="Equation" r:id="rId3" imgW="1905480" imgH="356760" progId="">
                  <p:embed/>
                  <p:pic>
                    <p:nvPicPr>
                      <p:cNvPr id="0" name=""/>
                      <p:cNvPicPr>
                        <a:picLocks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2267744" y="3752418"/>
                        <a:ext cx="4333875" cy="8953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91589" name="Rectangle 5"/>
          <p:cNvSpPr>
            <a:spLocks noChangeArrowheads="1"/>
          </p:cNvSpPr>
          <p:nvPr/>
        </p:nvSpPr>
        <p:spPr bwMode="auto">
          <a:xfrm>
            <a:off x="1485900" y="3290753"/>
            <a:ext cx="2872902" cy="461665"/>
          </a:xfrm>
          <a:prstGeom prst="rect">
            <a:avLst/>
          </a:prstGeom>
          <a:noFill/>
          <a:ln w="12700">
            <a:noFill/>
            <a:miter lim="800000"/>
            <a:headEnd/>
            <a:tailEnd/>
          </a:ln>
          <a:effectLst/>
        </p:spPr>
        <p:txBody>
          <a:bodyPr wrap="none">
            <a:spAutoFit/>
          </a:bodyPr>
          <a:lstStyle/>
          <a:p>
            <a:pPr marL="342900" indent="-342900" algn="ctr" fontAlgn="auto">
              <a:spcBef>
                <a:spcPts val="0"/>
              </a:spcBef>
              <a:spcAft>
                <a:spcPts val="0"/>
              </a:spcAft>
              <a:buClr>
                <a:schemeClr val="folHlink"/>
              </a:buClr>
              <a:buSzPct val="60000"/>
              <a:buFont typeface="Wingdings" pitchFamily="2" charset="2"/>
              <a:buChar char="n"/>
              <a:defRPr/>
            </a:pPr>
            <a:r>
              <a:rPr kumimoji="1" lang="zh-CN" altLang="en-US" sz="2400" dirty="0">
                <a:ea typeface="+mn-ea"/>
              </a:rPr>
              <a:t>计算</a:t>
            </a:r>
            <a:r>
              <a:rPr kumimoji="1" lang="zh-CN" altLang="en-US" sz="2400" dirty="0">
                <a:latin typeface="Times New Roman" pitchFamily="18" charset="0"/>
                <a:ea typeface="+mn-ea"/>
              </a:rPr>
              <a:t>检验统计量</a:t>
            </a:r>
            <a:r>
              <a:rPr kumimoji="1" lang="en-US" altLang="zh-CN" sz="2400" i="1" dirty="0">
                <a:latin typeface="Times New Roman" pitchFamily="18" charset="0"/>
                <a:ea typeface="+mn-ea"/>
              </a:rPr>
              <a:t>F</a:t>
            </a:r>
          </a:p>
        </p:txBody>
      </p:sp>
      <p:sp>
        <p:nvSpPr>
          <p:cNvPr id="1091590" name="Rectangle 6"/>
          <p:cNvSpPr>
            <a:spLocks noChangeArrowheads="1"/>
          </p:cNvSpPr>
          <p:nvPr/>
        </p:nvSpPr>
        <p:spPr bwMode="auto">
          <a:xfrm>
            <a:off x="1485900" y="4743239"/>
            <a:ext cx="6416898" cy="1569660"/>
          </a:xfrm>
          <a:prstGeom prst="rect">
            <a:avLst/>
          </a:prstGeom>
          <a:noFill/>
          <a:ln w="12700">
            <a:noFill/>
            <a:miter lim="800000"/>
            <a:headEnd/>
            <a:tailEnd/>
          </a:ln>
          <a:effectLst/>
        </p:spPr>
        <p:txBody>
          <a:bodyPr wrap="square">
            <a:spAutoFit/>
          </a:bodyPr>
          <a:lstStyle/>
          <a:p>
            <a:pPr marL="342900" indent="-342900" fontAlgn="auto">
              <a:spcBef>
                <a:spcPts val="0"/>
              </a:spcBef>
              <a:spcAft>
                <a:spcPts val="0"/>
              </a:spcAft>
              <a:buClr>
                <a:schemeClr val="folHlink"/>
              </a:buClr>
              <a:buSzPct val="60000"/>
              <a:buFont typeface="Wingdings" pitchFamily="2" charset="2"/>
              <a:buChar char="n"/>
              <a:defRPr/>
            </a:pPr>
            <a:r>
              <a:rPr kumimoji="1" lang="zh-CN" altLang="en-US" sz="2400" dirty="0">
                <a:ea typeface="+mn-ea"/>
              </a:rPr>
              <a:t>确定</a:t>
            </a:r>
            <a:r>
              <a:rPr kumimoji="1" lang="zh-CN" altLang="en-US" sz="2400" dirty="0">
                <a:latin typeface="Times New Roman" pitchFamily="18" charset="0"/>
                <a:ea typeface="+mn-ea"/>
              </a:rPr>
              <a:t>显著性水平</a:t>
            </a:r>
            <a:r>
              <a:rPr kumimoji="1" lang="zh-CN" altLang="en-US" sz="2400" dirty="0">
                <a:latin typeface="Times New Roman" pitchFamily="18" charset="0"/>
                <a:ea typeface="+mn-ea"/>
                <a:sym typeface="Symbol" pitchFamily="18" charset="2"/>
              </a:rPr>
              <a:t>，并根据分子自由度</a:t>
            </a:r>
            <a:r>
              <a:rPr kumimoji="1" lang="en-US" altLang="zh-CN" sz="2400" dirty="0">
                <a:ea typeface="+mn-ea"/>
                <a:sym typeface="Symbol" pitchFamily="18" charset="2"/>
              </a:rPr>
              <a:t>1</a:t>
            </a:r>
            <a:r>
              <a:rPr kumimoji="1" lang="zh-CN" altLang="en-US" sz="2400" dirty="0">
                <a:latin typeface="Times New Roman" pitchFamily="18" charset="0"/>
                <a:ea typeface="+mn-ea"/>
                <a:sym typeface="Symbol" pitchFamily="18" charset="2"/>
              </a:rPr>
              <a:t>和分母自由度</a:t>
            </a:r>
            <a:r>
              <a:rPr kumimoji="1" lang="en-US" altLang="zh-CN" sz="2400" i="1" dirty="0">
                <a:ea typeface="+mn-ea"/>
                <a:sym typeface="Symbol" pitchFamily="18" charset="2"/>
              </a:rPr>
              <a:t>n</a:t>
            </a:r>
            <a:r>
              <a:rPr kumimoji="1" lang="en-US" altLang="zh-CN" sz="2400" dirty="0">
                <a:ea typeface="+mn-ea"/>
                <a:sym typeface="Symbol" pitchFamily="18" charset="2"/>
              </a:rPr>
              <a:t>-2</a:t>
            </a:r>
            <a:r>
              <a:rPr kumimoji="1" lang="zh-CN" altLang="en-US" sz="2400" dirty="0">
                <a:ea typeface="+mn-ea"/>
                <a:sym typeface="Symbol" pitchFamily="18" charset="2"/>
              </a:rPr>
              <a:t>找出</a:t>
            </a:r>
            <a:r>
              <a:rPr kumimoji="1" lang="zh-CN" altLang="en-US" sz="2400" dirty="0">
                <a:latin typeface="Times New Roman" pitchFamily="18" charset="0"/>
                <a:ea typeface="+mn-ea"/>
                <a:sym typeface="Symbol" pitchFamily="18" charset="2"/>
              </a:rPr>
              <a:t>临界值</a:t>
            </a:r>
            <a:r>
              <a:rPr kumimoji="1" lang="en-US" altLang="zh-CN" sz="2400" i="1" dirty="0">
                <a:latin typeface="Times New Roman" pitchFamily="18" charset="0"/>
                <a:ea typeface="+mn-ea"/>
                <a:sym typeface="Symbol" pitchFamily="18" charset="2"/>
              </a:rPr>
              <a:t>F</a:t>
            </a:r>
            <a:r>
              <a:rPr kumimoji="1" lang="en-US" altLang="zh-CN" sz="2400" baseline="-25000" dirty="0">
                <a:latin typeface="Times New Roman" pitchFamily="18" charset="0"/>
                <a:ea typeface="+mn-ea"/>
                <a:sym typeface="Symbol" pitchFamily="18" charset="2"/>
              </a:rPr>
              <a:t> </a:t>
            </a:r>
          </a:p>
          <a:p>
            <a:pPr marL="342900" indent="-342900" fontAlgn="auto">
              <a:spcBef>
                <a:spcPts val="0"/>
              </a:spcBef>
              <a:spcAft>
                <a:spcPts val="0"/>
              </a:spcAft>
              <a:buClr>
                <a:schemeClr val="folHlink"/>
              </a:buClr>
              <a:buSzPct val="60000"/>
              <a:buFont typeface="Wingdings" pitchFamily="2" charset="2"/>
              <a:buChar char="n"/>
              <a:defRPr/>
            </a:pPr>
            <a:r>
              <a:rPr kumimoji="1" lang="zh-CN" altLang="en-US" sz="2400" dirty="0">
                <a:ea typeface="+mn-ea"/>
                <a:sym typeface="Symbol" pitchFamily="18" charset="2"/>
              </a:rPr>
              <a:t>作</a:t>
            </a:r>
            <a:r>
              <a:rPr kumimoji="1" lang="zh-CN" altLang="en-US" sz="2400" dirty="0">
                <a:latin typeface="Times New Roman" pitchFamily="18" charset="0"/>
                <a:ea typeface="+mn-ea"/>
                <a:sym typeface="Symbol" pitchFamily="18" charset="2"/>
              </a:rPr>
              <a:t>出决策：若</a:t>
            </a:r>
            <a:r>
              <a:rPr kumimoji="1" lang="en-US" altLang="zh-CN" sz="2400" i="1" dirty="0">
                <a:latin typeface="Times New Roman" pitchFamily="18" charset="0"/>
                <a:ea typeface="+mn-ea"/>
                <a:sym typeface="Symbol" pitchFamily="18" charset="2"/>
              </a:rPr>
              <a:t>F</a:t>
            </a:r>
            <a:r>
              <a:rPr kumimoji="1" lang="en-US" altLang="zh-CN" sz="2400" dirty="0">
                <a:latin typeface="Times New Roman" pitchFamily="18" charset="0"/>
                <a:ea typeface="+mn-ea"/>
                <a:sym typeface="Symbol" pitchFamily="18" charset="2"/>
              </a:rPr>
              <a:t>&gt;</a:t>
            </a:r>
            <a:r>
              <a:rPr kumimoji="1" lang="en-US" altLang="zh-CN" sz="2400" i="1" dirty="0">
                <a:latin typeface="Times New Roman" pitchFamily="18" charset="0"/>
                <a:ea typeface="+mn-ea"/>
                <a:sym typeface="Symbol" pitchFamily="18" charset="2"/>
              </a:rPr>
              <a:t>F</a:t>
            </a:r>
            <a:r>
              <a:rPr kumimoji="1" lang="en-US" altLang="zh-CN" sz="2400" baseline="-25000" dirty="0">
                <a:latin typeface="Times New Roman" pitchFamily="18" charset="0"/>
                <a:ea typeface="+mn-ea"/>
                <a:sym typeface="Symbol" pitchFamily="18" charset="2"/>
              </a:rPr>
              <a:t> </a:t>
            </a:r>
            <a:r>
              <a:rPr kumimoji="1" lang="en-US" altLang="zh-CN" sz="2400" dirty="0">
                <a:latin typeface="Times New Roman" pitchFamily="18" charset="0"/>
                <a:ea typeface="+mn-ea"/>
                <a:sym typeface="Symbol" pitchFamily="18" charset="2"/>
              </a:rPr>
              <a:t>,</a:t>
            </a:r>
            <a:r>
              <a:rPr kumimoji="1" lang="zh-CN" altLang="en-US" sz="2400" dirty="0">
                <a:latin typeface="Times New Roman" pitchFamily="18" charset="0"/>
                <a:ea typeface="+mn-ea"/>
                <a:sym typeface="Symbol" pitchFamily="18" charset="2"/>
              </a:rPr>
              <a:t>拒绝</a:t>
            </a:r>
            <a:r>
              <a:rPr kumimoji="1" lang="en-US" altLang="zh-CN" sz="2400" i="1" dirty="0">
                <a:latin typeface="Times New Roman" pitchFamily="18" charset="0"/>
                <a:ea typeface="+mn-ea"/>
              </a:rPr>
              <a:t>H</a:t>
            </a:r>
            <a:r>
              <a:rPr kumimoji="1" lang="en-US" altLang="zh-CN" sz="2400" baseline="-25000" dirty="0">
                <a:latin typeface="Times New Roman" pitchFamily="18" charset="0"/>
                <a:ea typeface="+mn-ea"/>
              </a:rPr>
              <a:t>0</a:t>
            </a:r>
            <a:r>
              <a:rPr kumimoji="1" lang="zh-CN" altLang="en-US" sz="2400" baseline="-25000" dirty="0">
                <a:latin typeface="Times New Roman" pitchFamily="18" charset="0"/>
                <a:ea typeface="+mn-ea"/>
              </a:rPr>
              <a:t>；</a:t>
            </a:r>
            <a:r>
              <a:rPr kumimoji="1" lang="zh-CN" altLang="en-US" sz="2400" dirty="0">
                <a:latin typeface="Times New Roman" pitchFamily="18" charset="0"/>
                <a:ea typeface="+mn-ea"/>
                <a:sym typeface="Symbol" pitchFamily="18" charset="2"/>
              </a:rPr>
              <a:t>若</a:t>
            </a:r>
            <a:r>
              <a:rPr kumimoji="1" lang="en-US" altLang="zh-CN" sz="2400" i="1" dirty="0">
                <a:latin typeface="Times New Roman" pitchFamily="18" charset="0"/>
                <a:ea typeface="+mn-ea"/>
                <a:sym typeface="Symbol" pitchFamily="18" charset="2"/>
              </a:rPr>
              <a:t>F</a:t>
            </a:r>
            <a:r>
              <a:rPr kumimoji="1" lang="en-US" altLang="zh-CN" sz="2400" dirty="0">
                <a:latin typeface="Times New Roman" pitchFamily="18" charset="0"/>
                <a:ea typeface="+mn-ea"/>
                <a:cs typeface="Times New Roman" pitchFamily="18" charset="0"/>
                <a:sym typeface="Symbol" pitchFamily="18" charset="2"/>
              </a:rPr>
              <a:t>&lt;</a:t>
            </a:r>
            <a:r>
              <a:rPr kumimoji="1" lang="en-US" altLang="zh-CN" sz="2400" i="1" dirty="0">
                <a:latin typeface="Times New Roman" pitchFamily="18" charset="0"/>
                <a:ea typeface="+mn-ea"/>
                <a:sym typeface="Symbol" pitchFamily="18" charset="2"/>
              </a:rPr>
              <a:t>F</a:t>
            </a:r>
            <a:r>
              <a:rPr kumimoji="1" lang="en-US" altLang="zh-CN" sz="2400" baseline="-25000" dirty="0">
                <a:latin typeface="Times New Roman" pitchFamily="18" charset="0"/>
                <a:ea typeface="+mn-ea"/>
                <a:sym typeface="Symbol" pitchFamily="18" charset="2"/>
              </a:rPr>
              <a:t> </a:t>
            </a:r>
            <a:r>
              <a:rPr kumimoji="1" lang="en-US" altLang="zh-CN" sz="2400" dirty="0">
                <a:latin typeface="Times New Roman" pitchFamily="18" charset="0"/>
                <a:ea typeface="+mn-ea"/>
                <a:sym typeface="Symbol" pitchFamily="18" charset="2"/>
              </a:rPr>
              <a:t>,</a:t>
            </a:r>
            <a:r>
              <a:rPr kumimoji="1" lang="zh-CN" altLang="en-US" sz="2400" dirty="0">
                <a:latin typeface="Times New Roman" pitchFamily="18" charset="0"/>
                <a:ea typeface="+mn-ea"/>
                <a:sym typeface="Symbol" pitchFamily="18" charset="2"/>
              </a:rPr>
              <a:t>不能拒绝</a:t>
            </a:r>
            <a:r>
              <a:rPr kumimoji="1" lang="en-US" altLang="zh-CN" sz="2400" i="1" dirty="0">
                <a:latin typeface="Times New Roman" pitchFamily="18" charset="0"/>
                <a:ea typeface="+mn-ea"/>
              </a:rPr>
              <a:t>H</a:t>
            </a:r>
            <a:r>
              <a:rPr kumimoji="1" lang="en-US" altLang="zh-CN" sz="2400" baseline="-25000" dirty="0">
                <a:latin typeface="Times New Roman" pitchFamily="18" charset="0"/>
                <a:ea typeface="+mn-ea"/>
              </a:rPr>
              <a:t>0</a:t>
            </a:r>
          </a:p>
        </p:txBody>
      </p:sp>
    </p:spTree>
    <p:extLst>
      <p:ext uri="{BB962C8B-B14F-4D97-AF65-F5344CB8AC3E}">
        <p14:creationId xmlns:p14="http://schemas.microsoft.com/office/powerpoint/2010/main" val="1662179410"/>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158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15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15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9159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15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p:bldP spid="10915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9" name="Rectangle 3"/>
          <p:cNvSpPr>
            <a:spLocks noGrp="1" noChangeArrowheads="1"/>
          </p:cNvSpPr>
          <p:nvPr>
            <p:ph type="body" idx="1"/>
          </p:nvPr>
        </p:nvSpPr>
        <p:spPr>
          <a:xfrm>
            <a:off x="755576" y="2564904"/>
            <a:ext cx="7848872" cy="3507854"/>
          </a:xfrm>
        </p:spPr>
        <p:txBody>
          <a:bodyPr rtlCol="0">
            <a:normAutofit fontScale="92500"/>
          </a:bodyPr>
          <a:lstStyle/>
          <a:p>
            <a:pPr eaLnBrk="1" fontAlgn="auto" hangingPunct="1">
              <a:lnSpc>
                <a:spcPct val="190000"/>
              </a:lnSpc>
              <a:spcAft>
                <a:spcPts val="0"/>
              </a:spcAft>
              <a:buFont typeface="Arial" panose="020B0604020202020204" pitchFamily="34" charset="0"/>
              <a:buChar char="•"/>
              <a:defRPr/>
            </a:pPr>
            <a:r>
              <a:rPr lang="zh-CN" altLang="en-US" dirty="0"/>
              <a:t>检验回归方程中的</a:t>
            </a:r>
            <a:r>
              <a:rPr lang="zh-CN" altLang="en-US" b="1" u="sng" dirty="0">
                <a:effectLst>
                  <a:outerShdw blurRad="38100" dist="38100" dir="2700000" algn="tl">
                    <a:srgbClr val="C0C0C0"/>
                  </a:outerShdw>
                </a:effectLst>
              </a:rPr>
              <a:t>每个解释变量</a:t>
            </a:r>
            <a:r>
              <a:rPr lang="en-US" altLang="zh-CN" dirty="0">
                <a:latin typeface="Times New Roman" pitchFamily="18" charset="0"/>
              </a:rPr>
              <a:t>x</a:t>
            </a:r>
            <a:r>
              <a:rPr lang="zh-CN" altLang="en-US" dirty="0"/>
              <a:t>与被解释变量</a:t>
            </a:r>
            <a:r>
              <a:rPr lang="en-US" altLang="zh-CN" dirty="0">
                <a:latin typeface="Times New Roman" pitchFamily="18" charset="0"/>
              </a:rPr>
              <a:t>y</a:t>
            </a:r>
            <a:r>
              <a:rPr lang="zh-CN" altLang="en-US" dirty="0"/>
              <a:t>之间是否存在显著的线性关系；</a:t>
            </a:r>
          </a:p>
          <a:p>
            <a:pPr eaLnBrk="1" fontAlgn="auto" hangingPunct="1">
              <a:lnSpc>
                <a:spcPct val="190000"/>
              </a:lnSpc>
              <a:spcAft>
                <a:spcPts val="0"/>
              </a:spcAft>
              <a:buFont typeface="Arial" panose="020B0604020202020204" pitchFamily="34" charset="0"/>
              <a:buChar char="•"/>
              <a:defRPr/>
            </a:pPr>
            <a:r>
              <a:rPr lang="zh-CN" altLang="en-US" b="1" u="sng" dirty="0">
                <a:effectLst>
                  <a:outerShdw blurRad="38100" dist="38100" dir="2700000" algn="tl">
                    <a:srgbClr val="C0C0C0"/>
                  </a:outerShdw>
                </a:effectLst>
              </a:rPr>
              <a:t>确定解释变量能否保留在线性回归方程中</a:t>
            </a:r>
            <a:r>
              <a:rPr lang="zh-CN" altLang="en-US" dirty="0"/>
              <a:t>。</a:t>
            </a:r>
          </a:p>
        </p:txBody>
      </p:sp>
      <p:sp>
        <p:nvSpPr>
          <p:cNvPr id="60418" name="Rectangle 4"/>
          <p:cNvSpPr>
            <a:spLocks noGrp="1" noChangeArrowheads="1"/>
          </p:cNvSpPr>
          <p:nvPr>
            <p:ph type="title"/>
          </p:nvPr>
        </p:nvSpPr>
        <p:spPr>
          <a:xfrm>
            <a:off x="971600" y="1268760"/>
            <a:ext cx="6120680" cy="747713"/>
          </a:xfrm>
        </p:spPr>
        <p:txBody>
          <a:bodyPr/>
          <a:lstStyle/>
          <a:p>
            <a:pPr eaLnBrk="1" hangingPunct="1"/>
            <a:r>
              <a:rPr lang="zh-CN" altLang="en-US" dirty="0"/>
              <a:t>回归系数的显著性检验</a:t>
            </a:r>
          </a:p>
        </p:txBody>
      </p:sp>
    </p:spTree>
    <p:extLst>
      <p:ext uri="{BB962C8B-B14F-4D97-AF65-F5344CB8AC3E}">
        <p14:creationId xmlns:p14="http://schemas.microsoft.com/office/powerpoint/2010/main" val="1476255575"/>
      </p:ext>
    </p:extLst>
  </p:cSld>
  <p:clrMapOvr>
    <a:masterClrMapping/>
  </p:clrMapOvr>
  <p:transition>
    <p:comb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4" name="Rectangle 2"/>
          <p:cNvSpPr>
            <a:spLocks noGrp="1" noChangeArrowheads="1"/>
          </p:cNvSpPr>
          <p:nvPr>
            <p:ph type="title"/>
          </p:nvPr>
        </p:nvSpPr>
        <p:spPr>
          <a:xfrm>
            <a:off x="485775" y="942642"/>
            <a:ext cx="7886700" cy="739378"/>
          </a:xfrm>
        </p:spPr>
        <p:txBody>
          <a:bodyPr vert="horz" wrap="square" lIns="67866" tIns="33338" rIns="67866" bIns="33338" numCol="1" anchor="ctr" anchorCtr="1" compatLnSpc="1">
            <a:prstTxWarp prst="textNoShape">
              <a:avLst/>
            </a:prstTxWarp>
          </a:bodyPr>
          <a:lstStyle/>
          <a:p>
            <a:pPr eaLnBrk="1" hangingPunct="1"/>
            <a:r>
              <a:rPr lang="zh-CN" altLang="en-US" dirty="0">
                <a:solidFill>
                  <a:srgbClr val="000000"/>
                </a:solidFill>
                <a:latin typeface="Arial" charset="0"/>
              </a:rPr>
              <a:t>回归系数的检验</a:t>
            </a:r>
            <a:r>
              <a:rPr lang="en-US" altLang="zh-CN" sz="2700" dirty="0">
                <a:solidFill>
                  <a:srgbClr val="000000"/>
                </a:solidFill>
                <a:latin typeface="Arial" charset="0"/>
              </a:rPr>
              <a:t>(</a:t>
            </a:r>
            <a:r>
              <a:rPr lang="zh-CN" altLang="en-US" sz="2700" dirty="0">
                <a:solidFill>
                  <a:srgbClr val="000000"/>
                </a:solidFill>
                <a:latin typeface="Arial" charset="0"/>
              </a:rPr>
              <a:t>样本统计量   的分布</a:t>
            </a:r>
            <a:r>
              <a:rPr lang="en-US" altLang="zh-CN" sz="2700" dirty="0">
                <a:solidFill>
                  <a:srgbClr val="000000"/>
                </a:solidFill>
                <a:latin typeface="Arial" charset="0"/>
              </a:rPr>
              <a:t>)</a:t>
            </a:r>
          </a:p>
        </p:txBody>
      </p:sp>
      <p:sp>
        <p:nvSpPr>
          <p:cNvPr id="5255" name="Rectangle 3"/>
          <p:cNvSpPr>
            <a:spLocks noChangeArrowheads="1"/>
          </p:cNvSpPr>
          <p:nvPr/>
        </p:nvSpPr>
        <p:spPr bwMode="auto">
          <a:xfrm>
            <a:off x="1661915" y="1964471"/>
            <a:ext cx="5886450" cy="2700739"/>
          </a:xfrm>
          <a:prstGeom prst="rect">
            <a:avLst/>
          </a:prstGeom>
          <a:noFill/>
          <a:ln w="9525">
            <a:noFill/>
            <a:miter lim="800000"/>
            <a:headEnd/>
            <a:tailEnd/>
          </a:ln>
        </p:spPr>
        <p:txBody>
          <a:bodyPr>
            <a:spAutoFit/>
          </a:bodyPr>
          <a:lstStyle/>
          <a:p>
            <a:pPr marL="342900" indent="-342900" algn="just">
              <a:buClr>
                <a:schemeClr val="folHlink"/>
              </a:buClr>
              <a:buFont typeface="Wingdings" pitchFamily="2" charset="2"/>
              <a:buChar char="n"/>
            </a:pPr>
            <a:r>
              <a:rPr kumimoji="1" lang="en-US" altLang="zh-CN" sz="1950" b="1" dirty="0"/>
              <a:t> </a:t>
            </a:r>
            <a:r>
              <a:rPr kumimoji="1" lang="en-US" altLang="zh-CN" sz="1950" b="1" dirty="0">
                <a:latin typeface="宋体" charset="-122"/>
              </a:rPr>
              <a:t>  </a:t>
            </a:r>
            <a:r>
              <a:rPr kumimoji="1" lang="zh-CN" altLang="en-US" sz="1950" b="1" dirty="0">
                <a:latin typeface="宋体" charset="-122"/>
              </a:rPr>
              <a:t>是根据最小二乘法求出的样本统计量，服从正态分布；</a:t>
            </a:r>
          </a:p>
          <a:p>
            <a:pPr marL="342900" indent="-342900" algn="just">
              <a:buClr>
                <a:schemeClr val="folHlink"/>
              </a:buClr>
              <a:buFont typeface="Wingdings" pitchFamily="2" charset="2"/>
              <a:buChar char="n"/>
            </a:pPr>
            <a:r>
              <a:rPr kumimoji="1" lang="zh-CN" altLang="en-US" sz="1950" b="1" dirty="0"/>
              <a:t>    的</a:t>
            </a:r>
            <a:r>
              <a:rPr kumimoji="1" lang="zh-CN" altLang="en-US" sz="1950" b="1" dirty="0">
                <a:latin typeface="宋体" charset="-122"/>
              </a:rPr>
              <a:t>分布具有如下性质</a:t>
            </a:r>
          </a:p>
          <a:p>
            <a:pPr marL="685800" lvl="1" indent="-342900" algn="just">
              <a:buClr>
                <a:schemeClr val="tx2"/>
              </a:buClr>
              <a:buFont typeface="Wingdings" pitchFamily="2" charset="2"/>
              <a:buChar char="Ø"/>
            </a:pPr>
            <a:r>
              <a:rPr kumimoji="1" lang="zh-CN" altLang="en-US" sz="1950" b="1" dirty="0">
                <a:latin typeface="宋体" charset="-122"/>
              </a:rPr>
              <a:t>数学期望：</a:t>
            </a:r>
          </a:p>
          <a:p>
            <a:pPr marL="685800" lvl="1" indent="-342900" algn="just">
              <a:buClr>
                <a:schemeClr val="hlink"/>
              </a:buClr>
              <a:buFont typeface="Wingdings" pitchFamily="2" charset="2"/>
              <a:buChar char="§"/>
            </a:pPr>
            <a:endParaRPr kumimoji="1" lang="zh-CN" altLang="en-US" sz="1950" b="1" dirty="0">
              <a:latin typeface="宋体" charset="-122"/>
            </a:endParaRPr>
          </a:p>
          <a:p>
            <a:pPr marL="685800" lvl="1" indent="-342900" algn="just">
              <a:buClr>
                <a:schemeClr val="folHlink"/>
              </a:buClr>
              <a:buFont typeface="Wingdings" pitchFamily="2" charset="2"/>
              <a:buChar char="Ø"/>
            </a:pPr>
            <a:r>
              <a:rPr kumimoji="1" lang="zh-CN" altLang="en-US" sz="1950" b="1" dirty="0">
                <a:latin typeface="宋体" charset="-122"/>
              </a:rPr>
              <a:t>标准差：</a:t>
            </a:r>
          </a:p>
          <a:p>
            <a:pPr marL="685800" lvl="1" indent="-342900" algn="just">
              <a:buClr>
                <a:schemeClr val="hlink"/>
              </a:buClr>
              <a:buFont typeface="Wingdings" pitchFamily="2" charset="2"/>
              <a:buChar char="§"/>
            </a:pPr>
            <a:endParaRPr kumimoji="1" lang="zh-CN" altLang="en-US" sz="1950" b="1" dirty="0">
              <a:latin typeface="宋体" charset="-122"/>
            </a:endParaRPr>
          </a:p>
          <a:p>
            <a:pPr marL="685800" lvl="1" indent="-342900" algn="just">
              <a:buClr>
                <a:schemeClr val="folHlink"/>
              </a:buClr>
              <a:buFont typeface="Wingdings" pitchFamily="2" charset="2"/>
              <a:buChar char="Ø"/>
            </a:pPr>
            <a:r>
              <a:rPr kumimoji="1" lang="zh-CN" altLang="en-US" sz="1650" b="1" dirty="0">
                <a:latin typeface="宋体" charset="-122"/>
              </a:rPr>
              <a:t>由于</a:t>
            </a:r>
            <a:r>
              <a:rPr kumimoji="1" lang="zh-CN" altLang="en-US" sz="1650" b="1" dirty="0">
                <a:latin typeface="宋体" charset="-122"/>
                <a:sym typeface="Symbol" pitchFamily="18" charset="2"/>
              </a:rPr>
              <a:t>未知，需用其估计量</a:t>
            </a:r>
            <a:r>
              <a:rPr kumimoji="1" lang="en-US" altLang="zh-CN" sz="1650" b="1" i="1" dirty="0">
                <a:latin typeface="宋体" charset="-122"/>
                <a:sym typeface="Symbol" pitchFamily="18" charset="2"/>
              </a:rPr>
              <a:t>s</a:t>
            </a:r>
            <a:r>
              <a:rPr kumimoji="1" lang="en-US" altLang="zh-CN" sz="1650" b="1" baseline="-25000" dirty="0">
                <a:latin typeface="宋体" charset="-122"/>
                <a:sym typeface="Symbol" pitchFamily="18" charset="2"/>
              </a:rPr>
              <a:t>e</a:t>
            </a:r>
            <a:r>
              <a:rPr kumimoji="1" lang="zh-CN" altLang="en-US" sz="1650" b="1" dirty="0">
                <a:latin typeface="宋体" charset="-122"/>
                <a:sym typeface="Symbol" pitchFamily="18" charset="2"/>
              </a:rPr>
              <a:t>来代替得到   的估计标准差</a:t>
            </a:r>
            <a:endParaRPr kumimoji="1" lang="zh-CN" altLang="en-US" sz="1650" b="1" dirty="0">
              <a:latin typeface="宋体" charset="-122"/>
            </a:endParaRPr>
          </a:p>
        </p:txBody>
      </p:sp>
      <p:sp>
        <p:nvSpPr>
          <p:cNvPr id="5256" name="Rectangle 12"/>
          <p:cNvSpPr>
            <a:spLocks noChangeArrowheads="1"/>
          </p:cNvSpPr>
          <p:nvPr/>
        </p:nvSpPr>
        <p:spPr bwMode="auto">
          <a:xfrm>
            <a:off x="5004197" y="2472928"/>
            <a:ext cx="2570559" cy="1765697"/>
          </a:xfrm>
          <a:prstGeom prst="rect">
            <a:avLst/>
          </a:prstGeom>
          <a:noFill/>
          <a:ln w="9525">
            <a:noFill/>
            <a:miter lim="800000"/>
            <a:headEnd/>
            <a:tailEnd/>
          </a:ln>
        </p:spPr>
        <p:txBody>
          <a:bodyPr wrap="none" anchor="ctr"/>
          <a:lstStyle/>
          <a:p>
            <a:endParaRPr lang="zh-CN" altLang="en-US" sz="3000">
              <a:latin typeface="Tahoma" pitchFamily="34" charset="0"/>
            </a:endParaRPr>
          </a:p>
        </p:txBody>
      </p:sp>
      <p:grpSp>
        <p:nvGrpSpPr>
          <p:cNvPr id="5257" name="Group 13"/>
          <p:cNvGrpSpPr>
            <a:grpSpLocks/>
          </p:cNvGrpSpPr>
          <p:nvPr/>
        </p:nvGrpSpPr>
        <p:grpSpPr bwMode="auto">
          <a:xfrm>
            <a:off x="5842878" y="2497932"/>
            <a:ext cx="1741884" cy="1250156"/>
            <a:chOff x="605" y="1824"/>
            <a:chExt cx="2977" cy="1488"/>
          </a:xfrm>
        </p:grpSpPr>
        <p:grpSp>
          <p:nvGrpSpPr>
            <p:cNvPr id="5264" name="Group 14"/>
            <p:cNvGrpSpPr>
              <a:grpSpLocks/>
            </p:cNvGrpSpPr>
            <p:nvPr/>
          </p:nvGrpSpPr>
          <p:grpSpPr bwMode="auto">
            <a:xfrm>
              <a:off x="672" y="1824"/>
              <a:ext cx="2885" cy="1440"/>
              <a:chOff x="672" y="1824"/>
              <a:chExt cx="2885" cy="1440"/>
            </a:xfrm>
          </p:grpSpPr>
          <p:sp>
            <p:nvSpPr>
              <p:cNvPr id="1099791" name="Line 15"/>
              <p:cNvSpPr>
                <a:spLocks noChangeShapeType="1"/>
              </p:cNvSpPr>
              <p:nvPr/>
            </p:nvSpPr>
            <p:spPr bwMode="auto">
              <a:xfrm>
                <a:off x="2113" y="1824"/>
                <a:ext cx="0" cy="1440"/>
              </a:xfrm>
              <a:prstGeom prst="line">
                <a:avLst/>
              </a:prstGeom>
              <a:noFill/>
              <a:ln w="28575">
                <a:solidFill>
                  <a:schemeClr val="tx1"/>
                </a:solidFill>
                <a:round/>
                <a:headEnd/>
                <a:tailEnd/>
              </a:ln>
              <a:effectLst>
                <a:outerShdw dist="28398" dir="3806097"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grpSp>
            <p:nvGrpSpPr>
              <p:cNvPr id="5291" name="Group 16"/>
              <p:cNvGrpSpPr>
                <a:grpSpLocks/>
              </p:cNvGrpSpPr>
              <p:nvPr/>
            </p:nvGrpSpPr>
            <p:grpSpPr bwMode="auto">
              <a:xfrm>
                <a:off x="672" y="1824"/>
                <a:ext cx="2885" cy="1371"/>
                <a:chOff x="642" y="1884"/>
                <a:chExt cx="2885" cy="1371"/>
              </a:xfrm>
            </p:grpSpPr>
            <p:sp>
              <p:nvSpPr>
                <p:cNvPr id="5292" name="Freeform 17"/>
                <p:cNvSpPr>
                  <a:spLocks/>
                </p:cNvSpPr>
                <p:nvPr/>
              </p:nvSpPr>
              <p:spPr bwMode="auto">
                <a:xfrm>
                  <a:off x="2084" y="1884"/>
                  <a:ext cx="1443" cy="1371"/>
                </a:xfrm>
                <a:custGeom>
                  <a:avLst/>
                  <a:gdLst>
                    <a:gd name="T0" fmla="*/ 1443 w 1443"/>
                    <a:gd name="T1" fmla="*/ 1371 h 1371"/>
                    <a:gd name="T2" fmla="*/ 1291 w 1443"/>
                    <a:gd name="T3" fmla="*/ 1354 h 1371"/>
                    <a:gd name="T4" fmla="*/ 1216 w 1443"/>
                    <a:gd name="T5" fmla="*/ 1339 h 1371"/>
                    <a:gd name="T6" fmla="*/ 1139 w 1443"/>
                    <a:gd name="T7" fmla="*/ 1316 h 1371"/>
                    <a:gd name="T8" fmla="*/ 1064 w 1443"/>
                    <a:gd name="T9" fmla="*/ 1286 h 1371"/>
                    <a:gd name="T10" fmla="*/ 987 w 1443"/>
                    <a:gd name="T11" fmla="*/ 1242 h 1371"/>
                    <a:gd name="T12" fmla="*/ 912 w 1443"/>
                    <a:gd name="T13" fmla="*/ 1187 h 1371"/>
                    <a:gd name="T14" fmla="*/ 760 w 1443"/>
                    <a:gd name="T15" fmla="*/ 1027 h 1371"/>
                    <a:gd name="T16" fmla="*/ 608 w 1443"/>
                    <a:gd name="T17" fmla="*/ 803 h 1371"/>
                    <a:gd name="T18" fmla="*/ 456 w 1443"/>
                    <a:gd name="T19" fmla="*/ 535 h 1371"/>
                    <a:gd name="T20" fmla="*/ 381 w 1443"/>
                    <a:gd name="T21" fmla="*/ 399 h 1371"/>
                    <a:gd name="T22" fmla="*/ 304 w 1443"/>
                    <a:gd name="T23" fmla="*/ 270 h 1371"/>
                    <a:gd name="T24" fmla="*/ 229 w 1443"/>
                    <a:gd name="T25" fmla="*/ 159 h 1371"/>
                    <a:gd name="T26" fmla="*/ 152 w 1443"/>
                    <a:gd name="T27" fmla="*/ 74 h 1371"/>
                    <a:gd name="T28" fmla="*/ 77 w 1443"/>
                    <a:gd name="T29" fmla="*/ 19 h 1371"/>
                    <a:gd name="T30" fmla="*/ 0 w 1443"/>
                    <a:gd name="T31" fmla="*/ 0 h 13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3"/>
                    <a:gd name="T49" fmla="*/ 0 h 1371"/>
                    <a:gd name="T50" fmla="*/ 1443 w 1443"/>
                    <a:gd name="T51" fmla="*/ 1371 h 13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3" h="1371">
                      <a:moveTo>
                        <a:pt x="1443" y="1371"/>
                      </a:moveTo>
                      <a:lnTo>
                        <a:pt x="1291" y="1354"/>
                      </a:lnTo>
                      <a:lnTo>
                        <a:pt x="1216" y="1339"/>
                      </a:lnTo>
                      <a:lnTo>
                        <a:pt x="1139" y="1316"/>
                      </a:lnTo>
                      <a:lnTo>
                        <a:pt x="1064" y="1286"/>
                      </a:lnTo>
                      <a:lnTo>
                        <a:pt x="987" y="1242"/>
                      </a:lnTo>
                      <a:lnTo>
                        <a:pt x="912" y="1187"/>
                      </a:lnTo>
                      <a:lnTo>
                        <a:pt x="760" y="1027"/>
                      </a:lnTo>
                      <a:lnTo>
                        <a:pt x="608" y="803"/>
                      </a:lnTo>
                      <a:lnTo>
                        <a:pt x="456" y="535"/>
                      </a:lnTo>
                      <a:lnTo>
                        <a:pt x="381" y="399"/>
                      </a:lnTo>
                      <a:lnTo>
                        <a:pt x="304" y="270"/>
                      </a:lnTo>
                      <a:lnTo>
                        <a:pt x="229" y="159"/>
                      </a:lnTo>
                      <a:lnTo>
                        <a:pt x="152" y="74"/>
                      </a:lnTo>
                      <a:lnTo>
                        <a:pt x="77" y="19"/>
                      </a:lnTo>
                      <a:lnTo>
                        <a:pt x="0" y="0"/>
                      </a:lnTo>
                    </a:path>
                  </a:pathLst>
                </a:custGeom>
                <a:noFill/>
                <a:ln w="52388">
                  <a:solidFill>
                    <a:schemeClr val="hlink"/>
                  </a:solidFill>
                  <a:prstDash val="solid"/>
                  <a:round/>
                  <a:headEnd/>
                  <a:tailEnd/>
                </a:ln>
              </p:spPr>
              <p:txBody>
                <a:bodyPr/>
                <a:lstStyle/>
                <a:p>
                  <a:endParaRPr lang="zh-CN" altLang="en-US"/>
                </a:p>
              </p:txBody>
            </p:sp>
            <p:sp>
              <p:nvSpPr>
                <p:cNvPr id="5293" name="Freeform 18"/>
                <p:cNvSpPr>
                  <a:spLocks/>
                </p:cNvSpPr>
                <p:nvPr/>
              </p:nvSpPr>
              <p:spPr bwMode="auto">
                <a:xfrm>
                  <a:off x="642" y="1884"/>
                  <a:ext cx="1442" cy="1371"/>
                </a:xfrm>
                <a:custGeom>
                  <a:avLst/>
                  <a:gdLst>
                    <a:gd name="T0" fmla="*/ 0 w 1442"/>
                    <a:gd name="T1" fmla="*/ 1371 h 1371"/>
                    <a:gd name="T2" fmla="*/ 152 w 1442"/>
                    <a:gd name="T3" fmla="*/ 1354 h 1371"/>
                    <a:gd name="T4" fmla="*/ 228 w 1442"/>
                    <a:gd name="T5" fmla="*/ 1339 h 1371"/>
                    <a:gd name="T6" fmla="*/ 303 w 1442"/>
                    <a:gd name="T7" fmla="*/ 1316 h 1371"/>
                    <a:gd name="T8" fmla="*/ 378 w 1442"/>
                    <a:gd name="T9" fmla="*/ 1286 h 1371"/>
                    <a:gd name="T10" fmla="*/ 455 w 1442"/>
                    <a:gd name="T11" fmla="*/ 1242 h 1371"/>
                    <a:gd name="T12" fmla="*/ 530 w 1442"/>
                    <a:gd name="T13" fmla="*/ 1187 h 1371"/>
                    <a:gd name="T14" fmla="*/ 684 w 1442"/>
                    <a:gd name="T15" fmla="*/ 1027 h 1371"/>
                    <a:gd name="T16" fmla="*/ 834 w 1442"/>
                    <a:gd name="T17" fmla="*/ 803 h 1371"/>
                    <a:gd name="T18" fmla="*/ 986 w 1442"/>
                    <a:gd name="T19" fmla="*/ 535 h 1371"/>
                    <a:gd name="T20" fmla="*/ 1063 w 1442"/>
                    <a:gd name="T21" fmla="*/ 399 h 1371"/>
                    <a:gd name="T22" fmla="*/ 1138 w 1442"/>
                    <a:gd name="T23" fmla="*/ 270 h 1371"/>
                    <a:gd name="T24" fmla="*/ 1215 w 1442"/>
                    <a:gd name="T25" fmla="*/ 159 h 1371"/>
                    <a:gd name="T26" fmla="*/ 1290 w 1442"/>
                    <a:gd name="T27" fmla="*/ 74 h 1371"/>
                    <a:gd name="T28" fmla="*/ 1367 w 1442"/>
                    <a:gd name="T29" fmla="*/ 19 h 1371"/>
                    <a:gd name="T30" fmla="*/ 1442 w 1442"/>
                    <a:gd name="T31" fmla="*/ 0 h 13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2"/>
                    <a:gd name="T49" fmla="*/ 0 h 1371"/>
                    <a:gd name="T50" fmla="*/ 1442 w 1442"/>
                    <a:gd name="T51" fmla="*/ 1371 h 13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2" h="1371">
                      <a:moveTo>
                        <a:pt x="0" y="1371"/>
                      </a:moveTo>
                      <a:lnTo>
                        <a:pt x="152" y="1354"/>
                      </a:lnTo>
                      <a:lnTo>
                        <a:pt x="228" y="1339"/>
                      </a:lnTo>
                      <a:lnTo>
                        <a:pt x="303" y="1316"/>
                      </a:lnTo>
                      <a:lnTo>
                        <a:pt x="378" y="1286"/>
                      </a:lnTo>
                      <a:lnTo>
                        <a:pt x="455" y="1242"/>
                      </a:lnTo>
                      <a:lnTo>
                        <a:pt x="530" y="1187"/>
                      </a:lnTo>
                      <a:lnTo>
                        <a:pt x="684" y="1027"/>
                      </a:lnTo>
                      <a:lnTo>
                        <a:pt x="834" y="803"/>
                      </a:lnTo>
                      <a:lnTo>
                        <a:pt x="986" y="535"/>
                      </a:lnTo>
                      <a:lnTo>
                        <a:pt x="1063" y="399"/>
                      </a:lnTo>
                      <a:lnTo>
                        <a:pt x="1138" y="270"/>
                      </a:lnTo>
                      <a:lnTo>
                        <a:pt x="1215" y="159"/>
                      </a:lnTo>
                      <a:lnTo>
                        <a:pt x="1290" y="74"/>
                      </a:lnTo>
                      <a:lnTo>
                        <a:pt x="1367" y="19"/>
                      </a:lnTo>
                      <a:lnTo>
                        <a:pt x="1442" y="0"/>
                      </a:lnTo>
                    </a:path>
                  </a:pathLst>
                </a:custGeom>
                <a:noFill/>
                <a:ln w="52388">
                  <a:solidFill>
                    <a:schemeClr val="hlink"/>
                  </a:solidFill>
                  <a:prstDash val="solid"/>
                  <a:round/>
                  <a:headEnd/>
                  <a:tailEnd/>
                </a:ln>
              </p:spPr>
              <p:txBody>
                <a:bodyPr/>
                <a:lstStyle/>
                <a:p>
                  <a:endParaRPr lang="zh-CN" altLang="en-US"/>
                </a:p>
              </p:txBody>
            </p:sp>
          </p:grpSp>
        </p:grpSp>
        <p:grpSp>
          <p:nvGrpSpPr>
            <p:cNvPr id="5265" name="Group 19"/>
            <p:cNvGrpSpPr>
              <a:grpSpLocks/>
            </p:cNvGrpSpPr>
            <p:nvPr/>
          </p:nvGrpSpPr>
          <p:grpSpPr bwMode="auto">
            <a:xfrm>
              <a:off x="605" y="1889"/>
              <a:ext cx="2977" cy="1423"/>
              <a:chOff x="605" y="1889"/>
              <a:chExt cx="2977" cy="1423"/>
            </a:xfrm>
          </p:grpSpPr>
          <p:grpSp>
            <p:nvGrpSpPr>
              <p:cNvPr id="5266" name="Group 20"/>
              <p:cNvGrpSpPr>
                <a:grpSpLocks/>
              </p:cNvGrpSpPr>
              <p:nvPr/>
            </p:nvGrpSpPr>
            <p:grpSpPr bwMode="auto">
              <a:xfrm>
                <a:off x="605" y="1889"/>
                <a:ext cx="2977" cy="1423"/>
                <a:chOff x="605" y="1889"/>
                <a:chExt cx="2977" cy="1423"/>
              </a:xfrm>
            </p:grpSpPr>
            <p:grpSp>
              <p:nvGrpSpPr>
                <p:cNvPr id="5268" name="Group 21"/>
                <p:cNvGrpSpPr>
                  <a:grpSpLocks/>
                </p:cNvGrpSpPr>
                <p:nvPr/>
              </p:nvGrpSpPr>
              <p:grpSpPr bwMode="auto">
                <a:xfrm>
                  <a:off x="605" y="1889"/>
                  <a:ext cx="37" cy="1231"/>
                  <a:chOff x="605" y="1889"/>
                  <a:chExt cx="37" cy="1231"/>
                </a:xfrm>
              </p:grpSpPr>
              <p:sp>
                <p:nvSpPr>
                  <p:cNvPr id="1099798" name="Line 22"/>
                  <p:cNvSpPr>
                    <a:spLocks noChangeShapeType="1"/>
                  </p:cNvSpPr>
                  <p:nvPr/>
                </p:nvSpPr>
                <p:spPr bwMode="auto">
                  <a:xfrm>
                    <a:off x="605" y="1889"/>
                    <a:ext cx="37" cy="1"/>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799" name="Line 23"/>
                  <p:cNvSpPr>
                    <a:spLocks noChangeShapeType="1"/>
                  </p:cNvSpPr>
                  <p:nvPr/>
                </p:nvSpPr>
                <p:spPr bwMode="auto">
                  <a:xfrm>
                    <a:off x="605" y="2027"/>
                    <a:ext cx="37" cy="0"/>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0" name="Line 24"/>
                  <p:cNvSpPr>
                    <a:spLocks noChangeShapeType="1"/>
                  </p:cNvSpPr>
                  <p:nvPr/>
                </p:nvSpPr>
                <p:spPr bwMode="auto">
                  <a:xfrm>
                    <a:off x="605" y="2163"/>
                    <a:ext cx="37" cy="1"/>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1" name="Line 25"/>
                  <p:cNvSpPr>
                    <a:spLocks noChangeShapeType="1"/>
                  </p:cNvSpPr>
                  <p:nvPr/>
                </p:nvSpPr>
                <p:spPr bwMode="auto">
                  <a:xfrm>
                    <a:off x="605" y="2300"/>
                    <a:ext cx="37" cy="1"/>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2" name="Line 26"/>
                  <p:cNvSpPr>
                    <a:spLocks noChangeShapeType="1"/>
                  </p:cNvSpPr>
                  <p:nvPr/>
                </p:nvSpPr>
                <p:spPr bwMode="auto">
                  <a:xfrm>
                    <a:off x="605" y="2439"/>
                    <a:ext cx="37" cy="0"/>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3" name="Line 27"/>
                  <p:cNvSpPr>
                    <a:spLocks noChangeShapeType="1"/>
                  </p:cNvSpPr>
                  <p:nvPr/>
                </p:nvSpPr>
                <p:spPr bwMode="auto">
                  <a:xfrm>
                    <a:off x="605" y="2571"/>
                    <a:ext cx="37" cy="1"/>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4" name="Line 28"/>
                  <p:cNvSpPr>
                    <a:spLocks noChangeShapeType="1"/>
                  </p:cNvSpPr>
                  <p:nvPr/>
                </p:nvSpPr>
                <p:spPr bwMode="auto">
                  <a:xfrm>
                    <a:off x="605" y="2708"/>
                    <a:ext cx="37" cy="1"/>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5" name="Line 29"/>
                  <p:cNvSpPr>
                    <a:spLocks noChangeShapeType="1"/>
                  </p:cNvSpPr>
                  <p:nvPr/>
                </p:nvSpPr>
                <p:spPr bwMode="auto">
                  <a:xfrm>
                    <a:off x="605" y="2847"/>
                    <a:ext cx="37" cy="0"/>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6" name="Line 30"/>
                  <p:cNvSpPr>
                    <a:spLocks noChangeShapeType="1"/>
                  </p:cNvSpPr>
                  <p:nvPr/>
                </p:nvSpPr>
                <p:spPr bwMode="auto">
                  <a:xfrm>
                    <a:off x="605" y="2983"/>
                    <a:ext cx="37" cy="0"/>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07" name="Line 31"/>
                  <p:cNvSpPr>
                    <a:spLocks noChangeShapeType="1"/>
                  </p:cNvSpPr>
                  <p:nvPr/>
                </p:nvSpPr>
                <p:spPr bwMode="auto">
                  <a:xfrm>
                    <a:off x="605" y="3119"/>
                    <a:ext cx="37" cy="1"/>
                  </a:xfrm>
                  <a:prstGeom prst="line">
                    <a:avLst/>
                  </a:prstGeom>
                  <a:noFill/>
                  <a:ln w="38100">
                    <a:solidFill>
                      <a:srgbClr val="F8F8F8"/>
                    </a:solidFill>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grpSp>
            <p:grpSp>
              <p:nvGrpSpPr>
                <p:cNvPr id="5269" name="Group 32"/>
                <p:cNvGrpSpPr>
                  <a:grpSpLocks/>
                </p:cNvGrpSpPr>
                <p:nvPr/>
              </p:nvGrpSpPr>
              <p:grpSpPr bwMode="auto">
                <a:xfrm>
                  <a:off x="936" y="3255"/>
                  <a:ext cx="2646" cy="57"/>
                  <a:chOff x="936" y="3255"/>
                  <a:chExt cx="2646" cy="57"/>
                </a:xfrm>
              </p:grpSpPr>
              <p:sp>
                <p:nvSpPr>
                  <p:cNvPr id="1099809" name="Line 33"/>
                  <p:cNvSpPr>
                    <a:spLocks noChangeShapeType="1"/>
                  </p:cNvSpPr>
                  <p:nvPr/>
                </p:nvSpPr>
                <p:spPr bwMode="auto">
                  <a:xfrm>
                    <a:off x="3582"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0" name="Line 34"/>
                  <p:cNvSpPr>
                    <a:spLocks noChangeShapeType="1"/>
                  </p:cNvSpPr>
                  <p:nvPr/>
                </p:nvSpPr>
                <p:spPr bwMode="auto">
                  <a:xfrm>
                    <a:off x="3289"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1" name="Line 35"/>
                  <p:cNvSpPr>
                    <a:spLocks noChangeShapeType="1"/>
                  </p:cNvSpPr>
                  <p:nvPr/>
                </p:nvSpPr>
                <p:spPr bwMode="auto">
                  <a:xfrm>
                    <a:off x="2994" y="3255"/>
                    <a:ext cx="2"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2" name="Line 36"/>
                  <p:cNvSpPr>
                    <a:spLocks noChangeShapeType="1"/>
                  </p:cNvSpPr>
                  <p:nvPr/>
                </p:nvSpPr>
                <p:spPr bwMode="auto">
                  <a:xfrm>
                    <a:off x="2701"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3" name="Line 37"/>
                  <p:cNvSpPr>
                    <a:spLocks noChangeShapeType="1"/>
                  </p:cNvSpPr>
                  <p:nvPr/>
                </p:nvSpPr>
                <p:spPr bwMode="auto">
                  <a:xfrm>
                    <a:off x="2406"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4" name="Line 38"/>
                  <p:cNvSpPr>
                    <a:spLocks noChangeShapeType="1"/>
                  </p:cNvSpPr>
                  <p:nvPr/>
                </p:nvSpPr>
                <p:spPr bwMode="auto">
                  <a:xfrm>
                    <a:off x="2111" y="3255"/>
                    <a:ext cx="2"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5" name="Line 39"/>
                  <p:cNvSpPr>
                    <a:spLocks noChangeShapeType="1"/>
                  </p:cNvSpPr>
                  <p:nvPr/>
                </p:nvSpPr>
                <p:spPr bwMode="auto">
                  <a:xfrm>
                    <a:off x="1818"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6" name="Line 40"/>
                  <p:cNvSpPr>
                    <a:spLocks noChangeShapeType="1"/>
                  </p:cNvSpPr>
                  <p:nvPr/>
                </p:nvSpPr>
                <p:spPr bwMode="auto">
                  <a:xfrm>
                    <a:off x="1525"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7" name="Line 41"/>
                  <p:cNvSpPr>
                    <a:spLocks noChangeShapeType="1"/>
                  </p:cNvSpPr>
                  <p:nvPr/>
                </p:nvSpPr>
                <p:spPr bwMode="auto">
                  <a:xfrm>
                    <a:off x="1230" y="3255"/>
                    <a:ext cx="2"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sp>
                <p:nvSpPr>
                  <p:cNvPr id="1099818" name="Line 42"/>
                  <p:cNvSpPr>
                    <a:spLocks noChangeShapeType="1"/>
                  </p:cNvSpPr>
                  <p:nvPr/>
                </p:nvSpPr>
                <p:spPr bwMode="auto">
                  <a:xfrm>
                    <a:off x="937" y="3255"/>
                    <a:ext cx="0" cy="57"/>
                  </a:xfrm>
                  <a:prstGeom prst="line">
                    <a:avLst/>
                  </a:prstGeom>
                  <a:noFill/>
                  <a:ln w="38100">
                    <a:solidFill>
                      <a:srgbClr val="F8F8F8"/>
                    </a:solidFill>
                    <a:round/>
                    <a:headEnd/>
                    <a:tailEnd/>
                  </a:ln>
                  <a:effectLst>
                    <a:outerShdw dist="45791" dir="2021404"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grpSp>
          </p:grpSp>
          <p:sp>
            <p:nvSpPr>
              <p:cNvPr id="1099819" name="Freeform 43"/>
              <p:cNvSpPr>
                <a:spLocks/>
              </p:cNvSpPr>
              <p:nvPr/>
            </p:nvSpPr>
            <p:spPr bwMode="auto">
              <a:xfrm>
                <a:off x="642" y="1889"/>
                <a:ext cx="2940" cy="1366"/>
              </a:xfrm>
              <a:custGeom>
                <a:avLst/>
                <a:gdLst/>
                <a:ahLst/>
                <a:cxnLst>
                  <a:cxn ang="0">
                    <a:pos x="0" y="0"/>
                  </a:cxn>
                  <a:cxn ang="0">
                    <a:pos x="0" y="1366"/>
                  </a:cxn>
                  <a:cxn ang="0">
                    <a:pos x="2939" y="1366"/>
                  </a:cxn>
                </a:cxnLst>
                <a:rect l="0" t="0" r="r" b="b"/>
                <a:pathLst>
                  <a:path w="2939" h="1366">
                    <a:moveTo>
                      <a:pt x="0" y="0"/>
                    </a:moveTo>
                    <a:lnTo>
                      <a:pt x="0" y="1366"/>
                    </a:lnTo>
                    <a:lnTo>
                      <a:pt x="2939" y="1366"/>
                    </a:lnTo>
                  </a:path>
                </a:pathLst>
              </a:custGeom>
              <a:noFill/>
              <a:ln w="38100" cmpd="sng">
                <a:solidFill>
                  <a:srgbClr val="F8F8F8"/>
                </a:solidFill>
                <a:prstDash val="solid"/>
                <a:round/>
                <a:headEnd/>
                <a:tailEnd/>
              </a:ln>
              <a:effectLst>
                <a:outerShdw dist="28398" dir="1593903" algn="ctr" rotWithShape="0">
                  <a:schemeClr val="bg2"/>
                </a:outerShdw>
              </a:effectLst>
            </p:spPr>
            <p:txBody>
              <a:bodyPr/>
              <a:lstStyle/>
              <a:p>
                <a:pPr fontAlgn="auto">
                  <a:spcBef>
                    <a:spcPts val="0"/>
                  </a:spcBef>
                  <a:spcAft>
                    <a:spcPts val="0"/>
                  </a:spcAft>
                  <a:defRPr/>
                </a:pPr>
                <a:endParaRPr lang="zh-CN" altLang="en-US">
                  <a:latin typeface="+mn-lt"/>
                  <a:ea typeface="+mn-ea"/>
                </a:endParaRPr>
              </a:p>
            </p:txBody>
          </p:sp>
        </p:grpSp>
      </p:grpSp>
      <p:graphicFrame>
        <p:nvGraphicFramePr>
          <p:cNvPr id="5250" name="Object 130">
            <a:hlinkClick r:id="" action="ppaction://ole?verb=0"/>
          </p:cNvPr>
          <p:cNvGraphicFramePr>
            <a:graphicFrameLocks/>
          </p:cNvGraphicFramePr>
          <p:nvPr>
            <p:extLst>
              <p:ext uri="{D42A27DB-BD31-4B8C-83A1-F6EECF244321}">
                <p14:modId xmlns:p14="http://schemas.microsoft.com/office/powerpoint/2010/main" val="3321955865"/>
              </p:ext>
            </p:extLst>
          </p:nvPr>
        </p:nvGraphicFramePr>
        <p:xfrm>
          <a:off x="6427609" y="3838907"/>
          <a:ext cx="691753" cy="260747"/>
        </p:xfrm>
        <a:graphic>
          <a:graphicData uri="http://schemas.openxmlformats.org/presentationml/2006/ole">
            <mc:AlternateContent xmlns:mc="http://schemas.openxmlformats.org/markup-compatibility/2006">
              <mc:Choice xmlns:v="urn:schemas-microsoft-com:vml" Requires="v">
                <p:oleObj name="Equation" r:id="rId3" imgW="602640" imgH="194760" progId="Equation.3">
                  <p:embed/>
                </p:oleObj>
              </mc:Choice>
              <mc:Fallback>
                <p:oleObj name="Equation" r:id="rId3" imgW="602640" imgH="194760" progId="Equation.3">
                  <p:embed/>
                  <p:pic>
                    <p:nvPicPr>
                      <p:cNvPr id="0" name=""/>
                      <p:cNvPicPr>
                        <a:picLocks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6427609" y="3838907"/>
                        <a:ext cx="691753" cy="26074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pic>
        <p:nvPicPr>
          <p:cNvPr id="5258" name="Picture 47"/>
          <p:cNvPicPr>
            <a:picLocks noChangeAspect="1" noChangeArrowheads="1"/>
          </p:cNvPicPr>
          <p:nvPr/>
        </p:nvPicPr>
        <p:blipFill>
          <a:blip r:embed="rId5"/>
          <a:srcRect/>
          <a:stretch>
            <a:fillRect/>
          </a:stretch>
        </p:blipFill>
        <p:spPr bwMode="auto">
          <a:xfrm>
            <a:off x="6593353" y="1204179"/>
            <a:ext cx="314325" cy="485775"/>
          </a:xfrm>
          <a:prstGeom prst="rect">
            <a:avLst/>
          </a:prstGeom>
          <a:noFill/>
          <a:ln w="9525">
            <a:noFill/>
            <a:miter lim="800000"/>
            <a:headEnd/>
            <a:tailEnd/>
          </a:ln>
        </p:spPr>
      </p:pic>
      <p:pic>
        <p:nvPicPr>
          <p:cNvPr id="5259" name="Picture 48"/>
          <p:cNvPicPr>
            <a:picLocks noChangeAspect="1" noChangeArrowheads="1"/>
          </p:cNvPicPr>
          <p:nvPr/>
        </p:nvPicPr>
        <p:blipFill>
          <a:blip r:embed="rId5"/>
          <a:srcRect/>
          <a:stretch>
            <a:fillRect/>
          </a:stretch>
        </p:blipFill>
        <p:spPr bwMode="auto">
          <a:xfrm>
            <a:off x="2071688" y="1964471"/>
            <a:ext cx="266700" cy="410766"/>
          </a:xfrm>
          <a:prstGeom prst="rect">
            <a:avLst/>
          </a:prstGeom>
          <a:noFill/>
          <a:ln w="9525">
            <a:noFill/>
            <a:miter lim="800000"/>
            <a:headEnd/>
            <a:tailEnd/>
          </a:ln>
        </p:spPr>
      </p:pic>
      <p:pic>
        <p:nvPicPr>
          <p:cNvPr id="5260" name="Picture 49"/>
          <p:cNvPicPr>
            <a:picLocks noChangeAspect="1" noChangeArrowheads="1"/>
          </p:cNvPicPr>
          <p:nvPr/>
        </p:nvPicPr>
        <p:blipFill>
          <a:blip r:embed="rId5"/>
          <a:srcRect/>
          <a:stretch>
            <a:fillRect/>
          </a:stretch>
        </p:blipFill>
        <p:spPr bwMode="auto">
          <a:xfrm>
            <a:off x="2071688" y="2542622"/>
            <a:ext cx="280988" cy="432197"/>
          </a:xfrm>
          <a:prstGeom prst="rect">
            <a:avLst/>
          </a:prstGeom>
          <a:noFill/>
          <a:ln w="9525">
            <a:noFill/>
            <a:miter lim="800000"/>
            <a:headEnd/>
            <a:tailEnd/>
          </a:ln>
        </p:spPr>
      </p:pic>
      <p:pic>
        <p:nvPicPr>
          <p:cNvPr id="5261" name="Picture 50"/>
          <p:cNvPicPr>
            <a:picLocks noChangeAspect="1" noChangeArrowheads="1"/>
          </p:cNvPicPr>
          <p:nvPr/>
        </p:nvPicPr>
        <p:blipFill>
          <a:blip r:embed="rId6"/>
          <a:srcRect/>
          <a:stretch>
            <a:fillRect/>
          </a:stretch>
        </p:blipFill>
        <p:spPr bwMode="auto">
          <a:xfrm>
            <a:off x="3688390" y="2849305"/>
            <a:ext cx="1243013" cy="465535"/>
          </a:xfrm>
          <a:prstGeom prst="rect">
            <a:avLst/>
          </a:prstGeom>
          <a:noFill/>
          <a:ln w="9525">
            <a:noFill/>
            <a:miter lim="800000"/>
            <a:headEnd/>
            <a:tailEnd/>
          </a:ln>
        </p:spPr>
      </p:pic>
      <p:pic>
        <p:nvPicPr>
          <p:cNvPr id="5262" name="Picture 52"/>
          <p:cNvPicPr>
            <a:picLocks noChangeAspect="1" noChangeArrowheads="1"/>
          </p:cNvPicPr>
          <p:nvPr/>
        </p:nvPicPr>
        <p:blipFill>
          <a:blip r:embed="rId5"/>
          <a:srcRect/>
          <a:stretch>
            <a:fillRect/>
          </a:stretch>
        </p:blipFill>
        <p:spPr bwMode="auto">
          <a:xfrm>
            <a:off x="6250718" y="4047530"/>
            <a:ext cx="280988" cy="432197"/>
          </a:xfrm>
          <a:prstGeom prst="rect">
            <a:avLst/>
          </a:prstGeom>
          <a:noFill/>
          <a:ln w="9525">
            <a:noFill/>
            <a:miter lim="800000"/>
            <a:headEnd/>
            <a:tailEnd/>
          </a:ln>
        </p:spPr>
      </p:pic>
      <p:graphicFrame>
        <p:nvGraphicFramePr>
          <p:cNvPr id="5251" name="Object 131"/>
          <p:cNvGraphicFramePr>
            <a:graphicFrameLocks noChangeAspect="1"/>
          </p:cNvGraphicFramePr>
          <p:nvPr>
            <p:extLst>
              <p:ext uri="{D42A27DB-BD31-4B8C-83A1-F6EECF244321}">
                <p14:modId xmlns:p14="http://schemas.microsoft.com/office/powerpoint/2010/main" val="2766183446"/>
              </p:ext>
            </p:extLst>
          </p:nvPr>
        </p:nvGraphicFramePr>
        <p:xfrm>
          <a:off x="2212182" y="4832595"/>
          <a:ext cx="2422922" cy="957263"/>
        </p:xfrm>
        <a:graphic>
          <a:graphicData uri="http://schemas.openxmlformats.org/presentationml/2006/ole">
            <mc:AlternateContent xmlns:mc="http://schemas.openxmlformats.org/markup-compatibility/2006">
              <mc:Choice xmlns:v="urn:schemas-microsoft-com:vml" Requires="v">
                <p:oleObj name="Equation" r:id="rId7" imgW="1574800" imgH="622300" progId="">
                  <p:embed/>
                </p:oleObj>
              </mc:Choice>
              <mc:Fallback>
                <p:oleObj name="Equation" r:id="rId7" imgW="1574800" imgH="6223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2182" y="4832595"/>
                        <a:ext cx="2422922"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52" name="Object 132"/>
          <p:cNvGraphicFramePr>
            <a:graphicFrameLocks noGrp="1" noChangeAspect="1"/>
          </p:cNvGraphicFramePr>
          <p:nvPr>
            <p:ph idx="1"/>
            <p:extLst>
              <p:ext uri="{D42A27DB-BD31-4B8C-83A1-F6EECF244321}">
                <p14:modId xmlns:p14="http://schemas.microsoft.com/office/powerpoint/2010/main" val="1650155405"/>
              </p:ext>
            </p:extLst>
          </p:nvPr>
        </p:nvGraphicFramePr>
        <p:xfrm>
          <a:off x="3520767" y="3391867"/>
          <a:ext cx="1566863" cy="604838"/>
        </p:xfrm>
        <a:graphic>
          <a:graphicData uri="http://schemas.openxmlformats.org/presentationml/2006/ole">
            <mc:AlternateContent xmlns:mc="http://schemas.openxmlformats.org/markup-compatibility/2006">
              <mc:Choice xmlns:v="urn:schemas-microsoft-com:vml" Requires="v">
                <p:oleObj name="Equation" r:id="rId9" imgW="1612900" imgH="622300" progId="">
                  <p:embed/>
                </p:oleObj>
              </mc:Choice>
              <mc:Fallback>
                <p:oleObj name="Equation" r:id="rId9" imgW="1612900" imgH="622300" progId="">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0767" y="3391867"/>
                        <a:ext cx="1566863"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53" name="Object 133"/>
          <p:cNvGraphicFramePr>
            <a:graphicFrameLocks noChangeAspect="1"/>
          </p:cNvGraphicFramePr>
          <p:nvPr>
            <p:extLst>
              <p:ext uri="{D42A27DB-BD31-4B8C-83A1-F6EECF244321}">
                <p14:modId xmlns:p14="http://schemas.microsoft.com/office/powerpoint/2010/main" val="3553842800"/>
              </p:ext>
            </p:extLst>
          </p:nvPr>
        </p:nvGraphicFramePr>
        <p:xfrm>
          <a:off x="5087630" y="4994000"/>
          <a:ext cx="2717006" cy="763190"/>
        </p:xfrm>
        <a:graphic>
          <a:graphicData uri="http://schemas.openxmlformats.org/presentationml/2006/ole">
            <mc:AlternateContent xmlns:mc="http://schemas.openxmlformats.org/markup-compatibility/2006">
              <mc:Choice xmlns:v="urn:schemas-microsoft-com:vml" Requires="v">
                <p:oleObj name="Equation" r:id="rId11" imgW="1764534" imgH="495085" progId="">
                  <p:embed/>
                </p:oleObj>
              </mc:Choice>
              <mc:Fallback>
                <p:oleObj name="Equation" r:id="rId11" imgW="1764534" imgH="495085"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7630" y="4994000"/>
                        <a:ext cx="2717006" cy="763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8120741"/>
      </p:ext>
    </p:extLst>
  </p:cSld>
  <p:clrMapOvr>
    <a:masterClrMapping/>
  </p:clrMapOvr>
  <p:transition>
    <p:cover dir="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77" name="Rectangle 2"/>
          <p:cNvSpPr>
            <a:spLocks noGrp="1" noChangeArrowheads="1"/>
          </p:cNvSpPr>
          <p:nvPr>
            <p:ph type="title"/>
          </p:nvPr>
        </p:nvSpPr>
        <p:spPr>
          <a:xfrm>
            <a:off x="1253233" y="949525"/>
            <a:ext cx="3060898" cy="720328"/>
          </a:xfrm>
        </p:spPr>
        <p:txBody>
          <a:bodyPr vert="horz" wrap="square" lIns="67866" tIns="33338" rIns="67866" bIns="33338" numCol="1" anchor="ctr" anchorCtr="1" compatLnSpc="1">
            <a:prstTxWarp prst="textNoShape">
              <a:avLst/>
            </a:prstTxWarp>
          </a:bodyPr>
          <a:lstStyle/>
          <a:p>
            <a:pPr eaLnBrk="1" hangingPunct="1"/>
            <a:r>
              <a:rPr lang="en-US" altLang="zh-CN" dirty="0">
                <a:solidFill>
                  <a:srgbClr val="000000"/>
                </a:solidFill>
                <a:latin typeface="Arial" charset="0"/>
              </a:rPr>
              <a:t>t</a:t>
            </a:r>
            <a:r>
              <a:rPr lang="zh-CN" altLang="en-US" dirty="0">
                <a:solidFill>
                  <a:srgbClr val="000000"/>
                </a:solidFill>
                <a:latin typeface="Arial" charset="0"/>
              </a:rPr>
              <a:t>检验</a:t>
            </a:r>
            <a:r>
              <a:rPr lang="en-US" altLang="zh-CN" sz="2700" dirty="0">
                <a:solidFill>
                  <a:srgbClr val="000000"/>
                </a:solidFill>
                <a:latin typeface="Arial" charset="0"/>
              </a:rPr>
              <a:t>(</a:t>
            </a:r>
            <a:r>
              <a:rPr lang="zh-CN" altLang="en-US" sz="2700" dirty="0">
                <a:solidFill>
                  <a:srgbClr val="000000"/>
                </a:solidFill>
                <a:latin typeface="Arial" charset="0"/>
              </a:rPr>
              <a:t>检验步骤</a:t>
            </a:r>
            <a:r>
              <a:rPr lang="en-US" altLang="zh-CN" sz="2700" dirty="0">
                <a:solidFill>
                  <a:srgbClr val="000000"/>
                </a:solidFill>
                <a:latin typeface="Arial" charset="0"/>
              </a:rPr>
              <a:t>)</a:t>
            </a:r>
            <a:r>
              <a:rPr lang="en-US" altLang="zh-CN" sz="2700" dirty="0">
                <a:solidFill>
                  <a:schemeClr val="hlink"/>
                </a:solidFill>
                <a:latin typeface="Arial" charset="0"/>
              </a:rPr>
              <a:t> </a:t>
            </a:r>
          </a:p>
        </p:txBody>
      </p:sp>
      <p:sp>
        <p:nvSpPr>
          <p:cNvPr id="6178" name="Rectangle 3"/>
          <p:cNvSpPr>
            <a:spLocks noGrp="1" noChangeArrowheads="1"/>
          </p:cNvSpPr>
          <p:nvPr>
            <p:ph type="body" idx="1"/>
          </p:nvPr>
        </p:nvSpPr>
        <p:spPr>
          <a:xfrm>
            <a:off x="1747838" y="1890956"/>
            <a:ext cx="5829300" cy="1754067"/>
          </a:xfrm>
        </p:spPr>
        <p:txBody>
          <a:bodyPr vert="horz" wrap="square" lIns="67866" tIns="33338" rIns="67866" bIns="33338" numCol="1" anchor="t" anchorCtr="0" compatLnSpc="1">
            <a:prstTxWarp prst="textNoShape">
              <a:avLst/>
            </a:prstTxWarp>
          </a:bodyPr>
          <a:lstStyle/>
          <a:p>
            <a:pPr marL="457200" indent="-457200" eaLnBrk="1" hangingPunct="1"/>
            <a:r>
              <a:rPr lang="zh-CN" altLang="en-US" dirty="0"/>
              <a:t>提出假设</a:t>
            </a:r>
          </a:p>
          <a:p>
            <a:pPr marL="914400" lvl="1" indent="-400050" eaLnBrk="1" hangingPunct="1"/>
            <a:r>
              <a:rPr lang="en-US" altLang="zh-CN" sz="1950" i="1" dirty="0">
                <a:latin typeface="Times New Roman" pitchFamily="18" charset="0"/>
              </a:rPr>
              <a:t>H</a:t>
            </a:r>
            <a:r>
              <a:rPr lang="en-US" altLang="zh-CN" sz="1950" baseline="-25000" dirty="0"/>
              <a:t>0</a:t>
            </a:r>
            <a:r>
              <a:rPr lang="en-US" altLang="zh-CN" sz="1950" dirty="0"/>
              <a:t>: </a:t>
            </a:r>
            <a:r>
              <a:rPr lang="en-US" altLang="zh-CN" sz="1950" i="1" dirty="0">
                <a:latin typeface="Symbol" pitchFamily="18" charset="2"/>
              </a:rPr>
              <a:t>b</a:t>
            </a:r>
            <a:r>
              <a:rPr lang="en-US" altLang="zh-CN" sz="1950" baseline="-25000" dirty="0"/>
              <a:t>1 </a:t>
            </a:r>
            <a:r>
              <a:rPr lang="en-US" altLang="zh-CN" sz="1950" dirty="0"/>
              <a:t>= 0 (</a:t>
            </a:r>
            <a:r>
              <a:rPr lang="zh-CN" altLang="en-US" sz="1950" dirty="0"/>
              <a:t>没有线性关系</a:t>
            </a:r>
            <a:r>
              <a:rPr lang="en-US" altLang="zh-CN" sz="1950" dirty="0"/>
              <a:t>) </a:t>
            </a:r>
          </a:p>
          <a:p>
            <a:pPr marL="914400" lvl="1" indent="-400050" eaLnBrk="1" hangingPunct="1"/>
            <a:r>
              <a:rPr lang="en-US" altLang="zh-CN" sz="1950" i="1" dirty="0">
                <a:latin typeface="Times New Roman" pitchFamily="18" charset="0"/>
              </a:rPr>
              <a:t>H</a:t>
            </a:r>
            <a:r>
              <a:rPr lang="en-US" altLang="zh-CN" sz="1950" baseline="-25000" dirty="0"/>
              <a:t>1</a:t>
            </a:r>
            <a:r>
              <a:rPr lang="en-US" altLang="zh-CN" sz="1950" dirty="0"/>
              <a:t>: </a:t>
            </a:r>
            <a:r>
              <a:rPr lang="en-US" altLang="zh-CN" sz="1950" i="1" dirty="0">
                <a:latin typeface="Symbol" pitchFamily="18" charset="2"/>
              </a:rPr>
              <a:t>b</a:t>
            </a:r>
            <a:r>
              <a:rPr lang="en-US" altLang="zh-CN" sz="1950" baseline="-25000" dirty="0"/>
              <a:t>1</a:t>
            </a:r>
            <a:r>
              <a:rPr lang="en-US" altLang="zh-CN" sz="1950" dirty="0"/>
              <a:t> </a:t>
            </a:r>
            <a:r>
              <a:rPr lang="en-US" altLang="zh-CN" sz="1950" dirty="0">
                <a:latin typeface="Symbol" pitchFamily="18" charset="2"/>
                <a:sym typeface="Symbol" pitchFamily="18" charset="2"/>
              </a:rPr>
              <a:t> </a:t>
            </a:r>
            <a:r>
              <a:rPr lang="en-US" altLang="zh-CN" sz="1950" dirty="0"/>
              <a:t>0 (</a:t>
            </a:r>
            <a:r>
              <a:rPr lang="zh-CN" altLang="en-US" sz="1950" dirty="0"/>
              <a:t>有线性关系</a:t>
            </a:r>
            <a:r>
              <a:rPr lang="en-US" altLang="zh-CN" sz="1950" dirty="0"/>
              <a:t>) </a:t>
            </a:r>
          </a:p>
          <a:p>
            <a:pPr marL="457200" indent="-457200" eaLnBrk="1" hangingPunct="1"/>
            <a:r>
              <a:rPr lang="zh-CN" altLang="en-US" dirty="0"/>
              <a:t>计算检验的统计量</a:t>
            </a:r>
          </a:p>
        </p:txBody>
      </p:sp>
      <p:sp>
        <p:nvSpPr>
          <p:cNvPr id="1101828" name="Rectangle 4"/>
          <p:cNvSpPr>
            <a:spLocks noChangeArrowheads="1"/>
          </p:cNvSpPr>
          <p:nvPr/>
        </p:nvSpPr>
        <p:spPr bwMode="auto">
          <a:xfrm>
            <a:off x="1719263" y="4617244"/>
            <a:ext cx="5886450" cy="1620068"/>
          </a:xfrm>
          <a:prstGeom prst="rect">
            <a:avLst/>
          </a:prstGeom>
          <a:noFill/>
          <a:ln w="12700">
            <a:noFill/>
            <a:miter lim="800000"/>
            <a:headEnd/>
            <a:tailEnd/>
          </a:ln>
          <a:effectLst/>
        </p:spPr>
        <p:txBody>
          <a:bodyPr/>
          <a:lstStyle/>
          <a:p>
            <a:pPr marL="342900" indent="-342900" fontAlgn="auto">
              <a:lnSpc>
                <a:spcPct val="90000"/>
              </a:lnSpc>
              <a:spcBef>
                <a:spcPct val="30000"/>
              </a:spcBef>
              <a:spcAft>
                <a:spcPts val="0"/>
              </a:spcAft>
              <a:buClr>
                <a:schemeClr val="folHlink"/>
              </a:buClr>
              <a:buSzPct val="60000"/>
              <a:buFont typeface="Wingdings" pitchFamily="2" charset="2"/>
              <a:buChar char="n"/>
              <a:defRPr/>
            </a:pPr>
            <a:r>
              <a:rPr kumimoji="1" lang="en-US" altLang="zh-CN" sz="2100" dirty="0">
                <a:solidFill>
                  <a:srgbClr val="000000"/>
                </a:solidFill>
                <a:effectLst>
                  <a:outerShdw blurRad="38100" dist="38100" dir="2700000" algn="tl">
                    <a:srgbClr val="C0C0C0"/>
                  </a:outerShdw>
                </a:effectLst>
                <a:ea typeface="+mn-ea"/>
              </a:rPr>
              <a:t> </a:t>
            </a:r>
            <a:r>
              <a:rPr kumimoji="1" lang="zh-CN" altLang="en-US" sz="2400" dirty="0">
                <a:solidFill>
                  <a:srgbClr val="000000"/>
                </a:solidFill>
                <a:ea typeface="+mn-ea"/>
              </a:rPr>
              <a:t>确定显著性水平</a:t>
            </a:r>
            <a:r>
              <a:rPr kumimoji="1" lang="zh-CN" altLang="en-US" sz="2400" dirty="0">
                <a:solidFill>
                  <a:srgbClr val="000000"/>
                </a:solidFill>
                <a:ea typeface="+mn-ea"/>
                <a:sym typeface="Symbol" pitchFamily="18" charset="2"/>
              </a:rPr>
              <a:t>，并进行决策</a:t>
            </a:r>
          </a:p>
          <a:p>
            <a:pPr marL="685800" lvl="1" indent="-342900" fontAlgn="auto">
              <a:lnSpc>
                <a:spcPct val="90000"/>
              </a:lnSpc>
              <a:spcBef>
                <a:spcPct val="30000"/>
              </a:spcBef>
              <a:spcAft>
                <a:spcPts val="0"/>
              </a:spcAft>
              <a:buClr>
                <a:schemeClr val="folHlink"/>
              </a:buClr>
              <a:buSzPct val="60000"/>
              <a:buFont typeface="Wingdings" pitchFamily="2" charset="2"/>
              <a:buChar char="Ø"/>
              <a:defRPr/>
            </a:pPr>
            <a:r>
              <a:rPr kumimoji="1" lang="zh-CN" altLang="en-US" sz="2400" dirty="0">
                <a:solidFill>
                  <a:srgbClr val="000000"/>
                </a:solidFill>
                <a:ea typeface="+mn-ea"/>
                <a:sym typeface="Symbol" pitchFamily="18" charset="2"/>
              </a:rPr>
              <a:t> </a:t>
            </a:r>
            <a:r>
              <a:rPr kumimoji="1" lang="en-US" altLang="zh-CN" sz="2400" i="1" dirty="0">
                <a:solidFill>
                  <a:srgbClr val="000000"/>
                </a:solidFill>
                <a:ea typeface="+mn-ea"/>
                <a:sym typeface="Symbol" pitchFamily="18" charset="2"/>
              </a:rPr>
              <a:t>t</a:t>
            </a:r>
            <a:r>
              <a:rPr kumimoji="1" lang="en-US" altLang="zh-CN" sz="2400" dirty="0">
                <a:solidFill>
                  <a:srgbClr val="000000"/>
                </a:solidFill>
                <a:ea typeface="+mn-ea"/>
                <a:sym typeface="Symbol" pitchFamily="18" charset="2"/>
              </a:rPr>
              <a:t>&gt;</a:t>
            </a:r>
            <a:r>
              <a:rPr kumimoji="1" lang="en-US" altLang="zh-CN" sz="2400" i="1" dirty="0">
                <a:solidFill>
                  <a:srgbClr val="000000"/>
                </a:solidFill>
                <a:ea typeface="+mn-ea"/>
                <a:sym typeface="Symbol" pitchFamily="18" charset="2"/>
              </a:rPr>
              <a:t>t</a:t>
            </a:r>
            <a:r>
              <a:rPr kumimoji="1" lang="en-US" altLang="zh-CN" sz="2400" baseline="-25000" dirty="0">
                <a:solidFill>
                  <a:srgbClr val="000000"/>
                </a:solidFill>
                <a:ea typeface="+mn-ea"/>
                <a:sym typeface="Symbol" pitchFamily="18" charset="2"/>
              </a:rPr>
              <a:t></a:t>
            </a:r>
            <a:r>
              <a:rPr kumimoji="1" lang="zh-CN" altLang="en-US" sz="2400" dirty="0">
                <a:solidFill>
                  <a:srgbClr val="000000"/>
                </a:solidFill>
                <a:ea typeface="+mn-ea"/>
                <a:sym typeface="Symbol" pitchFamily="18" charset="2"/>
              </a:rPr>
              <a:t>，拒绝</a:t>
            </a:r>
            <a:r>
              <a:rPr kumimoji="1" lang="en-US" altLang="zh-CN" sz="2400" i="1" dirty="0">
                <a:solidFill>
                  <a:srgbClr val="000000"/>
                </a:solidFill>
                <a:latin typeface="Times New Roman" pitchFamily="18" charset="0"/>
                <a:ea typeface="+mn-ea"/>
                <a:sym typeface="Symbol" pitchFamily="18" charset="2"/>
              </a:rPr>
              <a:t>H</a:t>
            </a:r>
            <a:r>
              <a:rPr kumimoji="1" lang="en-US" altLang="zh-CN" sz="2400" baseline="-25000" dirty="0">
                <a:solidFill>
                  <a:srgbClr val="000000"/>
                </a:solidFill>
                <a:ea typeface="+mn-ea"/>
                <a:sym typeface="Symbol" pitchFamily="18" charset="2"/>
              </a:rPr>
              <a:t>0</a:t>
            </a:r>
            <a:r>
              <a:rPr kumimoji="1" lang="zh-CN" altLang="en-US" sz="2400" dirty="0">
                <a:solidFill>
                  <a:srgbClr val="000000"/>
                </a:solidFill>
                <a:ea typeface="+mn-ea"/>
                <a:sym typeface="Symbol" pitchFamily="18" charset="2"/>
              </a:rPr>
              <a:t>； </a:t>
            </a:r>
            <a:r>
              <a:rPr kumimoji="1" lang="en-US" altLang="zh-CN" sz="2400" i="1" dirty="0">
                <a:solidFill>
                  <a:srgbClr val="000000"/>
                </a:solidFill>
                <a:ea typeface="+mn-ea"/>
                <a:sym typeface="Symbol" pitchFamily="18" charset="2"/>
              </a:rPr>
              <a:t>t</a:t>
            </a:r>
            <a:r>
              <a:rPr kumimoji="1" lang="en-US" altLang="zh-CN" sz="2400" dirty="0">
                <a:solidFill>
                  <a:srgbClr val="000000"/>
                </a:solidFill>
                <a:ea typeface="+mn-ea"/>
                <a:sym typeface="Symbol" pitchFamily="18" charset="2"/>
              </a:rPr>
              <a:t>&lt;</a:t>
            </a:r>
            <a:r>
              <a:rPr kumimoji="1" lang="en-US" altLang="zh-CN" sz="2400" i="1" dirty="0">
                <a:solidFill>
                  <a:srgbClr val="000000"/>
                </a:solidFill>
                <a:ea typeface="+mn-ea"/>
                <a:sym typeface="Symbol" pitchFamily="18" charset="2"/>
              </a:rPr>
              <a:t>t</a:t>
            </a:r>
            <a:r>
              <a:rPr kumimoji="1" lang="en-US" altLang="zh-CN" sz="2400" baseline="-25000" dirty="0">
                <a:solidFill>
                  <a:srgbClr val="000000"/>
                </a:solidFill>
                <a:ea typeface="+mn-ea"/>
                <a:sym typeface="Symbol" pitchFamily="18" charset="2"/>
              </a:rPr>
              <a:t></a:t>
            </a:r>
            <a:r>
              <a:rPr kumimoji="1" lang="zh-CN" altLang="en-US" sz="2400" dirty="0">
                <a:solidFill>
                  <a:srgbClr val="000000"/>
                </a:solidFill>
                <a:ea typeface="+mn-ea"/>
                <a:sym typeface="Symbol" pitchFamily="18" charset="2"/>
              </a:rPr>
              <a:t>，不能拒绝</a:t>
            </a:r>
            <a:r>
              <a:rPr kumimoji="1" lang="en-US" altLang="zh-CN" sz="2400" i="1" dirty="0">
                <a:solidFill>
                  <a:srgbClr val="000000"/>
                </a:solidFill>
                <a:latin typeface="Times New Roman" pitchFamily="18" charset="0"/>
                <a:ea typeface="+mn-ea"/>
                <a:sym typeface="Symbol" pitchFamily="18" charset="2"/>
              </a:rPr>
              <a:t>H</a:t>
            </a:r>
            <a:r>
              <a:rPr kumimoji="1" lang="en-US" altLang="zh-CN" sz="2400" baseline="-25000" dirty="0">
                <a:solidFill>
                  <a:srgbClr val="000000"/>
                </a:solidFill>
                <a:ea typeface="+mn-ea"/>
                <a:sym typeface="Symbol" pitchFamily="18" charset="2"/>
              </a:rPr>
              <a:t>0</a:t>
            </a:r>
          </a:p>
          <a:p>
            <a:pPr marL="685800" lvl="1" indent="-342900" fontAlgn="auto">
              <a:lnSpc>
                <a:spcPct val="90000"/>
              </a:lnSpc>
              <a:spcBef>
                <a:spcPct val="30000"/>
              </a:spcBef>
              <a:spcAft>
                <a:spcPts val="0"/>
              </a:spcAft>
              <a:buClr>
                <a:schemeClr val="folHlink"/>
              </a:buClr>
              <a:buSzPct val="60000"/>
              <a:buFont typeface="Wingdings" pitchFamily="2" charset="2"/>
              <a:buChar char="Ø"/>
              <a:defRPr/>
            </a:pPr>
            <a:r>
              <a:rPr kumimoji="1" lang="en-US" altLang="zh-CN" sz="2400" dirty="0">
                <a:solidFill>
                  <a:srgbClr val="000000"/>
                </a:solidFill>
                <a:ea typeface="+mn-ea"/>
                <a:sym typeface="Symbol" pitchFamily="18" charset="2"/>
              </a:rPr>
              <a:t>Sig</a:t>
            </a:r>
            <a:r>
              <a:rPr kumimoji="1" lang="zh-CN" altLang="en-US" sz="2400" dirty="0">
                <a:solidFill>
                  <a:srgbClr val="000000"/>
                </a:solidFill>
                <a:ea typeface="+mn-ea"/>
                <a:sym typeface="Symbol" pitchFamily="18" charset="2"/>
              </a:rPr>
              <a:t>值小于</a:t>
            </a:r>
            <a:r>
              <a:rPr kumimoji="1" lang="en-US" altLang="zh-CN" sz="2400" dirty="0">
                <a:solidFill>
                  <a:srgbClr val="000000"/>
                </a:solidFill>
                <a:ea typeface="+mn-ea"/>
                <a:sym typeface="Symbol" pitchFamily="18" charset="2"/>
              </a:rPr>
              <a:t>a</a:t>
            </a:r>
            <a:r>
              <a:rPr kumimoji="1" lang="zh-CN" altLang="en-US" sz="2400" dirty="0">
                <a:solidFill>
                  <a:srgbClr val="000000"/>
                </a:solidFill>
                <a:ea typeface="+mn-ea"/>
                <a:sym typeface="Symbol" pitchFamily="18" charset="2"/>
              </a:rPr>
              <a:t>，拒绝</a:t>
            </a:r>
            <a:r>
              <a:rPr kumimoji="1" lang="en-US" altLang="zh-CN" sz="2400" dirty="0">
                <a:solidFill>
                  <a:srgbClr val="000000"/>
                </a:solidFill>
                <a:ea typeface="+mn-ea"/>
                <a:sym typeface="Symbol" pitchFamily="18" charset="2"/>
              </a:rPr>
              <a:t>H</a:t>
            </a:r>
            <a:r>
              <a:rPr kumimoji="1" lang="en-US" altLang="zh-CN" sz="2400" baseline="-25000" dirty="0">
                <a:solidFill>
                  <a:srgbClr val="000000"/>
                </a:solidFill>
                <a:ea typeface="+mn-ea"/>
                <a:sym typeface="Symbol" pitchFamily="18" charset="2"/>
              </a:rPr>
              <a:t>0</a:t>
            </a:r>
          </a:p>
        </p:txBody>
      </p:sp>
      <p:graphicFrame>
        <p:nvGraphicFramePr>
          <p:cNvPr id="6176" name="Object 32">
            <a:hlinkClick r:id="" action="ppaction://ole?verb=0"/>
          </p:cNvPr>
          <p:cNvGraphicFramePr>
            <a:graphicFrameLocks/>
          </p:cNvGraphicFramePr>
          <p:nvPr>
            <p:extLst>
              <p:ext uri="{D42A27DB-BD31-4B8C-83A1-F6EECF244321}">
                <p14:modId xmlns:p14="http://schemas.microsoft.com/office/powerpoint/2010/main" val="1509163091"/>
              </p:ext>
            </p:extLst>
          </p:nvPr>
        </p:nvGraphicFramePr>
        <p:xfrm>
          <a:off x="2783682" y="3759994"/>
          <a:ext cx="1878806" cy="857250"/>
        </p:xfrm>
        <a:graphic>
          <a:graphicData uri="http://schemas.openxmlformats.org/presentationml/2006/ole">
            <mc:AlternateContent xmlns:mc="http://schemas.openxmlformats.org/markup-compatibility/2006">
              <mc:Choice xmlns:v="urn:schemas-microsoft-com:vml" Requires="v">
                <p:oleObj name="Equation" r:id="rId3" imgW="1091160" imgH="421560" progId="">
                  <p:embed/>
                </p:oleObj>
              </mc:Choice>
              <mc:Fallback>
                <p:oleObj name="Equation" r:id="rId3" imgW="1091160" imgH="421560" progId="">
                  <p:embed/>
                  <p:pic>
                    <p:nvPicPr>
                      <p:cNvPr id="0" name=""/>
                      <p:cNvPicPr>
                        <a:picLocks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2783682" y="3759994"/>
                        <a:ext cx="1878806" cy="8572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50421"/>
      </p:ext>
    </p:extLst>
  </p:cSld>
  <p:clrMapOvr>
    <a:masterClrMapping/>
  </p:clrMapOvr>
  <p:transition>
    <p:cover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915816" y="1700808"/>
            <a:ext cx="6075784" cy="2520280"/>
          </a:xfrm>
        </p:spPr>
        <p:txBody>
          <a:bodyPr/>
          <a:lstStyle/>
          <a:p>
            <a:pPr algn="just" eaLnBrk="1" hangingPunct="1"/>
            <a:r>
              <a:rPr lang="zh-CN" altLang="en-US" sz="4400" b="1" dirty="0">
                <a:solidFill>
                  <a:srgbClr val="FFC000"/>
                </a:solidFill>
                <a:latin typeface="微软雅黑" panose="020B0503020204020204" pitchFamily="34" charset="-122"/>
                <a:ea typeface="微软雅黑" panose="020B0503020204020204" pitchFamily="34" charset="-122"/>
              </a:rPr>
              <a:t>第</a:t>
            </a:r>
            <a:r>
              <a:rPr lang="en-US" altLang="zh-CN" sz="4400" b="1">
                <a:solidFill>
                  <a:srgbClr val="FFC000"/>
                </a:solidFill>
                <a:latin typeface="微软雅黑" panose="020B0503020204020204" pitchFamily="34" charset="-122"/>
                <a:ea typeface="微软雅黑" panose="020B0503020204020204" pitchFamily="34" charset="-122"/>
              </a:rPr>
              <a:t>10</a:t>
            </a:r>
            <a:r>
              <a:rPr lang="zh-CN" altLang="en-US" sz="4400" b="1">
                <a:solidFill>
                  <a:srgbClr val="FFC000"/>
                </a:solidFill>
                <a:latin typeface="微软雅黑" panose="020B0503020204020204" pitchFamily="34" charset="-122"/>
                <a:ea typeface="微软雅黑" panose="020B0503020204020204" pitchFamily="34" charset="-122"/>
              </a:rPr>
              <a:t>章 </a:t>
            </a:r>
            <a:r>
              <a:rPr lang="zh-CN" altLang="en-US" sz="4400" b="1" dirty="0">
                <a:solidFill>
                  <a:srgbClr val="FFC000"/>
                </a:solidFill>
                <a:latin typeface="微软雅黑" panose="020B0503020204020204" pitchFamily="34" charset="-122"/>
                <a:ea typeface="微软雅黑" panose="020B0503020204020204" pitchFamily="34" charset="-122"/>
              </a:rPr>
              <a:t>统计分析</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0039" y="836712"/>
            <a:ext cx="7776864" cy="1569660"/>
          </a:xfrm>
          <a:prstGeom prst="rect">
            <a:avLst/>
          </a:prstGeom>
        </p:spPr>
        <p:txBody>
          <a:bodyPr wrap="square">
            <a:spAutoFit/>
          </a:bodyPr>
          <a:lstStyle/>
          <a:p>
            <a:r>
              <a:rPr lang="zh-CN" altLang="zh-CN" sz="2400" b="1" dirty="0">
                <a:latin typeface="宋体" panose="02010600030101010101" pitchFamily="2" charset="-122"/>
                <a:cs typeface="+mj-cs"/>
              </a:rPr>
              <a:t>例</a:t>
            </a:r>
            <a:r>
              <a:rPr lang="zh-CN" altLang="en-US" sz="2400" b="1" dirty="0">
                <a:latin typeface="宋体" panose="02010600030101010101" pitchFamily="2" charset="-122"/>
                <a:cs typeface="+mj-cs"/>
              </a:rPr>
              <a:t>：</a:t>
            </a:r>
            <a:r>
              <a:rPr lang="en-US" altLang="zh-CN" sz="2400" b="1" dirty="0">
                <a:latin typeface="宋体" panose="02010600030101010101" pitchFamily="2" charset="-122"/>
                <a:cs typeface="+mj-cs"/>
              </a:rPr>
              <a:t> </a:t>
            </a:r>
            <a:r>
              <a:rPr lang="zh-CN" altLang="zh-CN" sz="2400" b="1" dirty="0">
                <a:latin typeface="宋体" panose="02010600030101010101" pitchFamily="2" charset="-122"/>
                <a:cs typeface="+mj-cs"/>
              </a:rPr>
              <a:t>假设年薪数据表如表所示，大学毕业以后的</a:t>
            </a:r>
            <a:r>
              <a:rPr lang="en-US" altLang="zh-CN" sz="2400" b="1" dirty="0">
                <a:latin typeface="宋体" panose="02010600030101010101" pitchFamily="2" charset="-122"/>
                <a:cs typeface="+mj-cs"/>
              </a:rPr>
              <a:t>“</a:t>
            </a:r>
            <a:r>
              <a:rPr lang="zh-CN" altLang="zh-CN" sz="2400" b="1" dirty="0">
                <a:latin typeface="宋体" panose="02010600030101010101" pitchFamily="2" charset="-122"/>
                <a:cs typeface="+mj-cs"/>
              </a:rPr>
              <a:t>工作年数</a:t>
            </a:r>
            <a:r>
              <a:rPr lang="en-US" altLang="zh-CN" sz="2400" b="1" dirty="0">
                <a:latin typeface="宋体" panose="02010600030101010101" pitchFamily="2" charset="-122"/>
                <a:cs typeface="+mj-cs"/>
              </a:rPr>
              <a:t>Year”</a:t>
            </a:r>
            <a:r>
              <a:rPr lang="zh-CN" altLang="zh-CN" sz="2400" b="1" dirty="0">
                <a:latin typeface="宋体" panose="02010600030101010101" pitchFamily="2" charset="-122"/>
                <a:cs typeface="+mj-cs"/>
              </a:rPr>
              <a:t>属性是描述属性，</a:t>
            </a:r>
            <a:r>
              <a:rPr lang="en-US" altLang="zh-CN" sz="2400" b="1" dirty="0">
                <a:latin typeface="宋体" panose="02010600030101010101" pitchFamily="2" charset="-122"/>
                <a:cs typeface="+mj-cs"/>
              </a:rPr>
              <a:t>“</a:t>
            </a:r>
            <a:r>
              <a:rPr lang="zh-CN" altLang="zh-CN" sz="2400" b="1" dirty="0">
                <a:latin typeface="宋体" panose="02010600030101010101" pitchFamily="2" charset="-122"/>
                <a:cs typeface="+mj-cs"/>
              </a:rPr>
              <a:t>年薪</a:t>
            </a:r>
            <a:r>
              <a:rPr lang="en-US" altLang="zh-CN" sz="2400" b="1" dirty="0">
                <a:latin typeface="宋体" panose="02010600030101010101" pitchFamily="2" charset="-122"/>
                <a:cs typeface="+mj-cs"/>
              </a:rPr>
              <a:t>Salary”</a:t>
            </a:r>
            <a:r>
              <a:rPr lang="zh-CN" altLang="zh-CN" sz="2400" b="1" dirty="0">
                <a:latin typeface="宋体" panose="02010600030101010101" pitchFamily="2" charset="-122"/>
                <a:cs typeface="+mj-cs"/>
              </a:rPr>
              <a:t>属性是预测属性，建立回归方程预测具有</a:t>
            </a:r>
            <a:r>
              <a:rPr lang="en-US" altLang="zh-CN" sz="2400" b="1" dirty="0">
                <a:latin typeface="宋体" panose="02010600030101010101" pitchFamily="2" charset="-122"/>
                <a:cs typeface="+mj-cs"/>
              </a:rPr>
              <a:t>10</a:t>
            </a:r>
            <a:r>
              <a:rPr lang="zh-CN" altLang="zh-CN" sz="2400" b="1" dirty="0">
                <a:latin typeface="宋体" panose="02010600030101010101" pitchFamily="2" charset="-122"/>
                <a:cs typeface="+mj-cs"/>
              </a:rPr>
              <a:t>年工作经验的大学毕业生的年薪。</a:t>
            </a:r>
          </a:p>
        </p:txBody>
      </p:sp>
      <p:graphicFrame>
        <p:nvGraphicFramePr>
          <p:cNvPr id="7" name="表格 6"/>
          <p:cNvGraphicFramePr>
            <a:graphicFrameLocks noGrp="1"/>
          </p:cNvGraphicFramePr>
          <p:nvPr>
            <p:extLst>
              <p:ext uri="{D42A27DB-BD31-4B8C-83A1-F6EECF244321}">
                <p14:modId xmlns:p14="http://schemas.microsoft.com/office/powerpoint/2010/main" val="3463465833"/>
              </p:ext>
            </p:extLst>
          </p:nvPr>
        </p:nvGraphicFramePr>
        <p:xfrm>
          <a:off x="794055" y="2555579"/>
          <a:ext cx="7450351" cy="864096"/>
        </p:xfrm>
        <a:graphic>
          <a:graphicData uri="http://schemas.openxmlformats.org/drawingml/2006/table">
            <a:tbl>
              <a:tblPr firstRow="1" firstCol="1" lastCol="1" bandRow="1" bandCol="1">
                <a:tableStyleId>{2D5ABB26-0587-4C30-8999-92F81FD0307C}</a:tableStyleId>
              </a:tblPr>
              <a:tblGrid>
                <a:gridCol w="3081467">
                  <a:extLst>
                    <a:ext uri="{9D8B030D-6E8A-4147-A177-3AD203B41FA5}">
                      <a16:colId xmlns:a16="http://schemas.microsoft.com/office/drawing/2014/main" val="20000"/>
                    </a:ext>
                  </a:extLst>
                </a:gridCol>
                <a:gridCol w="438081">
                  <a:extLst>
                    <a:ext uri="{9D8B030D-6E8A-4147-A177-3AD203B41FA5}">
                      <a16:colId xmlns:a16="http://schemas.microsoft.com/office/drawing/2014/main" val="20001"/>
                    </a:ext>
                  </a:extLst>
                </a:gridCol>
                <a:gridCol w="438081">
                  <a:extLst>
                    <a:ext uri="{9D8B030D-6E8A-4147-A177-3AD203B41FA5}">
                      <a16:colId xmlns:a16="http://schemas.microsoft.com/office/drawing/2014/main" val="20002"/>
                    </a:ext>
                  </a:extLst>
                </a:gridCol>
                <a:gridCol w="438081">
                  <a:extLst>
                    <a:ext uri="{9D8B030D-6E8A-4147-A177-3AD203B41FA5}">
                      <a16:colId xmlns:a16="http://schemas.microsoft.com/office/drawing/2014/main" val="20003"/>
                    </a:ext>
                  </a:extLst>
                </a:gridCol>
                <a:gridCol w="438081">
                  <a:extLst>
                    <a:ext uri="{9D8B030D-6E8A-4147-A177-3AD203B41FA5}">
                      <a16:colId xmlns:a16="http://schemas.microsoft.com/office/drawing/2014/main" val="20004"/>
                    </a:ext>
                  </a:extLst>
                </a:gridCol>
                <a:gridCol w="436590">
                  <a:extLst>
                    <a:ext uri="{9D8B030D-6E8A-4147-A177-3AD203B41FA5}">
                      <a16:colId xmlns:a16="http://schemas.microsoft.com/office/drawing/2014/main" val="20005"/>
                    </a:ext>
                  </a:extLst>
                </a:gridCol>
                <a:gridCol w="436590">
                  <a:extLst>
                    <a:ext uri="{9D8B030D-6E8A-4147-A177-3AD203B41FA5}">
                      <a16:colId xmlns:a16="http://schemas.microsoft.com/office/drawing/2014/main" val="20006"/>
                    </a:ext>
                  </a:extLst>
                </a:gridCol>
                <a:gridCol w="436590">
                  <a:extLst>
                    <a:ext uri="{9D8B030D-6E8A-4147-A177-3AD203B41FA5}">
                      <a16:colId xmlns:a16="http://schemas.microsoft.com/office/drawing/2014/main" val="20007"/>
                    </a:ext>
                  </a:extLst>
                </a:gridCol>
                <a:gridCol w="436590">
                  <a:extLst>
                    <a:ext uri="{9D8B030D-6E8A-4147-A177-3AD203B41FA5}">
                      <a16:colId xmlns:a16="http://schemas.microsoft.com/office/drawing/2014/main" val="20008"/>
                    </a:ext>
                  </a:extLst>
                </a:gridCol>
                <a:gridCol w="436590">
                  <a:extLst>
                    <a:ext uri="{9D8B030D-6E8A-4147-A177-3AD203B41FA5}">
                      <a16:colId xmlns:a16="http://schemas.microsoft.com/office/drawing/2014/main" val="20009"/>
                    </a:ext>
                  </a:extLst>
                </a:gridCol>
                <a:gridCol w="433610">
                  <a:extLst>
                    <a:ext uri="{9D8B030D-6E8A-4147-A177-3AD203B41FA5}">
                      <a16:colId xmlns:a16="http://schemas.microsoft.com/office/drawing/2014/main" val="20010"/>
                    </a:ext>
                  </a:extLst>
                </a:gridCol>
              </a:tblGrid>
              <a:tr h="41385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sz="2000" kern="100" dirty="0">
                          <a:effectLst/>
                        </a:rPr>
                        <a:t>工作年数</a:t>
                      </a:r>
                      <a:r>
                        <a:rPr lang="zh-CN" altLang="en-US" sz="2000" kern="100" dirty="0">
                          <a:effectLst/>
                        </a:rPr>
                        <a:t>（</a:t>
                      </a:r>
                      <a:r>
                        <a:rPr lang="en-US" altLang="zh-CN" sz="2000" kern="100" dirty="0">
                          <a:effectLst/>
                        </a:rPr>
                        <a:t>Year</a:t>
                      </a:r>
                      <a:r>
                        <a:rPr lang="zh-CN" altLang="en-US" sz="2000" kern="100" dirty="0">
                          <a:effectLst/>
                        </a:rPr>
                        <a:t>）</a:t>
                      </a:r>
                      <a:endParaRPr lang="zh-CN" sz="20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8</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9</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13</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3</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6</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11</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21</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1</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a:effectLst/>
                        </a:rPr>
                        <a:t>16</a:t>
                      </a:r>
                      <a:endParaRPr lang="zh-CN" sz="2000" b="1" kern="10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024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sz="2000" kern="100" dirty="0">
                          <a:effectLst/>
                        </a:rPr>
                        <a:t>年薪</a:t>
                      </a:r>
                      <a:r>
                        <a:rPr lang="zh-CN" altLang="en-US" sz="2000" kern="100" dirty="0">
                          <a:effectLst/>
                        </a:rPr>
                        <a:t>（</a:t>
                      </a:r>
                      <a:r>
                        <a:rPr lang="en-US" altLang="zh-CN" sz="2000" kern="100" dirty="0">
                          <a:effectLst/>
                        </a:rPr>
                        <a:t>Salary</a:t>
                      </a:r>
                      <a:r>
                        <a:rPr lang="zh-CN" altLang="en-US" sz="2000" kern="100" dirty="0">
                          <a:effectLst/>
                        </a:rPr>
                        <a:t>）</a:t>
                      </a:r>
                      <a:endParaRPr lang="zh-CN" sz="2000" b="1" kern="1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30</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57</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64</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72</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36</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43</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59</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90</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20</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effectLst/>
                        </a:rPr>
                        <a:t>83</a:t>
                      </a:r>
                      <a:endParaRPr lang="zh-CN" sz="2000" b="1" kern="1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0" name="图表 9"/>
          <p:cNvGraphicFramePr/>
          <p:nvPr>
            <p:extLst>
              <p:ext uri="{D42A27DB-BD31-4B8C-83A1-F6EECF244321}">
                <p14:modId xmlns:p14="http://schemas.microsoft.com/office/powerpoint/2010/main" val="2655069737"/>
              </p:ext>
            </p:extLst>
          </p:nvPr>
        </p:nvGraphicFramePr>
        <p:xfrm>
          <a:off x="1115615" y="3568882"/>
          <a:ext cx="6840761" cy="30284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50805121"/>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712820" y="1091244"/>
                <a:ext cx="7718359" cy="5014065"/>
              </a:xfrm>
              <a:prstGeom prst="rect">
                <a:avLst/>
              </a:prstGeom>
            </p:spPr>
            <p:txBody>
              <a:bodyPr wrap="square">
                <a:spAutoFit/>
              </a:bodyPr>
              <a:lstStyle/>
              <a:p>
                <a:pPr indent="304800" algn="just">
                  <a:spcAft>
                    <a:spcPts val="0"/>
                  </a:spcAft>
                </a:pPr>
                <a:r>
                  <a:rPr lang="zh-CN" altLang="zh-CN" sz="2400" b="1" dirty="0">
                    <a:latin typeface="宋体" panose="02010600030101010101" pitchFamily="2" charset="-122"/>
                    <a:cs typeface="+mj-cs"/>
                  </a:rPr>
                  <a:t>从年薪数据的散点图可以推测，属性</a:t>
                </a:r>
                <a:r>
                  <a:rPr lang="en-US" altLang="zh-CN" sz="2400" b="1" dirty="0">
                    <a:latin typeface="宋体" panose="02010600030101010101" pitchFamily="2" charset="-122"/>
                    <a:cs typeface="+mj-cs"/>
                  </a:rPr>
                  <a:t>Year</a:t>
                </a:r>
                <a:r>
                  <a:rPr lang="zh-CN" altLang="zh-CN" sz="2400" b="1" dirty="0">
                    <a:latin typeface="宋体" panose="02010600030101010101" pitchFamily="2" charset="-122"/>
                    <a:cs typeface="+mj-cs"/>
                  </a:rPr>
                  <a:t>与预测属性</a:t>
                </a:r>
                <a:r>
                  <a:rPr lang="en-US" altLang="zh-CN" sz="2400" b="1" dirty="0">
                    <a:latin typeface="宋体" panose="02010600030101010101" pitchFamily="2" charset="-122"/>
                    <a:cs typeface="+mj-cs"/>
                  </a:rPr>
                  <a:t>Salary</a:t>
                </a:r>
                <a:r>
                  <a:rPr lang="zh-CN" altLang="zh-CN" sz="2400" b="1" dirty="0">
                    <a:latin typeface="宋体" panose="02010600030101010101" pitchFamily="2" charset="-122"/>
                    <a:cs typeface="+mj-cs"/>
                  </a:rPr>
                  <a:t>之间大致具有线性相关关系，因此回归方程的形式为</a:t>
                </a:r>
              </a:p>
              <a:p>
                <a:pPr algn="ctr">
                  <a:spcAft>
                    <a:spcPts val="0"/>
                  </a:spcAft>
                </a:pPr>
                <a14:m>
                  <m:oMathPara xmlns:m="http://schemas.openxmlformats.org/officeDocument/2006/math">
                    <m:oMathParaPr>
                      <m:jc m:val="centerGroup"/>
                    </m:oMathParaPr>
                    <m:oMath xmlns:m="http://schemas.openxmlformats.org/officeDocument/2006/math">
                      <m:r>
                        <m:rPr>
                          <m:sty m:val="p"/>
                        </m:rPr>
                        <a:rPr lang="en-US" altLang="zh-CN" sz="2000" kern="100" smtClean="0">
                          <a:latin typeface="Cambria Math" panose="02040503050406030204" pitchFamily="18" charset="0"/>
                          <a:cs typeface="Times New Roman" panose="02020603050405020304" pitchFamily="18" charset="0"/>
                        </a:rPr>
                        <m:t>Salary</m:t>
                      </m:r>
                      <m:r>
                        <a:rPr lang="en-US" altLang="zh-CN" sz="2000" kern="100" smtClean="0">
                          <a:latin typeface="Cambria Math" panose="02040503050406030204" pitchFamily="18" charset="0"/>
                          <a:cs typeface="Times New Roman" panose="02020603050405020304" pitchFamily="18" charset="0"/>
                        </a:rPr>
                        <m:t>(</m:t>
                      </m:r>
                      <m:r>
                        <m:rPr>
                          <m:sty m:val="p"/>
                        </m:rPr>
                        <a:rPr lang="en-US" altLang="zh-CN" sz="2000" kern="100" smtClean="0">
                          <a:latin typeface="Cambria Math" panose="02040503050406030204" pitchFamily="18" charset="0"/>
                          <a:cs typeface="Times New Roman" panose="02020603050405020304" pitchFamily="18" charset="0"/>
                        </a:rPr>
                        <m:t>Year</m:t>
                      </m:r>
                      <m:r>
                        <a:rPr lang="en-US" altLang="zh-CN" sz="2000" kern="100" smtClean="0">
                          <a:latin typeface="Cambria Math" panose="02040503050406030204" pitchFamily="18" charset="0"/>
                          <a:cs typeface="Times New Roman" panose="02020603050405020304" pitchFamily="18" charset="0"/>
                        </a:rPr>
                        <m:t>)= </m:t>
                      </m:r>
                      <m:r>
                        <m:rPr>
                          <m:sty m:val="p"/>
                        </m:rPr>
                        <a:rPr lang="en-US" altLang="zh-CN" sz="2000" kern="100" smtClean="0">
                          <a:latin typeface="Cambria Math" panose="02040503050406030204" pitchFamily="18" charset="0"/>
                          <a:cs typeface="Times New Roman" panose="02020603050405020304" pitchFamily="18" charset="0"/>
                        </a:rPr>
                        <m:t>a</m:t>
                      </m:r>
                      <m:r>
                        <a:rPr lang="en-US" altLang="zh-CN" sz="2000" kern="100" smtClean="0">
                          <a:latin typeface="Cambria Math" panose="02040503050406030204" pitchFamily="18" charset="0"/>
                          <a:cs typeface="Times New Roman" panose="02020603050405020304" pitchFamily="18" charset="0"/>
                        </a:rPr>
                        <m:t> +</m:t>
                      </m:r>
                      <m:r>
                        <m:rPr>
                          <m:sty m:val="p"/>
                        </m:rPr>
                        <a:rPr lang="en-US" altLang="zh-CN" sz="2000" kern="100" smtClean="0">
                          <a:latin typeface="Cambria Math" panose="02040503050406030204" pitchFamily="18" charset="0"/>
                          <a:cs typeface="Times New Roman" panose="02020603050405020304" pitchFamily="18" charset="0"/>
                        </a:rPr>
                        <m:t>b</m:t>
                      </m:r>
                      <m:r>
                        <a:rPr lang="en-US" altLang="zh-CN" sz="2000" i="1" kern="100" smtClean="0">
                          <a:latin typeface="Cambria Math" panose="02040503050406030204" pitchFamily="18" charset="0"/>
                          <a:cs typeface="Times New Roman" panose="02020603050405020304" pitchFamily="18" charset="0"/>
                        </a:rPr>
                        <m:t>∗</m:t>
                      </m:r>
                      <m:r>
                        <a:rPr lang="en-US" altLang="zh-CN" sz="2000" kern="100" smtClean="0">
                          <a:latin typeface="Cambria Math" panose="02040503050406030204" pitchFamily="18" charset="0"/>
                          <a:cs typeface="Times New Roman" panose="02020603050405020304" pitchFamily="18" charset="0"/>
                        </a:rPr>
                        <m:t> </m:t>
                      </m:r>
                      <m:r>
                        <m:rPr>
                          <m:sty m:val="p"/>
                        </m:rPr>
                        <a:rPr lang="en-US" altLang="zh-CN" sz="2000" kern="100" smtClean="0">
                          <a:latin typeface="Cambria Math" panose="02040503050406030204" pitchFamily="18" charset="0"/>
                          <a:cs typeface="Times New Roman" panose="02020603050405020304" pitchFamily="18" charset="0"/>
                        </a:rPr>
                        <m:t>Year</m:t>
                      </m:r>
                    </m:oMath>
                  </m:oMathPara>
                </a14:m>
                <a:endParaRPr lang="zh-CN" altLang="zh-CN" sz="2000" kern="100" dirty="0">
                  <a:latin typeface="Calibri" panose="020F0502020204030204" pitchFamily="34" charset="0"/>
                  <a:cs typeface="Times New Roman" panose="02020603050405020304" pitchFamily="18" charset="0"/>
                </a:endParaRPr>
              </a:p>
              <a:p>
                <a:pPr indent="304800" algn="just">
                  <a:spcAft>
                    <a:spcPts val="0"/>
                  </a:spcAft>
                </a:pPr>
                <a:r>
                  <a:rPr lang="zh-CN" altLang="zh-CN" sz="2400" b="1" dirty="0">
                    <a:latin typeface="宋体" panose="02010600030101010101" pitchFamily="2" charset="-122"/>
                    <a:cs typeface="+mj-cs"/>
                  </a:rPr>
                  <a:t>因为</a:t>
                </a:r>
                <a:r>
                  <a:rPr lang="en-US" altLang="zh-CN" sz="2400" kern="100" dirty="0">
                    <a:latin typeface="Times New Roman" panose="02020603050405020304" pitchFamily="18" charset="0"/>
                    <a:cs typeface="Times New Roman" panose="02020603050405020304" pitchFamily="18" charset="0"/>
                  </a:rPr>
                  <a:t> </a:t>
                </a:r>
                <a:r>
                  <a:rPr lang="en-US" altLang="zh-CN" kern="100" dirty="0">
                    <a:effectLst/>
                    <a:latin typeface="Times New Roman" panose="02020603050405020304" pitchFamily="18" charset="0"/>
                    <a:cs typeface="Times New Roman" panose="02020603050405020304" pitchFamily="18" charset="0"/>
                  </a:rPr>
                  <a:t>          </a:t>
                </a:r>
              </a:p>
              <a:p>
                <a:pPr indent="304800" algn="just">
                  <a:spcAft>
                    <a:spcPts val="0"/>
                  </a:spcAft>
                </a:pPr>
                <a:r>
                  <a:rPr lang="en-US" altLang="zh-CN" kern="100" dirty="0">
                    <a:effectLst/>
                    <a:ea typeface="Cambria Math" panose="02040503050406030204" pitchFamily="18" charset="0"/>
                    <a:cs typeface="Times New Roman" panose="02020603050405020304" pitchFamily="18" charset="0"/>
                  </a:rPr>
                  <a:t>	      </a:t>
                </a:r>
                <a14:m>
                  <m:oMath xmlns:m="http://schemas.openxmlformats.org/officeDocument/2006/math">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smtClean="0">
                            <a:effectLst/>
                            <a:latin typeface="Cambria Math" panose="02040503050406030204" pitchFamily="18" charset="0"/>
                            <a:cs typeface="Times New Roman" panose="02020603050405020304" pitchFamily="18" charset="0"/>
                          </a:rPr>
                          <m:t>𝑖</m:t>
                        </m:r>
                        <m:r>
                          <a:rPr lang="en-US" altLang="zh-CN" i="1" kern="100" smtClean="0">
                            <a:effectLst/>
                            <a:latin typeface="Cambria Math" panose="02040503050406030204" pitchFamily="18" charset="0"/>
                            <a:cs typeface="Times New Roman" panose="02020603050405020304" pitchFamily="18" charset="0"/>
                          </a:rPr>
                          <m:t>=1</m:t>
                        </m:r>
                      </m:sub>
                      <m:sup>
                        <m:r>
                          <a:rPr lang="en-US" altLang="zh-CN" i="1" kern="100" smtClean="0">
                            <a:effectLst/>
                            <a:latin typeface="Cambria Math" panose="02040503050406030204" pitchFamily="18" charset="0"/>
                            <a:cs typeface="Times New Roman" panose="02020603050405020304" pitchFamily="18" charset="0"/>
                          </a:rPr>
                          <m:t>10</m:t>
                        </m:r>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smtClean="0">
                                <a:effectLst/>
                                <a:latin typeface="Cambria Math" panose="02040503050406030204" pitchFamily="18" charset="0"/>
                                <a:cs typeface="Times New Roman" panose="02020603050405020304" pitchFamily="18" charset="0"/>
                              </a:rPr>
                              <m:t>𝑌𝑒𝑎𝑟</m:t>
                            </m:r>
                          </m:e>
                          <m:sub>
                            <m:r>
                              <a:rPr lang="en-US" altLang="zh-CN" i="1" kern="100" smtClean="0">
                                <a:effectLst/>
                                <a:latin typeface="Cambria Math" panose="02040503050406030204" pitchFamily="18" charset="0"/>
                                <a:cs typeface="Times New Roman" panose="02020603050405020304" pitchFamily="18" charset="0"/>
                              </a:rPr>
                              <m:t>𝑖</m:t>
                            </m:r>
                          </m:sub>
                        </m:sSub>
                      </m:e>
                    </m:nary>
                    <m:r>
                      <a:rPr lang="en-US" altLang="zh-CN" kern="100" smtClean="0">
                        <a:effectLst/>
                        <a:latin typeface="Cambria Math" panose="02040503050406030204" pitchFamily="18" charset="0"/>
                        <a:cs typeface="Times New Roman" panose="02020603050405020304" pitchFamily="18" charset="0"/>
                      </a:rPr>
                      <m:t>=91</m:t>
                    </m:r>
                  </m:oMath>
                </a14:m>
                <a:r>
                  <a:rPr lang="en-US" altLang="zh-CN" kern="100" dirty="0">
                    <a:effectLst/>
                    <a:latin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smtClean="0">
                            <a:effectLst/>
                            <a:latin typeface="Cambria Math" panose="02040503050406030204" pitchFamily="18" charset="0"/>
                            <a:cs typeface="Times New Roman" panose="02020603050405020304" pitchFamily="18" charset="0"/>
                          </a:rPr>
                          <m:t>𝑖</m:t>
                        </m:r>
                        <m:r>
                          <a:rPr lang="en-US" altLang="zh-CN" i="1" kern="100" smtClean="0">
                            <a:effectLst/>
                            <a:latin typeface="Cambria Math" panose="02040503050406030204" pitchFamily="18" charset="0"/>
                            <a:cs typeface="Times New Roman" panose="02020603050405020304" pitchFamily="18" charset="0"/>
                          </a:rPr>
                          <m:t>=1</m:t>
                        </m:r>
                      </m:sub>
                      <m:sup>
                        <m:r>
                          <a:rPr lang="en-US" altLang="zh-CN" i="1" kern="100" smtClean="0">
                            <a:effectLst/>
                            <a:latin typeface="Cambria Math" panose="02040503050406030204" pitchFamily="18" charset="0"/>
                            <a:cs typeface="Times New Roman" panose="02020603050405020304" pitchFamily="18" charset="0"/>
                          </a:rPr>
                          <m:t>10</m:t>
                        </m:r>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smtClean="0">
                                <a:effectLst/>
                                <a:latin typeface="Cambria Math" panose="02040503050406030204" pitchFamily="18" charset="0"/>
                                <a:cs typeface="Times New Roman" panose="02020603050405020304" pitchFamily="18" charset="0"/>
                              </a:rPr>
                              <m:t>𝑆𝑎𝑙𝑎𝑟𝑦</m:t>
                            </m:r>
                          </m:e>
                          <m:sub>
                            <m:r>
                              <a:rPr lang="en-US" altLang="zh-CN" i="1" kern="100" smtClean="0">
                                <a:effectLst/>
                                <a:latin typeface="Cambria Math" panose="02040503050406030204" pitchFamily="18" charset="0"/>
                                <a:cs typeface="Times New Roman" panose="02020603050405020304" pitchFamily="18" charset="0"/>
                              </a:rPr>
                              <m:t>𝑖</m:t>
                            </m:r>
                          </m:sub>
                        </m:sSub>
                      </m:e>
                    </m:nary>
                    <m:r>
                      <a:rPr lang="en-US" altLang="zh-CN" i="1" kern="100" smtClean="0">
                        <a:effectLst/>
                        <a:latin typeface="Cambria Math" panose="02040503050406030204" pitchFamily="18" charset="0"/>
                        <a:cs typeface="Times New Roman" panose="02020603050405020304" pitchFamily="18" charset="0"/>
                      </a:rPr>
                      <m:t>=554</m:t>
                    </m:r>
                  </m:oMath>
                </a14:m>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effectLst/>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smtClean="0">
                            <a:effectLst/>
                            <a:latin typeface="Cambria Math" panose="02040503050406030204" pitchFamily="18" charset="0"/>
                            <a:cs typeface="Times New Roman" panose="02020603050405020304" pitchFamily="18" charset="0"/>
                          </a:rPr>
                          <m:t>𝑖</m:t>
                        </m:r>
                        <m:r>
                          <a:rPr lang="en-US" altLang="zh-CN" i="1" kern="100" smtClean="0">
                            <a:effectLst/>
                            <a:latin typeface="Cambria Math" panose="02040503050406030204" pitchFamily="18" charset="0"/>
                            <a:cs typeface="Times New Roman" panose="02020603050405020304" pitchFamily="18" charset="0"/>
                          </a:rPr>
                          <m:t>=1</m:t>
                        </m:r>
                      </m:sub>
                      <m:sup>
                        <m:r>
                          <a:rPr lang="en-US" altLang="zh-CN" i="1" kern="100" smtClean="0">
                            <a:effectLst/>
                            <a:latin typeface="Cambria Math" panose="02040503050406030204" pitchFamily="18" charset="0"/>
                            <a:cs typeface="Times New Roman" panose="02020603050405020304" pitchFamily="18" charset="0"/>
                          </a:rPr>
                          <m:t>10</m:t>
                        </m:r>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smtClean="0">
                                <a:effectLst/>
                                <a:latin typeface="Cambria Math" panose="02040503050406030204" pitchFamily="18" charset="0"/>
                                <a:cs typeface="Times New Roman" panose="02020603050405020304" pitchFamily="18" charset="0"/>
                              </a:rPr>
                              <m:t>𝑌𝑒𝑎𝑟</m:t>
                            </m:r>
                          </m:e>
                          <m:sub>
                            <m:r>
                              <a:rPr lang="en-US" altLang="zh-CN" i="1" kern="100" smtClean="0">
                                <a:effectLst/>
                                <a:latin typeface="Cambria Math" panose="02040503050406030204" pitchFamily="18" charset="0"/>
                                <a:cs typeface="Times New Roman" panose="02020603050405020304" pitchFamily="18" charset="0"/>
                              </a:rPr>
                              <m:t>𝑖</m:t>
                            </m:r>
                          </m:sub>
                        </m:sSub>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smtClean="0">
                                <a:effectLst/>
                                <a:latin typeface="Cambria Math" panose="02040503050406030204" pitchFamily="18" charset="0"/>
                                <a:cs typeface="Times New Roman" panose="02020603050405020304" pitchFamily="18" charset="0"/>
                              </a:rPr>
                              <m:t>𝑆𝑎𝑙𝑎𝑟𝑦</m:t>
                            </m:r>
                          </m:e>
                          <m:sub>
                            <m:r>
                              <a:rPr lang="en-US" altLang="zh-CN" i="1" kern="100" smtClean="0">
                                <a:effectLst/>
                                <a:latin typeface="Cambria Math" panose="02040503050406030204" pitchFamily="18" charset="0"/>
                                <a:cs typeface="Times New Roman" panose="02020603050405020304" pitchFamily="18" charset="0"/>
                              </a:rPr>
                              <m:t>𝑖</m:t>
                            </m:r>
                          </m:sub>
                        </m:sSub>
                      </m:e>
                    </m:nary>
                    <m:r>
                      <a:rPr lang="en-US" altLang="zh-CN" kern="100" smtClean="0">
                        <a:effectLst/>
                        <a:latin typeface="Cambria Math" panose="02040503050406030204" pitchFamily="18" charset="0"/>
                        <a:cs typeface="Times New Roman" panose="02020603050405020304" pitchFamily="18" charset="0"/>
                      </a:rPr>
                      <m:t>=6311</m:t>
                    </m:r>
                    <m:r>
                      <a:rPr lang="en-US" altLang="zh-CN" b="0" i="1" kern="100" smtClean="0">
                        <a:effectLst/>
                        <a:latin typeface="Cambria Math" panose="02040503050406030204" pitchFamily="18" charset="0"/>
                        <a:cs typeface="Times New Roman" panose="02020603050405020304" pitchFamily="18" charset="0"/>
                      </a:rPr>
                      <m:t>          </m:t>
                    </m:r>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smtClean="0">
                            <a:effectLst/>
                            <a:latin typeface="Cambria Math" panose="02040503050406030204" pitchFamily="18" charset="0"/>
                            <a:cs typeface="Times New Roman" panose="02020603050405020304" pitchFamily="18" charset="0"/>
                          </a:rPr>
                          <m:t>𝑖</m:t>
                        </m:r>
                        <m:r>
                          <a:rPr lang="en-US" altLang="zh-CN" i="1" kern="100" smtClean="0">
                            <a:effectLst/>
                            <a:latin typeface="Cambria Math" panose="02040503050406030204" pitchFamily="18" charset="0"/>
                            <a:cs typeface="Times New Roman" panose="02020603050405020304" pitchFamily="18" charset="0"/>
                          </a:rPr>
                          <m:t>=1</m:t>
                        </m:r>
                      </m:sub>
                      <m:sup>
                        <m:r>
                          <a:rPr lang="en-US" altLang="zh-CN" i="1" kern="100" smtClean="0">
                            <a:effectLst/>
                            <a:latin typeface="Cambria Math" panose="02040503050406030204" pitchFamily="18" charset="0"/>
                            <a:cs typeface="Times New Roman" panose="02020603050405020304" pitchFamily="18" charset="0"/>
                          </a:rPr>
                          <m:t>𝑛</m:t>
                        </m:r>
                      </m:sup>
                      <m:e>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smtClean="0">
                                <a:effectLst/>
                                <a:latin typeface="Cambria Math" panose="02040503050406030204" pitchFamily="18" charset="0"/>
                                <a:cs typeface="Times New Roman" panose="02020603050405020304" pitchFamily="18" charset="0"/>
                              </a:rPr>
                              <m:t>𝑥</m:t>
                            </m:r>
                          </m:e>
                          <m:sub>
                            <m:r>
                              <a:rPr lang="en-US" altLang="zh-CN" i="1" kern="100" smtClean="0">
                                <a:effectLst/>
                                <a:latin typeface="Cambria Math" panose="02040503050406030204" pitchFamily="18" charset="0"/>
                                <a:cs typeface="Times New Roman" panose="02020603050405020304" pitchFamily="18" charset="0"/>
                              </a:rPr>
                              <m:t>𝑖</m:t>
                            </m:r>
                          </m:sub>
                          <m:sup>
                            <m:r>
                              <a:rPr lang="en-US" altLang="zh-CN" i="1" kern="100" smtClean="0">
                                <a:effectLst/>
                                <a:latin typeface="Cambria Math" panose="02040503050406030204" pitchFamily="18" charset="0"/>
                                <a:cs typeface="Times New Roman" panose="02020603050405020304" pitchFamily="18" charset="0"/>
                              </a:rPr>
                              <m:t>2</m:t>
                            </m:r>
                          </m:sup>
                        </m:sSubSup>
                      </m:e>
                    </m:nary>
                    <m:r>
                      <a:rPr lang="en-US" altLang="zh-CN" kern="100" smtClean="0">
                        <a:effectLst/>
                        <a:latin typeface="Cambria Math" panose="02040503050406030204" pitchFamily="18" charset="0"/>
                        <a:cs typeface="Times New Roman" panose="02020603050405020304" pitchFamily="18" charset="0"/>
                      </a:rPr>
                      <m:t>=1187</m:t>
                    </m:r>
                  </m:oMath>
                </a14:m>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sz="2400" kern="100" dirty="0">
                    <a:latin typeface="Times New Roman" panose="02020603050405020304" pitchFamily="18" charset="0"/>
                    <a:cs typeface="Times New Roman" panose="02020603050405020304" pitchFamily="18" charset="0"/>
                  </a:rPr>
                  <a:t>    </a:t>
                </a:r>
                <a:r>
                  <a:rPr lang="zh-CN" altLang="zh-CN" sz="2400" b="1" dirty="0">
                    <a:latin typeface="宋体" panose="02010600030101010101" pitchFamily="2" charset="-122"/>
                    <a:cs typeface="+mj-cs"/>
                  </a:rPr>
                  <a:t>所以</a:t>
                </a:r>
                <a:r>
                  <a:rPr lang="en-US" altLang="zh-CN" sz="2400" kern="100" dirty="0">
                    <a:latin typeface="Times New Roman" panose="02020603050405020304" pitchFamily="18" charset="0"/>
                    <a:cs typeface="Times New Roman" panose="02020603050405020304" pitchFamily="18" charset="0"/>
                  </a:rPr>
                  <a:t>     </a:t>
                </a:r>
                <a:r>
                  <a:rPr lang="en-US" altLang="zh-CN" i="1" kern="100" dirty="0">
                    <a:latin typeface="Cambria Math" panose="02040503050406030204" pitchFamily="18" charset="0"/>
                    <a:ea typeface="Cambria Math" panose="02040503050406030204" pitchFamily="18" charset="0"/>
                    <a:cs typeface="Times New Roman" panose="02020603050405020304" pitchFamily="18" charset="0"/>
                  </a:rPr>
                  <a:t>               </a:t>
                </a:r>
              </a:p>
              <a:p>
                <a:pPr algn="just">
                  <a:spcAft>
                    <a:spcPts val="0"/>
                  </a:spcAft>
                </a:pPr>
                <a:r>
                  <a:rPr lang="en-US" altLang="zh-CN" i="1" kern="1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𝑏</m:t>
                        </m:r>
                      </m:e>
                    </m:acc>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10∗6311−91∗554</m:t>
                        </m:r>
                      </m:num>
                      <m:den>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10∗1187−</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91</m:t>
                            </m:r>
                          </m:e>
                          <m:sup>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=3.5</m:t>
                    </m:r>
                  </m:oMath>
                </a14:m>
                <a:endParaRPr lang="zh-CN" altLang="zh-CN" i="1" kern="100" dirty="0">
                  <a:latin typeface="Cambria Math" panose="02040503050406030204" pitchFamily="18" charset="0"/>
                  <a:ea typeface="Cambria Math" panose="02040503050406030204" pitchFamily="18" charset="0"/>
                  <a:cs typeface="Times New Roman" panose="02020603050405020304" pitchFamily="18" charset="0"/>
                </a:endParaRPr>
              </a:p>
              <a:p>
                <a:pPr algn="just">
                  <a:spcAft>
                    <a:spcPts val="0"/>
                  </a:spcAft>
                </a:pPr>
                <a:r>
                  <a:rPr lang="en-US" altLang="zh-CN" i="1" kern="100" dirty="0">
                    <a:latin typeface="Cambria Math" panose="02040503050406030204" pitchFamily="18" charset="0"/>
                    <a:ea typeface="Cambria Math" panose="02040503050406030204" pitchFamily="18" charset="0"/>
                    <a:cs typeface="Times New Roman" panose="02020603050405020304" pitchFamily="18" charset="0"/>
                  </a:rPr>
                  <a:t>                                     </a:t>
                </a:r>
              </a:p>
              <a:p>
                <a:pPr algn="just">
                  <a:spcAft>
                    <a:spcPts val="0"/>
                  </a:spcAft>
                </a:pPr>
                <a:r>
                  <a:rPr lang="en-US" altLang="zh-CN" i="1" kern="1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𝑎</m:t>
                        </m:r>
                      </m:e>
                    </m:acc>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554−3.5∗91</m:t>
                        </m:r>
                      </m:num>
                      <m:den>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10</m:t>
                        </m:r>
                      </m:den>
                    </m:f>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=23.6</m:t>
                    </m:r>
                  </m:oMath>
                </a14:m>
                <a:endParaRPr lang="en-US" altLang="zh-CN" sz="2400" kern="100" dirty="0">
                  <a:latin typeface="Times New Roman" panose="02020603050405020304" pitchFamily="18" charset="0"/>
                  <a:cs typeface="Times New Roman" panose="02020603050405020304" pitchFamily="18" charset="0"/>
                </a:endParaRPr>
              </a:p>
              <a:p>
                <a:pPr algn="just">
                  <a:spcAft>
                    <a:spcPts val="0"/>
                  </a:spcAft>
                </a:pPr>
                <a:r>
                  <a:rPr lang="zh-CN" altLang="zh-CN" sz="2400" b="1" dirty="0">
                    <a:latin typeface="宋体" panose="02010600030101010101" pitchFamily="2" charset="-122"/>
                    <a:cs typeface="+mj-cs"/>
                  </a:rPr>
                  <a:t>即</a:t>
                </a:r>
                <a:r>
                  <a:rPr lang="en-US" altLang="zh-CN" sz="2400" b="1" dirty="0">
                    <a:latin typeface="宋体" panose="02010600030101010101" pitchFamily="2" charset="-122"/>
                    <a:cs typeface="+mj-cs"/>
                  </a:rPr>
                  <a:t>Salary</a:t>
                </a:r>
                <a:r>
                  <a:rPr lang="zh-CN" altLang="zh-CN" sz="2400" b="1" dirty="0">
                    <a:latin typeface="宋体" panose="02010600030101010101" pitchFamily="2" charset="-122"/>
                    <a:cs typeface="+mj-cs"/>
                  </a:rPr>
                  <a:t>关于</a:t>
                </a:r>
                <a:r>
                  <a:rPr lang="en-US" altLang="zh-CN" sz="2400" b="1" dirty="0">
                    <a:latin typeface="宋体" panose="02010600030101010101" pitchFamily="2" charset="-122"/>
                    <a:cs typeface="+mj-cs"/>
                  </a:rPr>
                  <a:t>Year</a:t>
                </a:r>
                <a:r>
                  <a:rPr lang="zh-CN" altLang="zh-CN" sz="2400" b="1" dirty="0">
                    <a:latin typeface="宋体" panose="02010600030101010101" pitchFamily="2" charset="-122"/>
                    <a:cs typeface="+mj-cs"/>
                  </a:rPr>
                  <a:t>的一元线性回归方程为</a:t>
                </a:r>
              </a:p>
              <a:p>
                <a:pPr algn="ctr">
                  <a:spcAft>
                    <a:spcPts val="0"/>
                  </a:spcAft>
                </a:pPr>
                <a:endParaRPr lang="en-US" altLang="zh-CN" sz="2400" b="1" dirty="0">
                  <a:latin typeface="宋体" panose="02010600030101010101" pitchFamily="2" charset="-122"/>
                  <a:cs typeface="+mj-cs"/>
                </a:endParaRPr>
              </a:p>
              <a:p>
                <a:pPr algn="ctr">
                  <a:spcAft>
                    <a:spcPts val="0"/>
                  </a:spcAft>
                </a:pPr>
                <a14:m>
                  <m:oMathPara xmlns:m="http://schemas.openxmlformats.org/officeDocument/2006/math">
                    <m:oMathParaPr>
                      <m:jc m:val="centerGroup"/>
                    </m:oMathParaPr>
                    <m:oMath xmlns:m="http://schemas.openxmlformats.org/officeDocument/2006/math">
                      <m:r>
                        <m:rPr>
                          <m:sty m:val="p"/>
                        </m:rPr>
                        <a:rPr lang="en-US" altLang="zh-CN" sz="2400" b="1">
                          <a:latin typeface="Cambria Math" panose="02040503050406030204" pitchFamily="18" charset="0"/>
                          <a:cs typeface="+mj-cs"/>
                        </a:rPr>
                        <m:t>Salary</m:t>
                      </m:r>
                      <m:r>
                        <a:rPr lang="en-US" altLang="zh-CN" sz="2400" b="1">
                          <a:latin typeface="Cambria Math" panose="02040503050406030204" pitchFamily="18" charset="0"/>
                          <a:cs typeface="+mj-cs"/>
                        </a:rPr>
                        <m:t>= 23.6 +3.5∗ </m:t>
                      </m:r>
                      <m:r>
                        <m:rPr>
                          <m:sty m:val="p"/>
                        </m:rPr>
                        <a:rPr lang="en-US" altLang="zh-CN" sz="2400" b="1">
                          <a:latin typeface="Cambria Math" panose="02040503050406030204" pitchFamily="18" charset="0"/>
                          <a:cs typeface="+mj-cs"/>
                        </a:rPr>
                        <m:t>Year</m:t>
                      </m:r>
                    </m:oMath>
                  </m:oMathPara>
                </a14:m>
                <a:endParaRPr lang="zh-CN" altLang="zh-CN" sz="2400" b="1" dirty="0">
                  <a:latin typeface="宋体" panose="02010600030101010101" pitchFamily="2" charset="-122"/>
                  <a:cs typeface="+mj-cs"/>
                </a:endParaRPr>
              </a:p>
            </p:txBody>
          </p:sp>
        </mc:Choice>
        <mc:Fallback xmlns="">
          <p:sp>
            <p:nvSpPr>
              <p:cNvPr id="5" name="矩形 4"/>
              <p:cNvSpPr>
                <a:spLocks noRot="1" noChangeAspect="1" noMove="1" noResize="1" noEditPoints="1" noAdjustHandles="1" noChangeArrowheads="1" noChangeShapeType="1" noTextEdit="1"/>
              </p:cNvSpPr>
              <p:nvPr/>
            </p:nvSpPr>
            <p:spPr>
              <a:xfrm>
                <a:off x="712820" y="1091244"/>
                <a:ext cx="7718359" cy="5014065"/>
              </a:xfrm>
              <a:prstGeom prst="rect">
                <a:avLst/>
              </a:prstGeom>
              <a:blipFill>
                <a:blip r:embed="rId2"/>
                <a:stretch>
                  <a:fillRect l="-1264" t="-972" r="-1185" b="-9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1287489"/>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D4CC0E-1729-4B45-9A7F-7640275BC617}"/>
                  </a:ext>
                </a:extLst>
              </p:cNvPr>
              <p:cNvSpPr/>
              <p:nvPr/>
            </p:nvSpPr>
            <p:spPr>
              <a:xfrm>
                <a:off x="683568" y="1340768"/>
                <a:ext cx="8064896" cy="4524315"/>
              </a:xfrm>
              <a:prstGeom prst="rect">
                <a:avLst/>
              </a:prstGeom>
            </p:spPr>
            <p:txBody>
              <a:bodyPr wrap="square">
                <a:spAutoFit/>
              </a:bodyPr>
              <a:lstStyle/>
              <a:p>
                <a:pPr algn="just">
                  <a:spcAft>
                    <a:spcPts val="0"/>
                  </a:spcAft>
                </a:pPr>
                <a:r>
                  <a:rPr lang="zh-CN" altLang="zh-CN" sz="2400" b="1" dirty="0">
                    <a:latin typeface="宋体" panose="02010600030101010101" pitchFamily="2" charset="-122"/>
                    <a:cs typeface="+mj-cs"/>
                  </a:rPr>
                  <a:t>采用</a:t>
                </a:r>
                <a:r>
                  <a:rPr lang="en-US" altLang="zh-CN" sz="2400" b="1" dirty="0">
                    <a:latin typeface="宋体" panose="02010600030101010101" pitchFamily="2" charset="-122"/>
                    <a:cs typeface="+mj-cs"/>
                  </a:rPr>
                  <a:t>t</a:t>
                </a:r>
                <a:r>
                  <a:rPr lang="zh-CN" altLang="zh-CN" sz="2400" b="1" dirty="0">
                    <a:latin typeface="宋体" panose="02010600030101010101" pitchFamily="2" charset="-122"/>
                    <a:cs typeface="+mj-cs"/>
                  </a:rPr>
                  <a:t>检验法：</a:t>
                </a: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给定显著性水平</a:t>
                </a:r>
                <a:r>
                  <a:rPr lang="en-US" altLang="zh-CN" sz="2400" b="1" dirty="0">
                    <a:latin typeface="宋体" panose="02010600030101010101" pitchFamily="2" charset="-122"/>
                    <a:cs typeface="+mj-cs"/>
                    <a:sym typeface="Symbol" panose="05050102010706020507" pitchFamily="18" charset="2"/>
                  </a:rPr>
                  <a:t></a:t>
                </a:r>
                <a:r>
                  <a:rPr lang="en-US" altLang="zh-CN" sz="2400" b="1" dirty="0">
                    <a:latin typeface="宋体" panose="02010600030101010101" pitchFamily="2" charset="-122"/>
                    <a:cs typeface="+mj-cs"/>
                  </a:rPr>
                  <a:t>=0.05</a:t>
                </a:r>
                <a:r>
                  <a:rPr lang="zh-CN" altLang="en-US" sz="2400" b="1" dirty="0">
                    <a:latin typeface="宋体" panose="02010600030101010101" pitchFamily="2" charset="-122"/>
                    <a:cs typeface="+mj-cs"/>
                  </a:rPr>
                  <a:t>，</a:t>
                </a: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假设</a:t>
                </a:r>
                <a14:m>
                  <m:oMath xmlns:m="http://schemas.openxmlformats.org/officeDocument/2006/math">
                    <m:sSub>
                      <m:sSubPr>
                        <m:ctrlPr>
                          <a:rPr lang="en-US" altLang="zh-CN" sz="2400" b="1" i="1" dirty="0" smtClean="0">
                            <a:latin typeface="Cambria Math" panose="02040503050406030204" pitchFamily="18" charset="0"/>
                            <a:cs typeface="+mj-cs"/>
                          </a:rPr>
                        </m:ctrlPr>
                      </m:sSubPr>
                      <m:e>
                        <m:r>
                          <a:rPr lang="en-US" altLang="zh-CN" sz="2400" b="1" i="1" dirty="0">
                            <a:latin typeface="Cambria Math" panose="02040503050406030204" pitchFamily="18" charset="0"/>
                            <a:cs typeface="+mj-cs"/>
                          </a:rPr>
                          <m:t>𝑯</m:t>
                        </m:r>
                      </m:e>
                      <m:sub>
                        <m:r>
                          <a:rPr lang="en-US" altLang="zh-CN" sz="2400" b="1" i="1" dirty="0">
                            <a:latin typeface="Cambria Math" panose="02040503050406030204" pitchFamily="18" charset="0"/>
                            <a:cs typeface="+mj-cs"/>
                          </a:rPr>
                          <m:t>𝟎</m:t>
                        </m:r>
                      </m:sub>
                    </m:sSub>
                  </m:oMath>
                </a14:m>
                <a:r>
                  <a:rPr lang="zh-CN" altLang="zh-CN" sz="2400" b="1" dirty="0">
                    <a:latin typeface="宋体" panose="02010600030101010101" pitchFamily="2" charset="-122"/>
                    <a:cs typeface="+mj-cs"/>
                  </a:rPr>
                  <a:t>：</a:t>
                </a:r>
                <a:r>
                  <a:rPr lang="en-US" altLang="zh-CN" sz="2400" b="1" dirty="0">
                    <a:latin typeface="宋体" panose="02010600030101010101" pitchFamily="2" charset="-122"/>
                    <a:cs typeface="+mj-cs"/>
                  </a:rPr>
                  <a:t>b=0</a:t>
                </a:r>
              </a:p>
              <a:p>
                <a:pPr algn="just">
                  <a:spcAft>
                    <a:spcPts val="0"/>
                  </a:spcAft>
                </a:pPr>
                <a:r>
                  <a:rPr lang="zh-CN" altLang="zh-CN" sz="2400" b="1" dirty="0">
                    <a:latin typeface="宋体" panose="02010600030101010101" pitchFamily="2" charset="-122"/>
                    <a:cs typeface="+mj-cs"/>
                  </a:rPr>
                  <a:t>拒绝域为</a:t>
                </a:r>
                <a14:m>
                  <m:oMath xmlns:m="http://schemas.openxmlformats.org/officeDocument/2006/math">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sym typeface="Symbol" panose="05050102010706020507" pitchFamily="18" charset="2"/>
                      </a:rPr>
                      <m:t></m:t>
                    </m:r>
                    <m:r>
                      <a:rPr lang="en-US" altLang="zh-CN" sz="2400" b="1">
                        <a:latin typeface="Cambria Math" panose="02040503050406030204" pitchFamily="18" charset="0"/>
                        <a:cs typeface="+mj-cs"/>
                      </a:rPr>
                      <m:t>,−2.3060}</m:t>
                    </m:r>
                  </m:oMath>
                </a14:m>
                <a:r>
                  <a:rPr lang="zh-CN" altLang="zh-CN" sz="2400" b="1" dirty="0">
                    <a:latin typeface="宋体" panose="02010600030101010101" pitchFamily="2" charset="-122"/>
                    <a:cs typeface="+mj-cs"/>
                  </a:rPr>
                  <a:t>和</a:t>
                </a:r>
                <a14:m>
                  <m:oMath xmlns:m="http://schemas.openxmlformats.org/officeDocument/2006/math">
                    <m:r>
                      <a:rPr lang="en-US" altLang="zh-CN" sz="2400" b="1">
                        <a:latin typeface="Cambria Math" panose="02040503050406030204" pitchFamily="18" charset="0"/>
                        <a:cs typeface="+mj-cs"/>
                      </a:rPr>
                      <m:t>{+2.3060,+</m:t>
                    </m:r>
                    <m:r>
                      <a:rPr lang="en-US" altLang="zh-CN" sz="2400" b="1">
                        <a:latin typeface="Cambria Math" panose="02040503050406030204" pitchFamily="18" charset="0"/>
                        <a:cs typeface="+mj-cs"/>
                        <a:sym typeface="Symbol" panose="05050102010706020507" pitchFamily="18" charset="2"/>
                      </a:rPr>
                      <m:t></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cs typeface="+mj-cs"/>
                  </a:rPr>
                  <a:t>，</a:t>
                </a: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检验统计量</a:t>
                </a:r>
                <a14:m>
                  <m:oMath xmlns:m="http://schemas.openxmlformats.org/officeDocument/2006/math">
                    <m:r>
                      <m:rPr>
                        <m:sty m:val="p"/>
                      </m:rPr>
                      <a:rPr lang="en-US" altLang="zh-CN" sz="2400" b="1">
                        <a:latin typeface="Cambria Math" panose="02040503050406030204" pitchFamily="18" charset="0"/>
                        <a:cs typeface="+mj-cs"/>
                      </a:rPr>
                      <m:t>t</m:t>
                    </m:r>
                    <m:r>
                      <a:rPr lang="en-US" altLang="zh-CN" sz="2400" b="1">
                        <a:latin typeface="Cambria Math" panose="02040503050406030204" pitchFamily="18" charset="0"/>
                        <a:cs typeface="+mj-cs"/>
                      </a:rPr>
                      <m:t>=10.6724&gt;2.3060</m:t>
                    </m:r>
                  </m:oMath>
                </a14:m>
                <a:r>
                  <a:rPr lang="zh-CN" altLang="zh-CN" sz="2400" b="1" dirty="0">
                    <a:latin typeface="宋体" panose="02010600030101010101" pitchFamily="2" charset="-122"/>
                    <a:cs typeface="+mj-cs"/>
                  </a:rPr>
                  <a:t>。</a:t>
                </a: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所以，拒绝假设</a:t>
                </a:r>
                <a14:m>
                  <m:oMath xmlns:m="http://schemas.openxmlformats.org/officeDocument/2006/math">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H</m:t>
                        </m:r>
                      </m:e>
                      <m:sub>
                        <m:r>
                          <a:rPr lang="en-US" altLang="zh-CN" sz="2400" b="1">
                            <a:latin typeface="Cambria Math" panose="02040503050406030204" pitchFamily="18" charset="0"/>
                            <a:cs typeface="+mj-cs"/>
                          </a:rPr>
                          <m:t>0</m:t>
                        </m:r>
                      </m:sub>
                    </m:sSub>
                    <m:r>
                      <a:rPr lang="zh-CN" altLang="zh-CN" sz="2400" b="1">
                        <a:latin typeface="Cambria Math" panose="02040503050406030204" pitchFamily="18" charset="0"/>
                        <a:cs typeface="+mj-cs"/>
                      </a:rPr>
                      <m:t>：</m:t>
                    </m:r>
                    <m:r>
                      <a:rPr lang="en-US" altLang="zh-CN" sz="2400" b="1">
                        <a:latin typeface="Cambria Math" panose="02040503050406030204" pitchFamily="18" charset="0"/>
                        <a:cs typeface="+mj-cs"/>
                        <a:sym typeface="Symbol" panose="05050102010706020507" pitchFamily="18" charset="2"/>
                      </a:rPr>
                      <m:t></m:t>
                    </m:r>
                    <m:r>
                      <a:rPr lang="en-US" altLang="zh-CN" sz="2400" b="1">
                        <a:latin typeface="Cambria Math" panose="02040503050406030204" pitchFamily="18" charset="0"/>
                        <a:cs typeface="+mj-cs"/>
                      </a:rPr>
                      <m:t>=0</m:t>
                    </m:r>
                  </m:oMath>
                </a14:m>
                <a:r>
                  <a:rPr lang="zh-CN" altLang="zh-CN" sz="2400" b="1" dirty="0">
                    <a:latin typeface="宋体" panose="02010600030101010101" pitchFamily="2" charset="-122"/>
                    <a:cs typeface="+mj-cs"/>
                  </a:rPr>
                  <a:t>，认为回归效果显著，</a:t>
                </a:r>
                <a:endParaRPr lang="en-US" altLang="zh-CN" sz="2400" b="1" dirty="0">
                  <a:latin typeface="宋体" panose="02010600030101010101" pitchFamily="2" charset="-122"/>
                  <a:cs typeface="+mj-cs"/>
                </a:endParaRPr>
              </a:p>
              <a:p>
                <a:pPr algn="just">
                  <a:spcAft>
                    <a:spcPts val="0"/>
                  </a:spcAft>
                </a:pP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也就是可以利用</a:t>
                </a:r>
                <a14:m>
                  <m:oMath xmlns:m="http://schemas.openxmlformats.org/officeDocument/2006/math">
                    <m:r>
                      <m:rPr>
                        <m:sty m:val="p"/>
                      </m:rPr>
                      <a:rPr lang="en-US" altLang="zh-CN" sz="2400" b="1">
                        <a:latin typeface="Cambria Math" panose="02040503050406030204" pitchFamily="18" charset="0"/>
                        <a:cs typeface="+mj-cs"/>
                      </a:rPr>
                      <m:t>Salary</m:t>
                    </m:r>
                    <m:r>
                      <a:rPr lang="en-US" altLang="zh-CN" sz="2400" b="1">
                        <a:latin typeface="Cambria Math" panose="02040503050406030204" pitchFamily="18" charset="0"/>
                        <a:cs typeface="+mj-cs"/>
                      </a:rPr>
                      <m:t>=23.6+3.5</m:t>
                    </m:r>
                    <m:r>
                      <m:rPr>
                        <m:sty m:val="p"/>
                      </m:rPr>
                      <a:rPr lang="en-US" altLang="zh-CN" sz="2400" b="1">
                        <a:latin typeface="Cambria Math" panose="02040503050406030204" pitchFamily="18" charset="0"/>
                        <a:cs typeface="+mj-cs"/>
                      </a:rPr>
                      <m:t>Year</m:t>
                    </m:r>
                  </m:oMath>
                </a14:m>
                <a:r>
                  <a:rPr lang="zh-CN" altLang="zh-CN" sz="2400" b="1" dirty="0">
                    <a:latin typeface="宋体" panose="02010600030101010101" pitchFamily="2" charset="-122"/>
                    <a:cs typeface="+mj-cs"/>
                  </a:rPr>
                  <a:t>分析预测属性取值</a:t>
                </a: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未知的数据对象。</a:t>
                </a:r>
                <a:endParaRPr lang="en-US" altLang="zh-CN" sz="2400" b="1" dirty="0">
                  <a:latin typeface="宋体" panose="02010600030101010101" pitchFamily="2" charset="-122"/>
                  <a:cs typeface="+mj-cs"/>
                </a:endParaRPr>
              </a:p>
              <a:p>
                <a:pPr algn="just">
                  <a:spcAft>
                    <a:spcPts val="0"/>
                  </a:spcAft>
                </a:pPr>
                <a:endParaRPr lang="en-US" altLang="zh-CN" sz="2400" b="1" dirty="0">
                  <a:latin typeface="宋体" panose="02010600030101010101" pitchFamily="2" charset="-122"/>
                  <a:cs typeface="+mj-cs"/>
                </a:endParaRPr>
              </a:p>
              <a:p>
                <a:pPr algn="just">
                  <a:spcAft>
                    <a:spcPts val="0"/>
                  </a:spcAft>
                </a:pPr>
                <a:r>
                  <a:rPr lang="zh-CN" altLang="zh-CN" sz="2400" b="1" dirty="0">
                    <a:latin typeface="宋体" panose="02010600030101010101" pitchFamily="2" charset="-122"/>
                    <a:cs typeface="+mj-cs"/>
                  </a:rPr>
                  <a:t>所以具有</a:t>
                </a:r>
                <a:r>
                  <a:rPr lang="en-US" altLang="zh-CN" sz="2400" b="1" dirty="0">
                    <a:latin typeface="宋体" panose="02010600030101010101" pitchFamily="2" charset="-122"/>
                    <a:cs typeface="+mj-cs"/>
                  </a:rPr>
                  <a:t>10</a:t>
                </a:r>
                <a:r>
                  <a:rPr lang="zh-CN" altLang="zh-CN" sz="2400" b="1" dirty="0">
                    <a:latin typeface="宋体" panose="02010600030101010101" pitchFamily="2" charset="-122"/>
                    <a:cs typeface="+mj-cs"/>
                  </a:rPr>
                  <a:t>年工作经验的大学毕业生的年薪</a:t>
                </a:r>
              </a:p>
              <a:p>
                <a:pPr algn="ctr">
                  <a:spcAft>
                    <a:spcPts val="0"/>
                  </a:spcAft>
                </a:pPr>
                <a14:m>
                  <m:oMathPara xmlns:m="http://schemas.openxmlformats.org/officeDocument/2006/math">
                    <m:oMathParaPr>
                      <m:jc m:val="centerGroup"/>
                    </m:oMathParaPr>
                    <m:oMath xmlns:m="http://schemas.openxmlformats.org/officeDocument/2006/math">
                      <m:r>
                        <m:rPr>
                          <m:sty m:val="p"/>
                        </m:rPr>
                        <a:rPr lang="en-US" altLang="zh-CN" sz="2400" b="1">
                          <a:latin typeface="Cambria Math" panose="02040503050406030204" pitchFamily="18" charset="0"/>
                          <a:cs typeface="+mj-cs"/>
                        </a:rPr>
                        <m:t>Salary</m:t>
                      </m:r>
                      <m:r>
                        <a:rPr lang="en-US" altLang="zh-CN" sz="2400" b="1">
                          <a:latin typeface="Cambria Math" panose="02040503050406030204" pitchFamily="18" charset="0"/>
                          <a:cs typeface="+mj-cs"/>
                        </a:rPr>
                        <m:t>=23.6+3.5∗10=58.6</m:t>
                      </m:r>
                    </m:oMath>
                  </m:oMathPara>
                </a14:m>
                <a:endParaRPr lang="zh-CN" altLang="zh-CN" sz="2400" b="1" dirty="0">
                  <a:latin typeface="宋体" panose="02010600030101010101" pitchFamily="2" charset="-122"/>
                  <a:cs typeface="+mj-cs"/>
                </a:endParaRPr>
              </a:p>
            </p:txBody>
          </p:sp>
        </mc:Choice>
        <mc:Fallback xmlns="">
          <p:sp>
            <p:nvSpPr>
              <p:cNvPr id="4" name="矩形 3">
                <a:extLst>
                  <a:ext uri="{FF2B5EF4-FFF2-40B4-BE49-F238E27FC236}">
                    <a16:creationId xmlns:a16="http://schemas.microsoft.com/office/drawing/2014/main" id="{99D4CC0E-1729-4B45-9A7F-7640275BC617}"/>
                  </a:ext>
                </a:extLst>
              </p:cNvPr>
              <p:cNvSpPr>
                <a:spLocks noRot="1" noChangeAspect="1" noMove="1" noResize="1" noEditPoints="1" noAdjustHandles="1" noChangeArrowheads="1" noChangeShapeType="1" noTextEdit="1"/>
              </p:cNvSpPr>
              <p:nvPr/>
            </p:nvSpPr>
            <p:spPr>
              <a:xfrm>
                <a:off x="683568" y="1340768"/>
                <a:ext cx="8064896" cy="4524315"/>
              </a:xfrm>
              <a:prstGeom prst="rect">
                <a:avLst/>
              </a:prstGeom>
              <a:blipFill>
                <a:blip r:embed="rId2"/>
                <a:stretch>
                  <a:fillRect l="-1134" t="-1078" b="-12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980771"/>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7910" y="1469008"/>
            <a:ext cx="7886700" cy="2073001"/>
          </a:xfrm>
        </p:spPr>
        <p:txBody>
          <a:bodyPr/>
          <a:lstStyle/>
          <a:p>
            <a:r>
              <a:rPr lang="zh-CN" altLang="en-US" sz="2400" b="1" dirty="0">
                <a:latin typeface="宋体" panose="02010600030101010101" pitchFamily="2" charset="-122"/>
                <a:ea typeface="宋体" panose="02010600030101010101" pitchFamily="2" charset="-122"/>
                <a:cs typeface="+mj-cs"/>
              </a:rPr>
              <a:t>一、概念</a:t>
            </a:r>
          </a:p>
          <a:p>
            <a:pPr latinLnBrk="0"/>
            <a:r>
              <a:rPr lang="zh-CN" altLang="en-US" sz="2400" b="1" dirty="0">
                <a:solidFill>
                  <a:srgbClr val="FF0000"/>
                </a:solidFill>
                <a:latin typeface="宋体" panose="02010600030101010101" pitchFamily="2" charset="-122"/>
                <a:ea typeface="宋体" panose="02010600030101010101" pitchFamily="2" charset="-122"/>
                <a:cs typeface="+mj-cs"/>
              </a:rPr>
              <a:t>它研究一组自变量如何影响一个因变量</a:t>
            </a:r>
            <a:r>
              <a:rPr lang="zh-CN" altLang="en-US" sz="2400" b="1" dirty="0">
                <a:latin typeface="宋体" panose="02010600030101010101" pitchFamily="2" charset="-122"/>
                <a:ea typeface="宋体" panose="02010600030101010101" pitchFamily="2" charset="-122"/>
                <a:cs typeface="+mj-cs"/>
              </a:rPr>
              <a:t>。</a:t>
            </a:r>
          </a:p>
          <a:p>
            <a:pPr marL="0" indent="0">
              <a:lnSpc>
                <a:spcPct val="150000"/>
              </a:lnSpc>
              <a:buNone/>
            </a:pPr>
            <a:r>
              <a:rPr lang="zh-CN" altLang="en-US" sz="2400" b="1" dirty="0">
                <a:latin typeface="宋体" panose="02010600030101010101" pitchFamily="2" charset="-122"/>
                <a:ea typeface="宋体" panose="02010600030101010101" pitchFamily="2" charset="-122"/>
                <a:cs typeface="+mj-cs"/>
                <a:sym typeface="+mn-ea"/>
              </a:rPr>
              <a:t>  涉及</a:t>
            </a:r>
            <a:r>
              <a:rPr lang="en-US" altLang="zh-CN" sz="2400" b="1" dirty="0">
                <a:latin typeface="宋体" panose="02010600030101010101" pitchFamily="2" charset="-122"/>
                <a:ea typeface="宋体" panose="02010600030101010101" pitchFamily="2" charset="-122"/>
                <a:cs typeface="+mj-cs"/>
                <a:sym typeface="+mn-ea"/>
              </a:rPr>
              <a:t>p</a:t>
            </a:r>
            <a:r>
              <a:rPr lang="zh-CN" altLang="en-US" sz="2400" b="1" dirty="0">
                <a:latin typeface="宋体" panose="02010600030101010101" pitchFamily="2" charset="-122"/>
                <a:ea typeface="宋体" panose="02010600030101010101" pitchFamily="2" charset="-122"/>
                <a:cs typeface="+mj-cs"/>
                <a:sym typeface="+mn-ea"/>
              </a:rPr>
              <a:t>个自变量的多元回归模型可表示为：</a:t>
            </a:r>
          </a:p>
          <a:p>
            <a:pPr marL="0" indent="0">
              <a:lnSpc>
                <a:spcPct val="150000"/>
              </a:lnSpc>
              <a:buNone/>
            </a:pPr>
            <a:endParaRPr lang="zh-CN" altLang="en-US" dirty="0">
              <a:latin typeface="Niagara Engraved" charset="0"/>
            </a:endParaRPr>
          </a:p>
        </p:txBody>
      </p:sp>
      <p:graphicFrame>
        <p:nvGraphicFramePr>
          <p:cNvPr id="8" name="对象 7"/>
          <p:cNvGraphicFramePr/>
          <p:nvPr>
            <p:extLst>
              <p:ext uri="{D42A27DB-BD31-4B8C-83A1-F6EECF244321}">
                <p14:modId xmlns:p14="http://schemas.microsoft.com/office/powerpoint/2010/main" val="2529463380"/>
              </p:ext>
            </p:extLst>
          </p:nvPr>
        </p:nvGraphicFramePr>
        <p:xfrm>
          <a:off x="2082887" y="3066745"/>
          <a:ext cx="4752528" cy="463599"/>
        </p:xfrm>
        <a:graphic>
          <a:graphicData uri="http://schemas.openxmlformats.org/presentationml/2006/ole">
            <mc:AlternateContent xmlns:mc="http://schemas.openxmlformats.org/markup-compatibility/2006">
              <mc:Choice xmlns:v="urn:schemas-microsoft-com:vml" Requires="v">
                <p:oleObj r:id="rId3" imgW="6168390" imgH="642620" progId="Equation.KSEE3">
                  <p:embed/>
                </p:oleObj>
              </mc:Choice>
              <mc:Fallback>
                <p:oleObj r:id="rId3" imgW="6168390" imgH="642620" progId="Equation.KSEE3">
                  <p:embed/>
                  <p:pic>
                    <p:nvPicPr>
                      <p:cNvPr id="0" name=""/>
                      <p:cNvPicPr/>
                      <p:nvPr/>
                    </p:nvPicPr>
                    <p:blipFill>
                      <a:blip r:embed="rId4"/>
                      <a:stretch>
                        <a:fillRect/>
                      </a:stretch>
                    </p:blipFill>
                    <p:spPr>
                      <a:xfrm>
                        <a:off x="2082887" y="3066745"/>
                        <a:ext cx="4752528" cy="463599"/>
                      </a:xfrm>
                      <a:prstGeom prst="rect">
                        <a:avLst/>
                      </a:prstGeom>
                    </p:spPr>
                  </p:pic>
                </p:oleObj>
              </mc:Fallback>
            </mc:AlternateContent>
          </a:graphicData>
        </a:graphic>
      </p:graphicFrame>
      <p:sp>
        <p:nvSpPr>
          <p:cNvPr id="10" name="文本框 9"/>
          <p:cNvSpPr txBox="1"/>
          <p:nvPr/>
        </p:nvSpPr>
        <p:spPr>
          <a:xfrm>
            <a:off x="817910" y="3717032"/>
            <a:ext cx="7282482" cy="1938992"/>
          </a:xfrm>
          <a:prstGeom prst="rect">
            <a:avLst/>
          </a:prstGeom>
          <a:noFill/>
        </p:spPr>
        <p:txBody>
          <a:bodyPr wrap="square" rtlCol="0" anchor="t">
            <a:spAutoFit/>
          </a:bodyPr>
          <a:lstStyle/>
          <a:p>
            <a:pPr algn="just" defTabSz="685800" eaLnBrk="1" hangingPunct="1">
              <a:buClr>
                <a:schemeClr val="hlink"/>
              </a:buClr>
              <a:buFont typeface="Wingdings" pitchFamily="2" charset="2"/>
              <a:buChar char="§"/>
              <a:defRPr/>
            </a:pPr>
            <a:r>
              <a:rPr kumimoji="1" lang="en-US" altLang="zh-CN" sz="2100" dirty="0">
                <a:effectLst>
                  <a:outerShdw blurRad="38100" dist="38100" dir="2700000" algn="tl">
                    <a:srgbClr val="000000"/>
                  </a:outerShdw>
                </a:effectLst>
                <a:latin typeface="Symbol" pitchFamily="18" charset="2"/>
                <a:sym typeface="+mn-ea"/>
              </a:rPr>
              <a:t>  </a:t>
            </a:r>
            <a:r>
              <a:rPr kumimoji="1" lang="en-US" altLang="zh-CN" sz="2400" b="1" i="1" dirty="0">
                <a:latin typeface="Symbol" pitchFamily="18" charset="2"/>
                <a:sym typeface="+mn-ea"/>
              </a:rPr>
              <a:t>b</a:t>
            </a:r>
            <a:r>
              <a:rPr kumimoji="1" lang="en-US" altLang="zh-CN" sz="2400" b="1" baseline="-25000" dirty="0">
                <a:latin typeface="Times New Roman" pitchFamily="18" charset="0"/>
                <a:sym typeface="+mn-ea"/>
              </a:rPr>
              <a:t>0</a:t>
            </a:r>
            <a:r>
              <a:rPr kumimoji="1" lang="en-US" altLang="zh-CN" sz="2400" b="1" baseline="-25000" dirty="0">
                <a:latin typeface="Symbol" pitchFamily="18" charset="2"/>
                <a:sym typeface="+mn-ea"/>
              </a:rPr>
              <a:t> </a:t>
            </a:r>
            <a:r>
              <a:rPr kumimoji="1" lang="zh-CN" altLang="en-US" sz="2400" b="1" dirty="0">
                <a:latin typeface="Symbol" pitchFamily="18" charset="2"/>
                <a:sym typeface="+mn-ea"/>
              </a:rPr>
              <a:t>，</a:t>
            </a:r>
            <a:r>
              <a:rPr kumimoji="1" lang="en-US" altLang="zh-CN" sz="2400" b="1" i="1" dirty="0">
                <a:latin typeface="Symbol" pitchFamily="18" charset="2"/>
                <a:sym typeface="+mn-ea"/>
              </a:rPr>
              <a:t>b</a:t>
            </a:r>
            <a:r>
              <a:rPr kumimoji="1" lang="en-US" altLang="zh-CN" sz="2400" b="1" baseline="-25000" dirty="0">
                <a:latin typeface="Symbol" pitchFamily="18" charset="2"/>
                <a:sym typeface="+mn-ea"/>
              </a:rPr>
              <a:t>1</a:t>
            </a:r>
            <a:r>
              <a:rPr kumimoji="1" lang="zh-CN" altLang="en-US" sz="2400" b="1" dirty="0">
                <a:latin typeface="Times New Roman" pitchFamily="18" charset="0"/>
                <a:sym typeface="+mn-ea"/>
              </a:rPr>
              <a:t>，</a:t>
            </a:r>
            <a:r>
              <a:rPr kumimoji="1" lang="en-US" altLang="zh-CN" sz="2400" b="1" i="1" dirty="0">
                <a:latin typeface="Symbol" pitchFamily="18" charset="2"/>
                <a:sym typeface="+mn-ea"/>
              </a:rPr>
              <a:t>b</a:t>
            </a:r>
            <a:r>
              <a:rPr kumimoji="1" lang="en-US" altLang="zh-CN" sz="2400" b="1" baseline="-25000" dirty="0">
                <a:latin typeface="Symbol" pitchFamily="18" charset="2"/>
                <a:sym typeface="+mn-ea"/>
              </a:rPr>
              <a:t>2</a:t>
            </a:r>
            <a:r>
              <a:rPr kumimoji="1" lang="en-US" altLang="zh-CN" sz="2400" b="1" i="1" dirty="0">
                <a:latin typeface="Times New Roman" pitchFamily="18" charset="0"/>
                <a:sym typeface="+mn-ea"/>
              </a:rPr>
              <a:t> </a:t>
            </a:r>
            <a:r>
              <a:rPr kumimoji="1" lang="zh-CN" altLang="en-US" sz="2400" b="1" dirty="0">
                <a:latin typeface="Symbol" pitchFamily="18" charset="2"/>
                <a:sym typeface="+mn-ea"/>
              </a:rPr>
              <a:t>，</a:t>
            </a:r>
            <a:r>
              <a:rPr kumimoji="1" lang="zh-CN" altLang="en-US" sz="2400" b="1" dirty="0">
                <a:latin typeface="Symbol" pitchFamily="18" charset="2"/>
                <a:sym typeface="Symbol" pitchFamily="18" charset="2"/>
              </a:rPr>
              <a:t>，</a:t>
            </a:r>
            <a:r>
              <a:rPr kumimoji="1" lang="en-US" altLang="zh-CN" sz="2400" b="1" i="1" dirty="0">
                <a:latin typeface="Symbol" pitchFamily="18" charset="2"/>
                <a:sym typeface="+mn-ea"/>
              </a:rPr>
              <a:t>b</a:t>
            </a:r>
            <a:r>
              <a:rPr kumimoji="1" lang="en-US" altLang="zh-CN" sz="2400" b="1" i="1" baseline="-25000" dirty="0">
                <a:latin typeface="Times New Roman" pitchFamily="18" charset="0"/>
                <a:sym typeface="+mn-ea"/>
              </a:rPr>
              <a:t>p</a:t>
            </a:r>
            <a:r>
              <a:rPr lang="zh-CN" altLang="en-US" sz="2400" b="1" dirty="0">
                <a:latin typeface="宋体" panose="02010600030101010101" pitchFamily="2" charset="-122"/>
                <a:cs typeface="+mj-cs"/>
                <a:sym typeface="+mn-ea"/>
              </a:rPr>
              <a:t>是参数，也称</a:t>
            </a:r>
            <a:r>
              <a:rPr lang="zh-CN" altLang="en-US" sz="2400" b="1" dirty="0">
                <a:solidFill>
                  <a:srgbClr val="FF0000"/>
                </a:solidFill>
                <a:latin typeface="宋体" panose="02010600030101010101" pitchFamily="2" charset="-122"/>
                <a:cs typeface="+mj-cs"/>
                <a:sym typeface="+mn-ea"/>
              </a:rPr>
              <a:t>偏回归系数</a:t>
            </a:r>
            <a:r>
              <a:rPr lang="zh-CN" altLang="en-US" sz="2400" b="1" dirty="0">
                <a:latin typeface="宋体" panose="02010600030101010101" pitchFamily="2" charset="-122"/>
                <a:cs typeface="+mj-cs"/>
                <a:sym typeface="+mn-ea"/>
              </a:rPr>
              <a:t>。</a:t>
            </a:r>
            <a:r>
              <a:rPr lang="zh-CN" altLang="en-US" sz="2400" b="1" dirty="0">
                <a:latin typeface="宋体" panose="02010600030101010101" pitchFamily="2" charset="-122"/>
                <a:cs typeface="+mj-cs"/>
                <a:sym typeface="Symbol" pitchFamily="18" charset="2"/>
              </a:rPr>
              <a:t></a:t>
            </a:r>
            <a:r>
              <a:rPr lang="zh-CN" altLang="en-US" sz="2400" b="1" dirty="0">
                <a:latin typeface="宋体" panose="02010600030101010101" pitchFamily="2" charset="-122"/>
                <a:cs typeface="+mj-cs"/>
                <a:sym typeface="+mn-ea"/>
              </a:rPr>
              <a:t>是被称为误差项的随机变量，也称</a:t>
            </a:r>
            <a:r>
              <a:rPr lang="zh-CN" altLang="en-US" sz="2400" b="1" dirty="0">
                <a:solidFill>
                  <a:srgbClr val="FF0000"/>
                </a:solidFill>
                <a:latin typeface="宋体" panose="02010600030101010101" pitchFamily="2" charset="-122"/>
                <a:cs typeface="+mj-cs"/>
                <a:sym typeface="+mn-ea"/>
              </a:rPr>
              <a:t>残差</a:t>
            </a:r>
            <a:r>
              <a:rPr lang="zh-CN" altLang="en-US" sz="2400" b="1" dirty="0">
                <a:latin typeface="宋体" panose="02010600030101010101" pitchFamily="2" charset="-122"/>
                <a:cs typeface="+mj-cs"/>
                <a:sym typeface="+mn-ea"/>
              </a:rPr>
              <a:t>。</a:t>
            </a:r>
            <a:endParaRPr lang="zh-CN" altLang="en-US" sz="2400" b="1" dirty="0">
              <a:latin typeface="宋体" panose="02010600030101010101" pitchFamily="2" charset="-122"/>
              <a:cs typeface="+mj-cs"/>
            </a:endParaRPr>
          </a:p>
          <a:p>
            <a:pPr algn="just" defTabSz="685800" eaLnBrk="1" hangingPunct="1">
              <a:buClr>
                <a:schemeClr val="hlink"/>
              </a:buClr>
              <a:buFont typeface="Wingdings" pitchFamily="2" charset="2"/>
              <a:buChar char="§"/>
              <a:defRPr/>
            </a:pPr>
            <a:r>
              <a:rPr kumimoji="1" lang="zh-CN" altLang="en-US" sz="2100" i="1" dirty="0">
                <a:latin typeface="Times New Roman" pitchFamily="18" charset="0"/>
                <a:sym typeface="+mn-ea"/>
              </a:rPr>
              <a:t>  </a:t>
            </a:r>
            <a:r>
              <a:rPr kumimoji="1" lang="en-US" altLang="zh-CN" sz="2400" b="1" i="1" dirty="0">
                <a:solidFill>
                  <a:srgbClr val="FF0000"/>
                </a:solidFill>
                <a:latin typeface="Times New Roman" pitchFamily="18" charset="0"/>
                <a:sym typeface="+mn-ea"/>
              </a:rPr>
              <a:t>y </a:t>
            </a:r>
            <a:r>
              <a:rPr lang="zh-CN" altLang="en-US" sz="2400" b="1" dirty="0">
                <a:solidFill>
                  <a:srgbClr val="FF0000"/>
                </a:solidFill>
                <a:latin typeface="宋体" panose="02010600030101010101" pitchFamily="2" charset="-122"/>
                <a:cs typeface="+mj-cs"/>
                <a:sym typeface="+mn-ea"/>
              </a:rPr>
              <a:t>是</a:t>
            </a:r>
            <a:r>
              <a:rPr kumimoji="1" lang="en-US" altLang="zh-CN" sz="2400" b="1" i="1" dirty="0">
                <a:solidFill>
                  <a:srgbClr val="FF0000"/>
                </a:solidFill>
                <a:latin typeface="Times New Roman" pitchFamily="18" charset="0"/>
                <a:sym typeface="+mn-ea"/>
              </a:rPr>
              <a:t>x</a:t>
            </a:r>
            <a:r>
              <a:rPr kumimoji="1" lang="en-US" altLang="zh-CN" sz="2400" b="1" baseline="-25000" dirty="0">
                <a:solidFill>
                  <a:srgbClr val="FF0000"/>
                </a:solidFill>
                <a:latin typeface="Times New Roman" pitchFamily="18" charset="0"/>
                <a:sym typeface="+mn-ea"/>
              </a:rPr>
              <a:t>1</a:t>
            </a:r>
            <a:r>
              <a:rPr kumimoji="1" lang="zh-CN" altLang="en-US" sz="2400" b="1" baseline="-25000" dirty="0">
                <a:solidFill>
                  <a:srgbClr val="FF0000"/>
                </a:solidFill>
                <a:latin typeface="宋体" panose="02010600030101010101" pitchFamily="2" charset="-122"/>
                <a:cs typeface="+mj-cs"/>
                <a:sym typeface="+mn-ea"/>
              </a:rPr>
              <a:t>，</a:t>
            </a:r>
            <a:r>
              <a:rPr kumimoji="1" lang="en-US" altLang="zh-CN" sz="2400" b="1" i="1" dirty="0">
                <a:solidFill>
                  <a:srgbClr val="FF0000"/>
                </a:solidFill>
                <a:latin typeface="Times New Roman" pitchFamily="18" charset="0"/>
                <a:sym typeface="+mn-ea"/>
              </a:rPr>
              <a:t> x</a:t>
            </a:r>
            <a:r>
              <a:rPr kumimoji="1" lang="en-US" altLang="zh-CN" sz="2400" b="1" baseline="-25000" dirty="0">
                <a:solidFill>
                  <a:srgbClr val="FF0000"/>
                </a:solidFill>
                <a:latin typeface="Times New Roman" pitchFamily="18" charset="0"/>
                <a:sym typeface="+mn-ea"/>
              </a:rPr>
              <a:t>2</a:t>
            </a:r>
            <a:r>
              <a:rPr lang="en-US" altLang="zh-CN" sz="2400" b="1" dirty="0">
                <a:solidFill>
                  <a:srgbClr val="FF0000"/>
                </a:solidFill>
                <a:latin typeface="宋体" panose="02010600030101010101" pitchFamily="2" charset="-122"/>
                <a:cs typeface="+mj-cs"/>
                <a:sym typeface="+mn-ea"/>
              </a:rPr>
              <a:t> </a:t>
            </a:r>
            <a:r>
              <a:rPr lang="zh-CN" altLang="en-US" sz="2400" b="1" dirty="0">
                <a:solidFill>
                  <a:srgbClr val="FF0000"/>
                </a:solidFill>
                <a:latin typeface="宋体" panose="02010600030101010101" pitchFamily="2" charset="-122"/>
                <a:cs typeface="+mj-cs"/>
                <a:sym typeface="+mn-ea"/>
              </a:rPr>
              <a:t>，</a:t>
            </a:r>
            <a:r>
              <a:rPr lang="zh-CN" altLang="en-US" sz="2400" b="1" dirty="0">
                <a:solidFill>
                  <a:srgbClr val="FF0000"/>
                </a:solidFill>
                <a:latin typeface="宋体" panose="02010600030101010101" pitchFamily="2" charset="-122"/>
                <a:cs typeface="+mj-cs"/>
                <a:sym typeface="Symbol" pitchFamily="18" charset="2"/>
              </a:rPr>
              <a:t></a:t>
            </a:r>
            <a:r>
              <a:rPr lang="zh-CN" altLang="en-US" sz="2400" b="1" dirty="0">
                <a:solidFill>
                  <a:srgbClr val="FF0000"/>
                </a:solidFill>
                <a:latin typeface="宋体" panose="02010600030101010101" pitchFamily="2" charset="-122"/>
                <a:cs typeface="+mj-cs"/>
                <a:sym typeface="+mn-ea"/>
              </a:rPr>
              <a:t> ，</a:t>
            </a:r>
            <a:r>
              <a:rPr kumimoji="1" lang="en-US" altLang="zh-CN" sz="2400" i="1" dirty="0">
                <a:solidFill>
                  <a:srgbClr val="FF0000"/>
                </a:solidFill>
                <a:latin typeface="Times New Roman" pitchFamily="18" charset="0"/>
                <a:sym typeface="+mn-ea"/>
              </a:rPr>
              <a:t> </a:t>
            </a:r>
            <a:r>
              <a:rPr kumimoji="1" lang="en-US" altLang="zh-CN" sz="2400" i="1" dirty="0" err="1">
                <a:solidFill>
                  <a:srgbClr val="FF0000"/>
                </a:solidFill>
                <a:latin typeface="Times New Roman" pitchFamily="18" charset="0"/>
                <a:sym typeface="+mn-ea"/>
              </a:rPr>
              <a:t>x</a:t>
            </a:r>
            <a:r>
              <a:rPr kumimoji="1" lang="en-US" altLang="zh-CN" sz="2400" baseline="-25000" dirty="0" err="1">
                <a:solidFill>
                  <a:srgbClr val="FF0000"/>
                </a:solidFill>
                <a:latin typeface="Times New Roman" pitchFamily="18" charset="0"/>
                <a:sym typeface="+mn-ea"/>
              </a:rPr>
              <a:t>p</a:t>
            </a:r>
            <a:r>
              <a:rPr lang="en-US" altLang="zh-CN" sz="2400" dirty="0">
                <a:solidFill>
                  <a:srgbClr val="FF0000"/>
                </a:solidFill>
                <a:latin typeface="宋体" panose="02010600030101010101" pitchFamily="2" charset="-122"/>
                <a:cs typeface="+mj-cs"/>
                <a:sym typeface="+mn-ea"/>
              </a:rPr>
              <a:t> </a:t>
            </a:r>
            <a:r>
              <a:rPr lang="zh-CN" altLang="en-US" sz="2400" b="1" dirty="0">
                <a:solidFill>
                  <a:srgbClr val="FF0000"/>
                </a:solidFill>
                <a:latin typeface="宋体" panose="02010600030101010101" pitchFamily="2" charset="-122"/>
                <a:cs typeface="+mj-cs"/>
                <a:sym typeface="+mn-ea"/>
              </a:rPr>
              <a:t>的线性函数加上误差项</a:t>
            </a:r>
            <a:r>
              <a:rPr lang="zh-CN" altLang="en-US" sz="2400" b="1" dirty="0">
                <a:solidFill>
                  <a:srgbClr val="FF0000"/>
                </a:solidFill>
                <a:latin typeface="宋体" panose="02010600030101010101" pitchFamily="2" charset="-122"/>
                <a:cs typeface="+mj-cs"/>
                <a:sym typeface="Symbol" pitchFamily="18" charset="2"/>
              </a:rPr>
              <a:t></a:t>
            </a:r>
            <a:r>
              <a:rPr lang="zh-CN" altLang="en-US" sz="2400" b="1" dirty="0">
                <a:latin typeface="宋体" panose="02010600030101010101" pitchFamily="2" charset="-122"/>
                <a:cs typeface="+mj-cs"/>
                <a:sym typeface="+mn-ea"/>
              </a:rPr>
              <a:t>。</a:t>
            </a:r>
            <a:endParaRPr lang="zh-CN" altLang="en-US" sz="2400" b="1" dirty="0">
              <a:latin typeface="宋体" panose="02010600030101010101" pitchFamily="2" charset="-122"/>
              <a:cs typeface="+mj-cs"/>
            </a:endParaRPr>
          </a:p>
          <a:p>
            <a:pPr algn="just" defTabSz="685800" eaLnBrk="1" hangingPunct="1">
              <a:buClr>
                <a:schemeClr val="hlink"/>
              </a:buClr>
              <a:buFont typeface="Wingdings" pitchFamily="2" charset="2"/>
              <a:buChar char="§"/>
              <a:defRPr/>
            </a:pPr>
            <a:r>
              <a:rPr kumimoji="1" lang="zh-CN" altLang="en-US" sz="2100" i="1" dirty="0">
                <a:effectLst>
                  <a:outerShdw blurRad="38100" dist="38100" dir="2700000" algn="tl">
                    <a:srgbClr val="000000"/>
                  </a:outerShdw>
                </a:effectLst>
                <a:latin typeface="Times New Roman" pitchFamily="18" charset="0"/>
                <a:sym typeface="Symbol" pitchFamily="18" charset="2"/>
              </a:rPr>
              <a:t> </a:t>
            </a:r>
            <a:r>
              <a:rPr kumimoji="1" lang="zh-CN" altLang="en-US" sz="2400" b="1" i="1" dirty="0">
                <a:latin typeface="Times New Roman" pitchFamily="18" charset="0"/>
                <a:sym typeface="Symbol" pitchFamily="18" charset="2"/>
              </a:rPr>
              <a:t> </a:t>
            </a:r>
            <a:r>
              <a:rPr lang="zh-CN" altLang="en-US" sz="2400" b="1" dirty="0">
                <a:latin typeface="宋体" panose="02010600030101010101" pitchFamily="2" charset="-122"/>
                <a:cs typeface="+mj-cs"/>
                <a:sym typeface="+mn-ea"/>
              </a:rPr>
              <a:t>包含在</a:t>
            </a:r>
            <a:r>
              <a:rPr lang="en-US" altLang="zh-CN" sz="2400" b="1" dirty="0">
                <a:latin typeface="宋体" panose="02010600030101010101" pitchFamily="2" charset="-122"/>
                <a:cs typeface="+mj-cs"/>
                <a:sym typeface="+mn-ea"/>
              </a:rPr>
              <a:t>y</a:t>
            </a:r>
            <a:r>
              <a:rPr lang="zh-CN" altLang="en-US" sz="2400" b="1" dirty="0">
                <a:latin typeface="宋体" panose="02010600030101010101" pitchFamily="2" charset="-122"/>
                <a:cs typeface="+mj-cs"/>
                <a:sym typeface="+mn-ea"/>
              </a:rPr>
              <a:t>里面但不能被</a:t>
            </a:r>
            <a:r>
              <a:rPr lang="en-US" altLang="zh-CN" sz="2400" b="1" dirty="0">
                <a:latin typeface="宋体" panose="02010600030101010101" pitchFamily="2" charset="-122"/>
                <a:cs typeface="+mj-cs"/>
                <a:sym typeface="+mn-ea"/>
              </a:rPr>
              <a:t>p</a:t>
            </a:r>
            <a:r>
              <a:rPr lang="zh-CN" altLang="en-US" sz="2400" b="1" dirty="0">
                <a:latin typeface="宋体" panose="02010600030101010101" pitchFamily="2" charset="-122"/>
                <a:cs typeface="+mj-cs"/>
                <a:sym typeface="+mn-ea"/>
              </a:rPr>
              <a:t>个自变量的线性关系所解释的变异性。</a:t>
            </a:r>
            <a:endParaRPr lang="zh-CN" altLang="en-US" sz="2400" b="1" dirty="0">
              <a:latin typeface="宋体" panose="02010600030101010101" pitchFamily="2" charset="-122"/>
              <a:cs typeface="+mj-cs"/>
            </a:endParaRPr>
          </a:p>
        </p:txBody>
      </p:sp>
      <p:sp>
        <p:nvSpPr>
          <p:cNvPr id="5" name="标题 1"/>
          <p:cNvSpPr>
            <a:spLocks noGrp="1"/>
          </p:cNvSpPr>
          <p:nvPr>
            <p:ph type="title"/>
          </p:nvPr>
        </p:nvSpPr>
        <p:spPr>
          <a:xfrm>
            <a:off x="411452" y="686634"/>
            <a:ext cx="8229600" cy="607352"/>
          </a:xfrm>
        </p:spPr>
        <p:txBody>
          <a:bodyPr/>
          <a:lstStyle/>
          <a:p>
            <a:r>
              <a:rPr lang="en-US" altLang="zh-CN" sz="3200" b="1" dirty="0">
                <a:effectLst>
                  <a:outerShdw blurRad="38100" dist="38100" dir="2700000" algn="tl">
                    <a:srgbClr val="000000">
                      <a:alpha val="43137"/>
                    </a:srgbClr>
                  </a:outerShdw>
                </a:effectLst>
                <a:latin typeface="+mj-ea"/>
              </a:rPr>
              <a:t>10.1.2 </a:t>
            </a:r>
            <a:r>
              <a:rPr lang="zh-CN" altLang="en-US" sz="3200" b="1" dirty="0">
                <a:effectLst>
                  <a:outerShdw blurRad="38100" dist="38100" dir="2700000" algn="tl">
                    <a:srgbClr val="000000">
                      <a:alpha val="43137"/>
                    </a:srgbClr>
                  </a:outerShdw>
                </a:effectLst>
                <a:latin typeface="+mj-ea"/>
              </a:rPr>
              <a:t>多元线性回归</a:t>
            </a:r>
            <a:br>
              <a:rPr lang="zh-CN" altLang="en-US" sz="4000" dirty="0">
                <a:latin typeface="宋体" panose="02010600030101010101" pitchFamily="2" charset="-122"/>
              </a:rPr>
            </a:br>
            <a:endParaRPr lang="zh-CN" altLang="en-US" sz="4000" dirty="0"/>
          </a:p>
        </p:txBody>
      </p:sp>
    </p:spTree>
    <p:custDataLst>
      <p:tags r:id="rId1"/>
    </p:custDataLst>
    <p:extLst>
      <p:ext uri="{BB962C8B-B14F-4D97-AF65-F5344CB8AC3E}">
        <p14:creationId xmlns:p14="http://schemas.microsoft.com/office/powerpoint/2010/main" val="3616649745"/>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764704"/>
            <a:ext cx="8229600" cy="936104"/>
          </a:xfrm>
        </p:spPr>
        <p:txBody>
          <a:bodyPr>
            <a:normAutofit fontScale="90000"/>
          </a:bodyPr>
          <a:lstStyle/>
          <a:p>
            <a:r>
              <a:rPr lang="en-US" altLang="zh-CN" sz="3600" b="1" dirty="0">
                <a:solidFill>
                  <a:schemeClr val="accent1">
                    <a:lumMod val="25000"/>
                  </a:schemeClr>
                </a:solidFill>
                <a:effectLst>
                  <a:outerShdw blurRad="38100" dist="38100" dir="2700000" algn="tl">
                    <a:srgbClr val="000000">
                      <a:alpha val="43137"/>
                    </a:srgbClr>
                  </a:outerShdw>
                </a:effectLst>
                <a:sym typeface="+mn-ea"/>
              </a:rPr>
              <a:t>1</a:t>
            </a:r>
            <a:r>
              <a:rPr lang="zh-CN" altLang="en-US" sz="3600" b="1" dirty="0">
                <a:solidFill>
                  <a:schemeClr val="accent1">
                    <a:lumMod val="25000"/>
                  </a:schemeClr>
                </a:solidFill>
                <a:effectLst>
                  <a:outerShdw blurRad="38100" dist="38100" dir="2700000" algn="tl">
                    <a:srgbClr val="000000">
                      <a:alpha val="43137"/>
                    </a:srgbClr>
                  </a:outerShdw>
                </a:effectLst>
                <a:sym typeface="+mn-ea"/>
              </a:rPr>
              <a:t>、多元线性回归模型</a:t>
            </a:r>
            <a:br>
              <a:rPr lang="zh-CN" altLang="en-US" b="1" kern="0" noProof="0" dirty="0">
                <a:ln>
                  <a:noFill/>
                </a:ln>
                <a:solidFill>
                  <a:schemeClr val="tx1">
                    <a:lumMod val="75000"/>
                  </a:schemeClr>
                </a:solidFill>
                <a:effectLst>
                  <a:outerShdw blurRad="38100" dist="38100" dir="2700000" algn="tl">
                    <a:srgbClr val="000000"/>
                  </a:outerShdw>
                </a:effectLst>
                <a:uLnTx/>
                <a:uFillTx/>
                <a:latin typeface="Arial" charset="0"/>
                <a:ea typeface="+mj-ea"/>
                <a:sym typeface="+mn-ea"/>
              </a:rPr>
            </a:br>
            <a:endParaRPr lang="zh-CN" altLang="en-US" dirty="0"/>
          </a:p>
        </p:txBody>
      </p:sp>
      <p:sp>
        <p:nvSpPr>
          <p:cNvPr id="3" name="内容占位符 2"/>
          <p:cNvSpPr>
            <a:spLocks noGrp="1"/>
          </p:cNvSpPr>
          <p:nvPr>
            <p:ph idx="1"/>
          </p:nvPr>
        </p:nvSpPr>
        <p:spPr/>
        <p:txBody>
          <a:bodyPr/>
          <a:lstStyle/>
          <a:p>
            <a:pPr marL="0" indent="0" defTabSz="685800" eaLnBrk="1" hangingPunct="1">
              <a:buClr>
                <a:schemeClr val="hlink"/>
              </a:buClr>
              <a:buSzPct val="70000"/>
              <a:buNone/>
              <a:defRPr/>
            </a:pPr>
            <a:r>
              <a:rPr lang="zh-CN" altLang="en-US" sz="2400" b="1" dirty="0">
                <a:latin typeface="宋体" panose="02010600030101010101" pitchFamily="2" charset="-122"/>
                <a:ea typeface="宋体" panose="02010600030101010101" pitchFamily="2" charset="-122"/>
                <a:cs typeface="+mj-cs"/>
                <a:sym typeface="+mn-ea"/>
              </a:rPr>
              <a:t>二、基本假定：</a:t>
            </a:r>
            <a:endParaRPr lang="zh-CN" altLang="en-US" sz="2400" b="1" dirty="0">
              <a:latin typeface="宋体" panose="02010600030101010101" pitchFamily="2" charset="-122"/>
              <a:ea typeface="宋体" panose="02010600030101010101" pitchFamily="2" charset="-122"/>
              <a:cs typeface="+mj-cs"/>
            </a:endParaRPr>
          </a:p>
          <a:p>
            <a:pPr marL="457200" indent="-457200" defTabSz="685800" eaLnBrk="1" hangingPunct="1">
              <a:buClr>
                <a:schemeClr val="hlink"/>
              </a:buClr>
              <a:buSzPct val="70000"/>
              <a:defRPr/>
            </a:pPr>
            <a:r>
              <a:rPr lang="zh-CN" altLang="en-US" sz="2400" b="1" dirty="0">
                <a:latin typeface="宋体" panose="02010600030101010101" pitchFamily="2" charset="-122"/>
                <a:ea typeface="宋体" panose="02010600030101010101" pitchFamily="2" charset="-122"/>
                <a:cs typeface="+mj-cs"/>
                <a:sym typeface="+mn-ea"/>
              </a:rPr>
              <a:t>解释变量</a:t>
            </a:r>
            <a:r>
              <a:rPr kumimoji="1" lang="en-US" altLang="zh-CN" sz="2400" b="1" i="1" dirty="0">
                <a:latin typeface="Times New Roman" pitchFamily="18" charset="0"/>
                <a:sym typeface="+mn-ea"/>
              </a:rPr>
              <a:t>x</a:t>
            </a:r>
            <a:r>
              <a:rPr kumimoji="1" lang="en-US" altLang="zh-CN" sz="2400" b="1" baseline="-25000" dirty="0">
                <a:latin typeface="Times New Roman" pitchFamily="18" charset="0"/>
                <a:sym typeface="+mn-ea"/>
              </a:rPr>
              <a:t>1</a:t>
            </a:r>
            <a:r>
              <a:rPr kumimoji="1" lang="zh-CN" altLang="en-US" sz="2400" b="1" baseline="-25000" dirty="0">
                <a:latin typeface="宋体" panose="02010600030101010101" pitchFamily="2" charset="-122"/>
                <a:sym typeface="+mn-ea"/>
              </a:rPr>
              <a:t>，</a:t>
            </a:r>
            <a:r>
              <a:rPr kumimoji="1" lang="en-US" altLang="zh-CN" sz="2400" b="1" i="1" dirty="0">
                <a:latin typeface="Times New Roman" pitchFamily="18" charset="0"/>
                <a:sym typeface="+mn-ea"/>
              </a:rPr>
              <a:t> x</a:t>
            </a:r>
            <a:r>
              <a:rPr kumimoji="1" lang="en-US" altLang="zh-CN" sz="2400" b="1" baseline="-25000" dirty="0">
                <a:latin typeface="Times New Roman" pitchFamily="18" charset="0"/>
                <a:sym typeface="+mn-ea"/>
              </a:rPr>
              <a:t>2</a:t>
            </a:r>
            <a:r>
              <a:rPr lang="en-US" altLang="zh-CN" sz="2400" b="1" dirty="0">
                <a:latin typeface="宋体" panose="02010600030101010101" pitchFamily="2" charset="-122"/>
                <a:sym typeface="+mn-ea"/>
              </a:rPr>
              <a:t> </a:t>
            </a:r>
            <a:r>
              <a:rPr lang="zh-CN" altLang="en-US" sz="2400" b="1" dirty="0">
                <a:latin typeface="宋体" panose="02010600030101010101" pitchFamily="2" charset="-122"/>
                <a:sym typeface="+mn-ea"/>
              </a:rPr>
              <a:t>，</a:t>
            </a:r>
            <a:r>
              <a:rPr lang="zh-CN" altLang="en-US" sz="2400" b="1" dirty="0">
                <a:latin typeface="宋体" panose="02010600030101010101" pitchFamily="2" charset="-122"/>
                <a:sym typeface="Symbol" pitchFamily="18" charset="2"/>
              </a:rPr>
              <a:t></a:t>
            </a:r>
            <a:r>
              <a:rPr lang="zh-CN" altLang="en-US" sz="2400" b="1" dirty="0">
                <a:latin typeface="宋体" panose="02010600030101010101" pitchFamily="2" charset="-122"/>
                <a:sym typeface="+mn-ea"/>
              </a:rPr>
              <a:t> ，</a:t>
            </a:r>
            <a:r>
              <a:rPr kumimoji="1" lang="en-US" altLang="zh-CN" sz="2400" i="1" dirty="0">
                <a:latin typeface="Times New Roman" pitchFamily="18" charset="0"/>
                <a:sym typeface="+mn-ea"/>
              </a:rPr>
              <a:t> </a:t>
            </a:r>
            <a:r>
              <a:rPr kumimoji="1" lang="en-US" altLang="zh-CN" sz="2400" i="1" dirty="0" err="1">
                <a:latin typeface="Times New Roman" pitchFamily="18" charset="0"/>
                <a:sym typeface="+mn-ea"/>
              </a:rPr>
              <a:t>x</a:t>
            </a:r>
            <a:r>
              <a:rPr kumimoji="1" lang="en-US" altLang="zh-CN" sz="2400" baseline="-25000" dirty="0" err="1">
                <a:latin typeface="Times New Roman" pitchFamily="18" charset="0"/>
                <a:sym typeface="+mn-ea"/>
              </a:rPr>
              <a:t>p</a:t>
            </a:r>
            <a:r>
              <a:rPr lang="zh-CN" altLang="en-US" sz="2400" b="1" dirty="0">
                <a:latin typeface="宋体" panose="02010600030101010101" pitchFamily="2" charset="-122"/>
                <a:ea typeface="宋体" panose="02010600030101010101" pitchFamily="2" charset="-122"/>
                <a:cs typeface="+mj-cs"/>
                <a:sym typeface="+mn-ea"/>
              </a:rPr>
              <a:t>是确定性变量．不是随机变量。即</a:t>
            </a:r>
            <a:r>
              <a:rPr lang="en-US" altLang="zh-CN" sz="2400" b="1" dirty="0">
                <a:latin typeface="宋体" panose="02010600030101010101" pitchFamily="2" charset="-122"/>
                <a:ea typeface="宋体" panose="02010600030101010101" pitchFamily="2" charset="-122"/>
                <a:cs typeface="+mj-cs"/>
                <a:sym typeface="+mn-ea"/>
              </a:rPr>
              <a:t>Y</a:t>
            </a:r>
            <a:r>
              <a:rPr lang="zh-CN" altLang="en-US" sz="2400" b="1" dirty="0">
                <a:latin typeface="宋体" panose="02010600030101010101" pitchFamily="2" charset="-122"/>
                <a:ea typeface="宋体" panose="02010600030101010101" pitchFamily="2" charset="-122"/>
                <a:cs typeface="+mj-cs"/>
                <a:sym typeface="+mn-ea"/>
              </a:rPr>
              <a:t>与</a:t>
            </a:r>
            <a:r>
              <a:rPr kumimoji="1" lang="en-US" altLang="zh-CN" sz="2400" b="1" i="1" dirty="0">
                <a:latin typeface="Times New Roman" pitchFamily="18" charset="0"/>
                <a:sym typeface="+mn-ea"/>
              </a:rPr>
              <a:t>x</a:t>
            </a:r>
            <a:r>
              <a:rPr kumimoji="1" lang="en-US" altLang="zh-CN" sz="2400" b="1" baseline="-25000" dirty="0">
                <a:latin typeface="Times New Roman" pitchFamily="18" charset="0"/>
                <a:sym typeface="+mn-ea"/>
              </a:rPr>
              <a:t>1</a:t>
            </a:r>
            <a:r>
              <a:rPr kumimoji="1" lang="zh-CN" altLang="en-US" sz="2400" b="1" baseline="-25000" dirty="0">
                <a:latin typeface="宋体" panose="02010600030101010101" pitchFamily="2" charset="-122"/>
                <a:sym typeface="+mn-ea"/>
              </a:rPr>
              <a:t>，</a:t>
            </a:r>
            <a:r>
              <a:rPr kumimoji="1" lang="en-US" altLang="zh-CN" sz="2400" b="1" i="1" dirty="0">
                <a:latin typeface="Times New Roman" pitchFamily="18" charset="0"/>
                <a:sym typeface="+mn-ea"/>
              </a:rPr>
              <a:t> x</a:t>
            </a:r>
            <a:r>
              <a:rPr kumimoji="1" lang="en-US" altLang="zh-CN" sz="2400" b="1" baseline="-25000" dirty="0">
                <a:latin typeface="Times New Roman" pitchFamily="18" charset="0"/>
                <a:sym typeface="+mn-ea"/>
              </a:rPr>
              <a:t>2</a:t>
            </a:r>
            <a:r>
              <a:rPr lang="en-US" altLang="zh-CN" sz="2400" b="1" dirty="0">
                <a:latin typeface="宋体" panose="02010600030101010101" pitchFamily="2" charset="-122"/>
                <a:sym typeface="+mn-ea"/>
              </a:rPr>
              <a:t> </a:t>
            </a:r>
            <a:r>
              <a:rPr lang="zh-CN" altLang="en-US" sz="2400" b="1" dirty="0">
                <a:latin typeface="宋体" panose="02010600030101010101" pitchFamily="2" charset="-122"/>
                <a:sym typeface="+mn-ea"/>
              </a:rPr>
              <a:t>，</a:t>
            </a:r>
            <a:r>
              <a:rPr lang="zh-CN" altLang="en-US" sz="2400" b="1" dirty="0">
                <a:latin typeface="宋体" panose="02010600030101010101" pitchFamily="2" charset="-122"/>
                <a:sym typeface="Symbol" pitchFamily="18" charset="2"/>
              </a:rPr>
              <a:t></a:t>
            </a:r>
            <a:r>
              <a:rPr lang="zh-CN" altLang="en-US" sz="2400" b="1" dirty="0">
                <a:latin typeface="宋体" panose="02010600030101010101" pitchFamily="2" charset="-122"/>
                <a:sym typeface="+mn-ea"/>
              </a:rPr>
              <a:t> ，</a:t>
            </a:r>
            <a:r>
              <a:rPr kumimoji="1" lang="en-US" altLang="zh-CN" sz="2400" i="1" dirty="0">
                <a:latin typeface="Times New Roman" pitchFamily="18" charset="0"/>
                <a:sym typeface="+mn-ea"/>
              </a:rPr>
              <a:t> </a:t>
            </a:r>
            <a:r>
              <a:rPr kumimoji="1" lang="en-US" altLang="zh-CN" sz="2400" i="1" dirty="0" err="1">
                <a:latin typeface="Times New Roman" pitchFamily="18" charset="0"/>
                <a:sym typeface="+mn-ea"/>
              </a:rPr>
              <a:t>x</a:t>
            </a:r>
            <a:r>
              <a:rPr kumimoji="1" lang="en-US" altLang="zh-CN" sz="2400" baseline="-25000" dirty="0" err="1">
                <a:latin typeface="Times New Roman" pitchFamily="18" charset="0"/>
                <a:sym typeface="+mn-ea"/>
              </a:rPr>
              <a:t>p</a:t>
            </a:r>
            <a:r>
              <a:rPr lang="zh-CN" altLang="en-US" sz="2400" b="1" dirty="0">
                <a:latin typeface="宋体" panose="02010600030101010101" pitchFamily="2" charset="-122"/>
                <a:ea typeface="宋体" panose="02010600030101010101" pitchFamily="2" charset="-122"/>
                <a:cs typeface="+mj-cs"/>
                <a:sym typeface="+mn-ea"/>
              </a:rPr>
              <a:t>之间具有线性关系。</a:t>
            </a:r>
          </a:p>
          <a:p>
            <a:pPr marL="457200" indent="-457200" algn="just" defTabSz="685800" eaLnBrk="1" hangingPunct="1">
              <a:buClr>
                <a:schemeClr val="hlink"/>
              </a:buClr>
              <a:buSzPct val="70000"/>
              <a:defRPr/>
            </a:pPr>
            <a:r>
              <a:rPr lang="zh-CN" altLang="en-US" sz="2400" b="1" dirty="0">
                <a:latin typeface="宋体" panose="02010600030101010101" pitchFamily="2" charset="-122"/>
                <a:ea typeface="宋体" panose="02010600030101010101" pitchFamily="2" charset="-122"/>
                <a:cs typeface="+mj-cs"/>
                <a:sym typeface="+mn-ea"/>
              </a:rPr>
              <a:t>误差项</a:t>
            </a:r>
            <a:r>
              <a:rPr lang="en-US" altLang="zh-CN" sz="2400" b="1" dirty="0">
                <a:latin typeface="宋体" panose="02010600030101010101" pitchFamily="2" charset="-122"/>
                <a:ea typeface="宋体" panose="02010600030101010101" pitchFamily="2" charset="-122"/>
                <a:cs typeface="+mj-cs"/>
                <a:sym typeface="+mn-ea"/>
              </a:rPr>
              <a:t>ε</a:t>
            </a:r>
            <a:r>
              <a:rPr lang="zh-CN" altLang="en-US" sz="2400" b="1" dirty="0">
                <a:latin typeface="宋体" panose="02010600030101010101" pitchFamily="2" charset="-122"/>
                <a:ea typeface="宋体" panose="02010600030101010101" pitchFamily="2" charset="-122"/>
                <a:cs typeface="+mj-cs"/>
                <a:sym typeface="+mn-ea"/>
              </a:rPr>
              <a:t>是一个期望值为</a:t>
            </a:r>
            <a:r>
              <a:rPr lang="en-US" altLang="zh-CN" sz="2400" b="1" dirty="0">
                <a:latin typeface="宋体" panose="02010600030101010101" pitchFamily="2" charset="-122"/>
                <a:ea typeface="宋体" panose="02010600030101010101" pitchFamily="2" charset="-122"/>
                <a:cs typeface="+mj-cs"/>
                <a:sym typeface="+mn-ea"/>
              </a:rPr>
              <a:t>0</a:t>
            </a:r>
            <a:r>
              <a:rPr lang="zh-CN" altLang="en-US" sz="2400" b="1" dirty="0">
                <a:latin typeface="宋体" panose="02010600030101010101" pitchFamily="2" charset="-122"/>
                <a:ea typeface="宋体" panose="02010600030101010101" pitchFamily="2" charset="-122"/>
                <a:cs typeface="+mj-cs"/>
                <a:sym typeface="+mn-ea"/>
              </a:rPr>
              <a:t>的随机变量，即</a:t>
            </a:r>
            <a:r>
              <a:rPr lang="en-US" altLang="zh-CN" sz="2400" b="1" dirty="0">
                <a:latin typeface="宋体" panose="02010600030101010101" pitchFamily="2" charset="-122"/>
                <a:ea typeface="宋体" panose="02010600030101010101" pitchFamily="2" charset="-122"/>
                <a:cs typeface="+mj-cs"/>
                <a:sym typeface="+mn-ea"/>
              </a:rPr>
              <a:t>E(</a:t>
            </a:r>
            <a:r>
              <a:rPr lang="en-US" altLang="zh-CN" sz="2400" b="1" dirty="0">
                <a:latin typeface="宋体" panose="02010600030101010101" pitchFamily="2" charset="-122"/>
                <a:ea typeface="宋体" panose="02010600030101010101" pitchFamily="2" charset="-122"/>
                <a:cs typeface="+mj-cs"/>
                <a:sym typeface="Symbol" pitchFamily="18" charset="2"/>
              </a:rPr>
              <a:t></a:t>
            </a:r>
            <a:r>
              <a:rPr lang="en-US" altLang="zh-CN" sz="2400" b="1" dirty="0">
                <a:latin typeface="宋体" panose="02010600030101010101" pitchFamily="2" charset="-122"/>
                <a:ea typeface="宋体" panose="02010600030101010101" pitchFamily="2" charset="-122"/>
                <a:cs typeface="+mj-cs"/>
                <a:sym typeface="+mn-ea"/>
              </a:rPr>
              <a:t>)=0</a:t>
            </a:r>
            <a:r>
              <a:rPr lang="zh-CN" altLang="en-US" sz="2400" b="1" dirty="0">
                <a:latin typeface="宋体" panose="02010600030101010101" pitchFamily="2" charset="-122"/>
                <a:ea typeface="宋体" panose="02010600030101010101" pitchFamily="2" charset="-122"/>
                <a:cs typeface="+mj-cs"/>
                <a:sym typeface="+mn-ea"/>
              </a:rPr>
              <a:t>。</a:t>
            </a:r>
            <a:endParaRPr lang="zh-CN" altLang="en-US" sz="2400" b="1" dirty="0">
              <a:latin typeface="宋体" panose="02010600030101010101" pitchFamily="2" charset="-122"/>
              <a:ea typeface="宋体" panose="02010600030101010101" pitchFamily="2" charset="-122"/>
              <a:cs typeface="+mj-cs"/>
            </a:endParaRPr>
          </a:p>
          <a:p>
            <a:pPr marL="457200" indent="-457200" algn="just" defTabSz="685800" eaLnBrk="1" hangingPunct="1">
              <a:buClr>
                <a:schemeClr val="hlink"/>
              </a:buClr>
              <a:buSzPct val="70000"/>
              <a:defRPr/>
            </a:pPr>
            <a:r>
              <a:rPr lang="zh-CN" altLang="en-US" sz="2400" b="1" dirty="0">
                <a:latin typeface="宋体" panose="02010600030101010101" pitchFamily="2" charset="-122"/>
                <a:ea typeface="宋体" panose="02010600030101010101" pitchFamily="2" charset="-122"/>
                <a:cs typeface="+mj-cs"/>
                <a:sym typeface="+mn-ea"/>
              </a:rPr>
              <a:t>对于自变量</a:t>
            </a:r>
            <a:r>
              <a:rPr kumimoji="1" lang="en-US" altLang="zh-CN" sz="2400" b="1" i="1" dirty="0">
                <a:latin typeface="Times New Roman" pitchFamily="18" charset="0"/>
                <a:sym typeface="+mn-ea"/>
              </a:rPr>
              <a:t>x</a:t>
            </a:r>
            <a:r>
              <a:rPr kumimoji="1" lang="en-US" altLang="zh-CN" sz="2400" b="1" baseline="-25000" dirty="0">
                <a:latin typeface="Times New Roman" pitchFamily="18" charset="0"/>
                <a:sym typeface="+mn-ea"/>
              </a:rPr>
              <a:t>1</a:t>
            </a:r>
            <a:r>
              <a:rPr kumimoji="1" lang="zh-CN" altLang="en-US" sz="2400" b="1" baseline="-25000" dirty="0">
                <a:latin typeface="宋体" panose="02010600030101010101" pitchFamily="2" charset="-122"/>
                <a:sym typeface="+mn-ea"/>
              </a:rPr>
              <a:t>，</a:t>
            </a:r>
            <a:r>
              <a:rPr kumimoji="1" lang="en-US" altLang="zh-CN" sz="2400" b="1" i="1" dirty="0">
                <a:latin typeface="Times New Roman" pitchFamily="18" charset="0"/>
                <a:sym typeface="+mn-ea"/>
              </a:rPr>
              <a:t> x</a:t>
            </a:r>
            <a:r>
              <a:rPr kumimoji="1" lang="en-US" altLang="zh-CN" sz="2400" b="1" baseline="-25000" dirty="0">
                <a:latin typeface="Times New Roman" pitchFamily="18" charset="0"/>
                <a:sym typeface="+mn-ea"/>
              </a:rPr>
              <a:t>2</a:t>
            </a:r>
            <a:r>
              <a:rPr lang="en-US" altLang="zh-CN" sz="2400" b="1" dirty="0">
                <a:latin typeface="宋体" panose="02010600030101010101" pitchFamily="2" charset="-122"/>
                <a:sym typeface="+mn-ea"/>
              </a:rPr>
              <a:t> </a:t>
            </a:r>
            <a:r>
              <a:rPr lang="zh-CN" altLang="en-US" sz="2400" b="1" dirty="0">
                <a:latin typeface="宋体" panose="02010600030101010101" pitchFamily="2" charset="-122"/>
                <a:sym typeface="+mn-ea"/>
              </a:rPr>
              <a:t>，</a:t>
            </a:r>
            <a:r>
              <a:rPr lang="zh-CN" altLang="en-US" sz="2400" b="1" dirty="0">
                <a:latin typeface="宋体" panose="02010600030101010101" pitchFamily="2" charset="-122"/>
                <a:sym typeface="Symbol" pitchFamily="18" charset="2"/>
              </a:rPr>
              <a:t></a:t>
            </a:r>
            <a:r>
              <a:rPr lang="zh-CN" altLang="en-US" sz="2400" b="1" dirty="0">
                <a:latin typeface="宋体" panose="02010600030101010101" pitchFamily="2" charset="-122"/>
                <a:sym typeface="+mn-ea"/>
              </a:rPr>
              <a:t> ，</a:t>
            </a:r>
            <a:r>
              <a:rPr kumimoji="1" lang="en-US" altLang="zh-CN" sz="2400" i="1" dirty="0">
                <a:latin typeface="Times New Roman" pitchFamily="18" charset="0"/>
                <a:sym typeface="+mn-ea"/>
              </a:rPr>
              <a:t> </a:t>
            </a:r>
            <a:r>
              <a:rPr kumimoji="1" lang="en-US" altLang="zh-CN" sz="2400" i="1" dirty="0" err="1">
                <a:latin typeface="Times New Roman" pitchFamily="18" charset="0"/>
                <a:sym typeface="+mn-ea"/>
              </a:rPr>
              <a:t>x</a:t>
            </a:r>
            <a:r>
              <a:rPr kumimoji="1" lang="en-US" altLang="zh-CN" sz="2400" baseline="-25000" dirty="0" err="1">
                <a:latin typeface="Times New Roman" pitchFamily="18" charset="0"/>
                <a:sym typeface="+mn-ea"/>
              </a:rPr>
              <a:t>p</a:t>
            </a:r>
            <a:r>
              <a:rPr lang="zh-CN" altLang="en-US" sz="2400" b="1" dirty="0">
                <a:latin typeface="宋体" panose="02010600030101010101" pitchFamily="2" charset="-122"/>
                <a:ea typeface="宋体" panose="02010600030101010101" pitchFamily="2" charset="-122"/>
                <a:cs typeface="+mj-cs"/>
                <a:sym typeface="+mn-ea"/>
              </a:rPr>
              <a:t>的所有值，</a:t>
            </a:r>
            <a:r>
              <a:rPr lang="zh-CN" altLang="en-US" sz="2400" b="1" dirty="0">
                <a:latin typeface="宋体" panose="02010600030101010101" pitchFamily="2" charset="-122"/>
                <a:ea typeface="宋体" panose="02010600030101010101" pitchFamily="2" charset="-122"/>
                <a:cs typeface="+mj-cs"/>
                <a:sym typeface="Symbol" pitchFamily="18" charset="2"/>
              </a:rPr>
              <a:t>的方差</a:t>
            </a:r>
            <a:r>
              <a:rPr lang="en-US" altLang="zh-CN" sz="2400" b="1" kern="0" dirty="0">
                <a:solidFill>
                  <a:schemeClr val="tx1">
                    <a:lumMod val="75000"/>
                  </a:schemeClr>
                </a:solidFill>
                <a:latin typeface="Times New Roman" pitchFamily="18" charset="0"/>
                <a:sym typeface="Symbol" pitchFamily="18" charset="2"/>
              </a:rPr>
              <a:t></a:t>
            </a:r>
            <a:r>
              <a:rPr lang="en-US" altLang="zh-CN" sz="2400" b="1" kern="0" baseline="30000" dirty="0">
                <a:solidFill>
                  <a:schemeClr val="tx1">
                    <a:lumMod val="75000"/>
                  </a:schemeClr>
                </a:solidFill>
                <a:latin typeface="Times New Roman" pitchFamily="18" charset="0"/>
                <a:sym typeface="+mn-ea"/>
              </a:rPr>
              <a:t>2</a:t>
            </a:r>
            <a:r>
              <a:rPr lang="zh-CN" altLang="en-US" sz="2400" b="1" dirty="0">
                <a:latin typeface="宋体" panose="02010600030101010101" pitchFamily="2" charset="-122"/>
                <a:ea typeface="宋体" panose="02010600030101010101" pitchFamily="2" charset="-122"/>
                <a:cs typeface="+mj-cs"/>
                <a:sym typeface="+mn-ea"/>
              </a:rPr>
              <a:t>都相同</a:t>
            </a:r>
            <a:endParaRPr lang="zh-CN" altLang="en-US" sz="2400" b="1" dirty="0">
              <a:latin typeface="宋体" panose="02010600030101010101" pitchFamily="2" charset="-122"/>
              <a:ea typeface="宋体" panose="02010600030101010101" pitchFamily="2" charset="-122"/>
              <a:cs typeface="+mj-cs"/>
            </a:endParaRPr>
          </a:p>
          <a:p>
            <a:pPr marL="457200" indent="-457200" algn="just" defTabSz="685800" eaLnBrk="1" hangingPunct="1">
              <a:buClr>
                <a:schemeClr val="hlink"/>
              </a:buClr>
              <a:buSzPct val="70000"/>
              <a:defRPr/>
            </a:pPr>
            <a:r>
              <a:rPr lang="zh-CN" altLang="en-US" sz="2400" b="1" dirty="0">
                <a:latin typeface="宋体" panose="02010600030101010101" pitchFamily="2" charset="-122"/>
                <a:ea typeface="宋体" panose="02010600030101010101" pitchFamily="2" charset="-122"/>
                <a:cs typeface="+mj-cs"/>
                <a:sym typeface="+mn-ea"/>
              </a:rPr>
              <a:t>误差项</a:t>
            </a:r>
            <a:r>
              <a:rPr lang="en-US" altLang="zh-CN" sz="2400" b="1" dirty="0">
                <a:latin typeface="宋体" panose="02010600030101010101" pitchFamily="2" charset="-122"/>
                <a:ea typeface="宋体" panose="02010600030101010101" pitchFamily="2" charset="-122"/>
                <a:cs typeface="+mj-cs"/>
                <a:sym typeface="+mn-ea"/>
              </a:rPr>
              <a:t>ε</a:t>
            </a:r>
            <a:r>
              <a:rPr lang="zh-CN" altLang="en-US" sz="2400" b="1" dirty="0">
                <a:latin typeface="宋体" panose="02010600030101010101" pitchFamily="2" charset="-122"/>
                <a:ea typeface="宋体" panose="02010600030101010101" pitchFamily="2" charset="-122"/>
                <a:cs typeface="+mj-cs"/>
                <a:sym typeface="+mn-ea"/>
              </a:rPr>
              <a:t>是一个服从正态分布的随机变量，即</a:t>
            </a:r>
            <a:r>
              <a:rPr lang="en-US" altLang="zh-CN" sz="2400" b="1" i="1" kern="0" dirty="0" err="1">
                <a:solidFill>
                  <a:schemeClr val="tx1">
                    <a:lumMod val="75000"/>
                  </a:schemeClr>
                </a:solidFill>
                <a:latin typeface="Times New Roman" pitchFamily="18" charset="0"/>
                <a:sym typeface="+mn-ea"/>
              </a:rPr>
              <a:t>ε</a:t>
            </a:r>
            <a:r>
              <a:rPr lang="en-US" altLang="zh-CN" sz="2400" b="1" kern="0" dirty="0" err="1">
                <a:solidFill>
                  <a:schemeClr val="tx1">
                    <a:lumMod val="75000"/>
                  </a:schemeClr>
                </a:solidFill>
                <a:latin typeface="Times New Roman" pitchFamily="18" charset="0"/>
                <a:sym typeface="+mn-ea"/>
              </a:rPr>
              <a:t>~</a:t>
            </a:r>
            <a:r>
              <a:rPr lang="en-US" altLang="zh-CN" sz="2400" b="1" i="1" kern="0" dirty="0" err="1">
                <a:solidFill>
                  <a:schemeClr val="tx1">
                    <a:lumMod val="75000"/>
                  </a:schemeClr>
                </a:solidFill>
                <a:latin typeface="Times New Roman" pitchFamily="18" charset="0"/>
                <a:sym typeface="+mn-ea"/>
              </a:rPr>
              <a:t>N</a:t>
            </a:r>
            <a:r>
              <a:rPr lang="en-US" altLang="zh-CN" sz="2400" b="1" kern="0" dirty="0">
                <a:solidFill>
                  <a:schemeClr val="tx1">
                    <a:lumMod val="75000"/>
                  </a:schemeClr>
                </a:solidFill>
                <a:latin typeface="Times New Roman" pitchFamily="18" charset="0"/>
                <a:sym typeface="+mn-ea"/>
              </a:rPr>
              <a:t>(0,</a:t>
            </a:r>
            <a:r>
              <a:rPr lang="en-US" altLang="zh-CN" sz="2400" b="1" kern="0" dirty="0">
                <a:solidFill>
                  <a:schemeClr val="tx1">
                    <a:lumMod val="75000"/>
                  </a:schemeClr>
                </a:solidFill>
                <a:latin typeface="Times New Roman" pitchFamily="18" charset="0"/>
                <a:sym typeface="Symbol" pitchFamily="18" charset="2"/>
              </a:rPr>
              <a:t></a:t>
            </a:r>
            <a:r>
              <a:rPr lang="en-US" altLang="zh-CN" sz="2400" b="1" kern="0" baseline="30000" dirty="0">
                <a:solidFill>
                  <a:schemeClr val="tx1">
                    <a:lumMod val="75000"/>
                  </a:schemeClr>
                </a:solidFill>
                <a:latin typeface="Times New Roman" pitchFamily="18" charset="0"/>
                <a:sym typeface="+mn-ea"/>
              </a:rPr>
              <a:t>2</a:t>
            </a:r>
            <a:r>
              <a:rPr lang="en-US" altLang="zh-CN" sz="2400" b="1" kern="0" dirty="0">
                <a:solidFill>
                  <a:schemeClr val="tx1">
                    <a:lumMod val="75000"/>
                  </a:schemeClr>
                </a:solidFill>
                <a:latin typeface="Times New Roman" pitchFamily="18" charset="0"/>
                <a:sym typeface="+mn-ea"/>
              </a:rPr>
              <a:t>) </a:t>
            </a:r>
            <a:r>
              <a:rPr lang="zh-CN" altLang="en-US" sz="2400" b="1" dirty="0">
                <a:latin typeface="宋体" panose="02010600030101010101" pitchFamily="2" charset="-122"/>
                <a:ea typeface="宋体" panose="02010600030101010101" pitchFamily="2" charset="-122"/>
                <a:cs typeface="+mj-cs"/>
                <a:sym typeface="+mn-ea"/>
              </a:rPr>
              <a:t>，且相互独立</a:t>
            </a:r>
            <a:endParaRPr lang="zh-CN" altLang="en-US" sz="2400" b="1" dirty="0">
              <a:latin typeface="宋体" panose="02010600030101010101" pitchFamily="2" charset="-122"/>
              <a:ea typeface="宋体" panose="02010600030101010101" pitchFamily="2" charset="-122"/>
              <a:cs typeface="+mj-cs"/>
            </a:endParaRPr>
          </a:p>
          <a:p>
            <a:endParaRPr lang="zh-CN" altLang="en-US" sz="2400" b="1"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11359342"/>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457200" y="457200"/>
            <a:ext cx="8229600" cy="739552"/>
          </a:xfrm>
        </p:spPr>
        <p:txBody>
          <a:bodyPr anchor="ct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、多元线性回归方程</a:t>
            </a:r>
          </a:p>
        </p:txBody>
      </p:sp>
      <p:graphicFrame>
        <p:nvGraphicFramePr>
          <p:cNvPr id="22542" name="内容占位符 22541"/>
          <p:cNvGraphicFramePr>
            <a:graphicFrameLocks noGrp="1"/>
          </p:cNvGraphicFramePr>
          <p:nvPr>
            <p:ph sz="half" idx="2"/>
          </p:nvPr>
        </p:nvGraphicFramePr>
        <p:xfrm>
          <a:off x="1830705" y="3677842"/>
          <a:ext cx="5293519" cy="678656"/>
        </p:xfrm>
        <a:graphic>
          <a:graphicData uri="http://schemas.openxmlformats.org/presentationml/2006/ole">
            <mc:AlternateContent xmlns:mc="http://schemas.openxmlformats.org/markup-compatibility/2006">
              <mc:Choice xmlns:v="urn:schemas-microsoft-com:vml" Requires="v">
                <p:oleObj r:id="rId2" imgW="1979295" imgH="254000" progId="Equation.DSMT4">
                  <p:embed/>
                </p:oleObj>
              </mc:Choice>
              <mc:Fallback>
                <p:oleObj r:id="rId2" imgW="1979295" imgH="254000" progId="Equation.DSMT4">
                  <p:embed/>
                  <p:pic>
                    <p:nvPicPr>
                      <p:cNvPr id="0" name=""/>
                      <p:cNvPicPr/>
                      <p:nvPr/>
                    </p:nvPicPr>
                    <p:blipFill>
                      <a:blip r:embed="rId3"/>
                      <a:stretch>
                        <a:fillRect/>
                      </a:stretch>
                    </p:blipFill>
                    <p:spPr>
                      <a:xfrm>
                        <a:off x="1830705" y="3677842"/>
                        <a:ext cx="5293519" cy="678656"/>
                      </a:xfrm>
                      <a:prstGeom prst="rect">
                        <a:avLst/>
                      </a:prstGeom>
                      <a:noFill/>
                      <a:ln w="38100"/>
                    </p:spPr>
                  </p:pic>
                </p:oleObj>
              </mc:Fallback>
            </mc:AlternateContent>
          </a:graphicData>
        </a:graphic>
      </p:graphicFrame>
      <p:graphicFrame>
        <p:nvGraphicFramePr>
          <p:cNvPr id="22545" name="内容占位符 22544"/>
          <p:cNvGraphicFramePr>
            <a:graphicFrameLocks noGrp="1"/>
          </p:cNvGraphicFramePr>
          <p:nvPr>
            <p:ph sz="half" idx="1"/>
            <p:extLst>
              <p:ext uri="{D42A27DB-BD31-4B8C-83A1-F6EECF244321}">
                <p14:modId xmlns:p14="http://schemas.microsoft.com/office/powerpoint/2010/main" val="2201477367"/>
              </p:ext>
            </p:extLst>
          </p:nvPr>
        </p:nvGraphicFramePr>
        <p:xfrm>
          <a:off x="1803915" y="1962357"/>
          <a:ext cx="5347097" cy="528638"/>
        </p:xfrm>
        <a:graphic>
          <a:graphicData uri="http://schemas.openxmlformats.org/presentationml/2006/ole">
            <mc:AlternateContent xmlns:mc="http://schemas.openxmlformats.org/markup-compatibility/2006">
              <mc:Choice xmlns:v="urn:schemas-microsoft-com:vml" Requires="v">
                <p:oleObj r:id="rId4" imgW="2311400" imgH="228600" progId="Equation.DSMT4">
                  <p:embed/>
                </p:oleObj>
              </mc:Choice>
              <mc:Fallback>
                <p:oleObj r:id="rId4" imgW="2311400" imgH="228600" progId="Equation.DSMT4">
                  <p:embed/>
                  <p:pic>
                    <p:nvPicPr>
                      <p:cNvPr id="0" name=""/>
                      <p:cNvPicPr/>
                      <p:nvPr/>
                    </p:nvPicPr>
                    <p:blipFill>
                      <a:blip r:embed="rId5"/>
                      <a:stretch>
                        <a:fillRect/>
                      </a:stretch>
                    </p:blipFill>
                    <p:spPr>
                      <a:xfrm>
                        <a:off x="1803915" y="1962357"/>
                        <a:ext cx="5347097" cy="528638"/>
                      </a:xfrm>
                      <a:prstGeom prst="rect">
                        <a:avLst/>
                      </a:prstGeom>
                      <a:noFill/>
                      <a:ln w="38100"/>
                    </p:spPr>
                  </p:pic>
                </p:oleObj>
              </mc:Fallback>
            </mc:AlternateContent>
          </a:graphicData>
        </a:graphic>
      </p:graphicFrame>
      <p:sp>
        <p:nvSpPr>
          <p:cNvPr id="22546" name="直接连接符 22545"/>
          <p:cNvSpPr/>
          <p:nvPr/>
        </p:nvSpPr>
        <p:spPr>
          <a:xfrm>
            <a:off x="4139804" y="2726532"/>
            <a:ext cx="0" cy="864394"/>
          </a:xfrm>
          <a:prstGeom prst="line">
            <a:avLst/>
          </a:prstGeom>
          <a:ln w="25400" cap="flat" cmpd="sng">
            <a:solidFill>
              <a:schemeClr val="tx1"/>
            </a:solidFill>
            <a:prstDash val="solid"/>
            <a:headEnd type="none" w="med" len="med"/>
            <a:tailEnd type="triangle" w="med" len="med"/>
          </a:ln>
        </p:spPr>
        <p:txBody>
          <a:bodyPr/>
          <a:lstStyle/>
          <a:p>
            <a:endParaRPr lang="zh-CN" altLang="en-US"/>
          </a:p>
        </p:txBody>
      </p:sp>
      <p:sp>
        <p:nvSpPr>
          <p:cNvPr id="22547" name="矩形 22546"/>
          <p:cNvSpPr/>
          <p:nvPr/>
        </p:nvSpPr>
        <p:spPr>
          <a:xfrm>
            <a:off x="4301728" y="2908935"/>
            <a:ext cx="3024188" cy="461665"/>
          </a:xfrm>
          <a:prstGeom prst="rect">
            <a:avLst/>
          </a:prstGeom>
          <a:noFill/>
          <a:ln w="9525">
            <a:noFill/>
            <a:miter/>
          </a:ln>
        </p:spPr>
        <p:txBody>
          <a:bodyPr>
            <a:spAutoFit/>
          </a:bodyPr>
          <a:lstStyle/>
          <a:p>
            <a:pPr lvl="0">
              <a:buClr>
                <a:srgbClr val="000000"/>
              </a:buClr>
            </a:pPr>
            <a:r>
              <a:rPr lang="zh-CN" altLang="en-US" sz="2400" b="1" dirty="0">
                <a:ea typeface="黑体" pitchFamily="2" charset="-122"/>
              </a:rPr>
              <a:t>（最小二乘法）</a:t>
            </a:r>
          </a:p>
        </p:txBody>
      </p:sp>
    </p:spTree>
    <p:extLst>
      <p:ext uri="{BB962C8B-B14F-4D97-AF65-F5344CB8AC3E}">
        <p14:creationId xmlns:p14="http://schemas.microsoft.com/office/powerpoint/2010/main" val="1853039214"/>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04461"/>
            <a:ext cx="7620953" cy="4044315"/>
          </a:xfrm>
        </p:spPr>
        <p:txBody>
          <a:bodyPr/>
          <a:lstStyle/>
          <a:p>
            <a:pPr marL="0" indent="0" latinLnBrk="0">
              <a:lnSpc>
                <a:spcPct val="150000"/>
              </a:lnSpc>
              <a:buNone/>
            </a:pPr>
            <a:r>
              <a:rPr lang="zh-CN" altLang="en-US" sz="2400" b="1" dirty="0">
                <a:latin typeface="宋体" panose="02010600030101010101" pitchFamily="2" charset="-122"/>
                <a:ea typeface="宋体" panose="02010600030101010101" pitchFamily="2" charset="-122"/>
                <a:cs typeface="+mj-cs"/>
                <a:sym typeface="+mn-ea"/>
              </a:rPr>
              <a:t>使因变量的观察值与估计值之间的离差平方和达到最小来求得                。即</a:t>
            </a:r>
            <a:endParaRPr lang="zh-CN" altLang="en-US" sz="2400" b="1" dirty="0">
              <a:latin typeface="宋体" panose="02010600030101010101" pitchFamily="2" charset="-122"/>
              <a:ea typeface="宋体" panose="02010600030101010101" pitchFamily="2" charset="-122"/>
              <a:cs typeface="+mj-cs"/>
            </a:endParaRPr>
          </a:p>
        </p:txBody>
      </p:sp>
      <p:graphicFrame>
        <p:nvGraphicFramePr>
          <p:cNvPr id="4" name="对象 3"/>
          <p:cNvGraphicFramePr/>
          <p:nvPr>
            <p:extLst>
              <p:ext uri="{D42A27DB-BD31-4B8C-83A1-F6EECF244321}">
                <p14:modId xmlns:p14="http://schemas.microsoft.com/office/powerpoint/2010/main" val="728774260"/>
              </p:ext>
            </p:extLst>
          </p:nvPr>
        </p:nvGraphicFramePr>
        <p:xfrm>
          <a:off x="1619672" y="2060848"/>
          <a:ext cx="2520280" cy="431437"/>
        </p:xfrm>
        <a:graphic>
          <a:graphicData uri="http://schemas.openxmlformats.org/presentationml/2006/ole">
            <mc:AlternateContent xmlns:mc="http://schemas.openxmlformats.org/markup-compatibility/2006">
              <mc:Choice xmlns:v="urn:schemas-microsoft-com:vml" Requires="v">
                <p:oleObj r:id="rId2" imgW="3037840" imgH="429260" progId="Equation.KSEE3">
                  <p:embed/>
                </p:oleObj>
              </mc:Choice>
              <mc:Fallback>
                <p:oleObj r:id="rId2" imgW="3037840" imgH="429260" progId="Equation.KSEE3">
                  <p:embed/>
                  <p:pic>
                    <p:nvPicPr>
                      <p:cNvPr id="0" name=""/>
                      <p:cNvPicPr/>
                      <p:nvPr/>
                    </p:nvPicPr>
                    <p:blipFill>
                      <a:blip r:embed="rId3"/>
                      <a:stretch>
                        <a:fillRect/>
                      </a:stretch>
                    </p:blipFill>
                    <p:spPr>
                      <a:xfrm>
                        <a:off x="1619672" y="2060848"/>
                        <a:ext cx="2520280" cy="431437"/>
                      </a:xfrm>
                      <a:prstGeom prst="rect">
                        <a:avLst/>
                      </a:prstGeom>
                    </p:spPr>
                  </p:pic>
                </p:oleObj>
              </mc:Fallback>
            </mc:AlternateContent>
          </a:graphicData>
        </a:graphic>
      </p:graphicFrame>
      <p:graphicFrame>
        <p:nvGraphicFramePr>
          <p:cNvPr id="8" name="对象 7"/>
          <p:cNvGraphicFramePr/>
          <p:nvPr>
            <p:extLst>
              <p:ext uri="{D42A27DB-BD31-4B8C-83A1-F6EECF244321}">
                <p14:modId xmlns:p14="http://schemas.microsoft.com/office/powerpoint/2010/main" val="2502977175"/>
              </p:ext>
            </p:extLst>
          </p:nvPr>
        </p:nvGraphicFramePr>
        <p:xfrm>
          <a:off x="1122522" y="2623072"/>
          <a:ext cx="7127081" cy="780574"/>
        </p:xfrm>
        <a:graphic>
          <a:graphicData uri="http://schemas.openxmlformats.org/presentationml/2006/ole">
            <mc:AlternateContent xmlns:mc="http://schemas.openxmlformats.org/markup-compatibility/2006">
              <mc:Choice xmlns:v="urn:schemas-microsoft-com:vml" Requires="v">
                <p:oleObj r:id="rId4" imgW="5826125" imgH="741045" progId="Equation.KSEE3">
                  <p:embed/>
                </p:oleObj>
              </mc:Choice>
              <mc:Fallback>
                <p:oleObj r:id="rId4" imgW="5826125" imgH="741045" progId="Equation.KSEE3">
                  <p:embed/>
                  <p:pic>
                    <p:nvPicPr>
                      <p:cNvPr id="0" name=""/>
                      <p:cNvPicPr/>
                      <p:nvPr/>
                    </p:nvPicPr>
                    <p:blipFill>
                      <a:blip r:embed="rId5"/>
                      <a:stretch>
                        <a:fillRect/>
                      </a:stretch>
                    </p:blipFill>
                    <p:spPr>
                      <a:xfrm>
                        <a:off x="1122522" y="2623072"/>
                        <a:ext cx="7127081" cy="780574"/>
                      </a:xfrm>
                      <a:prstGeom prst="rect">
                        <a:avLst/>
                      </a:prstGeom>
                    </p:spPr>
                  </p:pic>
                </p:oleObj>
              </mc:Fallback>
            </mc:AlternateContent>
          </a:graphicData>
        </a:graphic>
      </p:graphicFrame>
      <p:sp>
        <p:nvSpPr>
          <p:cNvPr id="10" name="文本框 9"/>
          <p:cNvSpPr txBox="1"/>
          <p:nvPr/>
        </p:nvSpPr>
        <p:spPr>
          <a:xfrm>
            <a:off x="649606" y="3250883"/>
            <a:ext cx="7599997" cy="2552750"/>
          </a:xfrm>
          <a:prstGeom prst="rect">
            <a:avLst/>
          </a:prstGeom>
          <a:noFill/>
        </p:spPr>
        <p:txBody>
          <a:bodyPr wrap="square" rtlCol="0" anchor="t">
            <a:spAutoFit/>
          </a:bodyPr>
          <a:lstStyle/>
          <a:p>
            <a:r>
              <a:rPr lang="en-US" altLang="zh-CN" sz="2100" b="1" dirty="0">
                <a:sym typeface="+mn-ea"/>
              </a:rPr>
              <a:t>   </a:t>
            </a:r>
          </a:p>
          <a:p>
            <a:pPr fontAlgn="auto">
              <a:lnSpc>
                <a:spcPct val="150000"/>
              </a:lnSpc>
            </a:pPr>
            <a:r>
              <a:rPr lang="zh-CN" altLang="en-US" sz="2400" b="1" dirty="0">
                <a:latin typeface="宋体" panose="02010600030101010101" pitchFamily="2" charset="-122"/>
                <a:cs typeface="+mj-cs"/>
                <a:sym typeface="+mn-ea"/>
              </a:rPr>
              <a:t>式中</a:t>
            </a:r>
            <a:r>
              <a:rPr lang="en-US" altLang="zh-CN" sz="2400" b="1" dirty="0">
                <a:latin typeface="宋体" panose="02010600030101010101" pitchFamily="2" charset="-122"/>
                <a:cs typeface="+mj-cs"/>
                <a:sym typeface="+mn-ea"/>
              </a:rPr>
              <a:t>Q</a:t>
            </a:r>
            <a:r>
              <a:rPr lang="zh-CN" altLang="en-US" sz="2400" b="1" dirty="0">
                <a:latin typeface="宋体" panose="02010600030101010101" pitchFamily="2" charset="-122"/>
                <a:cs typeface="+mj-cs"/>
                <a:sym typeface="+mn-ea"/>
              </a:rPr>
              <a:t>为</a:t>
            </a:r>
            <a:r>
              <a:rPr lang="zh-CN" altLang="en-US" sz="2400" b="1" dirty="0">
                <a:solidFill>
                  <a:srgbClr val="FF0000"/>
                </a:solidFill>
                <a:latin typeface="宋体" panose="02010600030101010101" pitchFamily="2" charset="-122"/>
                <a:cs typeface="+mj-cs"/>
                <a:sym typeface="+mn-ea"/>
              </a:rPr>
              <a:t>误差平方和</a:t>
            </a:r>
            <a:r>
              <a:rPr lang="zh-CN" altLang="en-US" sz="2400" b="1" dirty="0">
                <a:latin typeface="宋体" panose="02010600030101010101" pitchFamily="2" charset="-122"/>
                <a:cs typeface="+mj-cs"/>
                <a:sym typeface="+mn-ea"/>
              </a:rPr>
              <a:t>，亦即误差的方差。</a:t>
            </a:r>
          </a:p>
          <a:p>
            <a:pPr fontAlgn="auto">
              <a:lnSpc>
                <a:spcPct val="150000"/>
              </a:lnSpc>
            </a:pPr>
            <a:r>
              <a:rPr lang="zh-CN" altLang="en-US" sz="2400" b="1" dirty="0">
                <a:solidFill>
                  <a:srgbClr val="FF0000"/>
                </a:solidFill>
                <a:latin typeface="宋体" panose="02010600030101010101" pitchFamily="2" charset="-122"/>
                <a:cs typeface="+mj-cs"/>
                <a:sym typeface="+mn-ea"/>
              </a:rPr>
              <a:t>多元线性回归分析的目标就是找出最佳β值使</a:t>
            </a:r>
            <a:r>
              <a:rPr lang="en-US" altLang="zh-CN" sz="2400" b="1" dirty="0">
                <a:solidFill>
                  <a:srgbClr val="FF0000"/>
                </a:solidFill>
                <a:latin typeface="宋体" panose="02010600030101010101" pitchFamily="2" charset="-122"/>
                <a:cs typeface="+mj-cs"/>
                <a:sym typeface="+mn-ea"/>
              </a:rPr>
              <a:t>Q</a:t>
            </a:r>
            <a:r>
              <a:rPr lang="zh-CN" altLang="en-US" sz="2400" b="1" dirty="0">
                <a:solidFill>
                  <a:srgbClr val="FF0000"/>
                </a:solidFill>
                <a:latin typeface="宋体" panose="02010600030101010101" pitchFamily="2" charset="-122"/>
                <a:cs typeface="+mj-cs"/>
                <a:sym typeface="+mn-ea"/>
              </a:rPr>
              <a:t>达到最小。</a:t>
            </a:r>
          </a:p>
          <a:p>
            <a:pPr fontAlgn="auto">
              <a:lnSpc>
                <a:spcPct val="150000"/>
              </a:lnSpc>
            </a:pPr>
            <a:r>
              <a:rPr lang="zh-CN" altLang="en-US" sz="2400" b="1" dirty="0">
                <a:latin typeface="宋体" panose="02010600030101010101" pitchFamily="2" charset="-122"/>
                <a:cs typeface="+mj-cs"/>
                <a:sym typeface="+mn-ea"/>
              </a:rPr>
              <a:t>通过回归得到的最小</a:t>
            </a:r>
            <a:r>
              <a:rPr lang="en-US" altLang="zh-CN" sz="2400" b="1" dirty="0">
                <a:latin typeface="宋体" panose="02010600030101010101" pitchFamily="2" charset="-122"/>
                <a:cs typeface="+mj-cs"/>
                <a:sym typeface="+mn-ea"/>
              </a:rPr>
              <a:t>Q</a:t>
            </a:r>
            <a:r>
              <a:rPr lang="zh-CN" altLang="en-US" sz="2400" b="1" dirty="0">
                <a:latin typeface="宋体" panose="02010600030101010101" pitchFamily="2" charset="-122"/>
                <a:cs typeface="+mj-cs"/>
                <a:sym typeface="+mn-ea"/>
              </a:rPr>
              <a:t>值称为剩余平方和或残余方差</a:t>
            </a:r>
            <a:r>
              <a:rPr lang="zh-CN" altLang="en-US" sz="2100" b="1" dirty="0">
                <a:sym typeface="+mn-ea"/>
              </a:rPr>
              <a:t>。</a:t>
            </a:r>
            <a:endParaRPr lang="zh-CN" altLang="en-US" sz="2100" dirty="0"/>
          </a:p>
        </p:txBody>
      </p:sp>
      <p:sp>
        <p:nvSpPr>
          <p:cNvPr id="6" name="标题 2">
            <a:extLst>
              <a:ext uri="{FF2B5EF4-FFF2-40B4-BE49-F238E27FC236}">
                <a16:creationId xmlns:a16="http://schemas.microsoft.com/office/drawing/2014/main" id="{41A2E853-6B44-4846-8970-831823DC3663}"/>
              </a:ext>
            </a:extLst>
          </p:cNvPr>
          <p:cNvSpPr>
            <a:spLocks noGrp="1" noChangeArrowheads="1"/>
          </p:cNvSpPr>
          <p:nvPr>
            <p:ph type="title"/>
          </p:nvPr>
        </p:nvSpPr>
        <p:spPr>
          <a:xfrm>
            <a:off x="457200" y="457200"/>
            <a:ext cx="8229600" cy="523875"/>
          </a:xfrm>
        </p:spPr>
        <p:txBody>
          <a:bodyPr/>
          <a:lstStyle/>
          <a:p>
            <a:pPr>
              <a:lnSpc>
                <a:spcPct val="150000"/>
              </a:lnSpc>
            </a:pPr>
            <a:r>
              <a:rPr lang="en-US" altLang="zh-CN" sz="3200" b="1" dirty="0">
                <a:solidFill>
                  <a:schemeClr val="accent1">
                    <a:lumMod val="25000"/>
                  </a:schemeClr>
                </a:solidFill>
                <a:effectLst>
                  <a:outerShdw blurRad="38100" dist="38100" dir="2700000" algn="tl">
                    <a:srgbClr val="000000">
                      <a:alpha val="43137"/>
                    </a:srgbClr>
                  </a:outerShdw>
                </a:effectLst>
                <a:sym typeface="+mn-ea"/>
              </a:rPr>
              <a:t>3</a:t>
            </a:r>
            <a:r>
              <a:rPr lang="zh-CN" altLang="en-US" sz="3200" b="1" dirty="0">
                <a:solidFill>
                  <a:schemeClr val="accent1">
                    <a:lumMod val="25000"/>
                  </a:schemeClr>
                </a:solidFill>
                <a:effectLst>
                  <a:outerShdw blurRad="38100" dist="38100" dir="2700000" algn="tl">
                    <a:srgbClr val="000000">
                      <a:alpha val="43137"/>
                    </a:srgbClr>
                  </a:outerShdw>
                </a:effectLst>
                <a:sym typeface="+mn-ea"/>
              </a:rPr>
              <a:t>、最小二乘法估计回归参数</a:t>
            </a:r>
          </a:p>
        </p:txBody>
      </p:sp>
    </p:spTree>
    <p:extLst>
      <p:ext uri="{BB962C8B-B14F-4D97-AF65-F5344CB8AC3E}">
        <p14:creationId xmlns:p14="http://schemas.microsoft.com/office/powerpoint/2010/main" val="2070730130"/>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7491" name="对象 447490"/>
          <p:cNvGraphicFramePr/>
          <p:nvPr/>
        </p:nvGraphicFramePr>
        <p:xfrm>
          <a:off x="1388508" y="1013699"/>
          <a:ext cx="6230540" cy="4838700"/>
        </p:xfrm>
        <a:graphic>
          <a:graphicData uri="http://schemas.openxmlformats.org/presentationml/2006/ole">
            <mc:AlternateContent xmlns:mc="http://schemas.openxmlformats.org/markup-compatibility/2006">
              <mc:Choice xmlns:v="urn:schemas-microsoft-com:vml" Requires="v">
                <p:oleObj r:id="rId2" imgW="5459095" imgH="4231005" progId="Word.Document.8">
                  <p:embed/>
                </p:oleObj>
              </mc:Choice>
              <mc:Fallback>
                <p:oleObj r:id="rId2" imgW="5459095" imgH="4231005" progId="Word.Document.8">
                  <p:embed/>
                  <p:pic>
                    <p:nvPicPr>
                      <p:cNvPr id="0" name=""/>
                      <p:cNvPicPr/>
                      <p:nvPr/>
                    </p:nvPicPr>
                    <p:blipFill>
                      <a:blip r:embed="rId3"/>
                      <a:stretch>
                        <a:fillRect/>
                      </a:stretch>
                    </p:blipFill>
                    <p:spPr>
                      <a:xfrm>
                        <a:off x="1388508" y="1013699"/>
                        <a:ext cx="6230540" cy="483870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974130165"/>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3283" name="对象 353282"/>
          <p:cNvGraphicFramePr/>
          <p:nvPr/>
        </p:nvGraphicFramePr>
        <p:xfrm>
          <a:off x="916424" y="2476976"/>
          <a:ext cx="6359843" cy="1907858"/>
        </p:xfrm>
        <a:graphic>
          <a:graphicData uri="http://schemas.openxmlformats.org/presentationml/2006/ole">
            <mc:AlternateContent xmlns:mc="http://schemas.openxmlformats.org/markup-compatibility/2006">
              <mc:Choice xmlns:v="urn:schemas-microsoft-com:vml" Requires="v">
                <p:oleObj r:id="rId2" imgW="3860800" imgH="1168400" progId="Equation.3">
                  <p:embed/>
                </p:oleObj>
              </mc:Choice>
              <mc:Fallback>
                <p:oleObj r:id="rId2" imgW="3860800" imgH="1168400" progId="Equation.3">
                  <p:embed/>
                  <p:pic>
                    <p:nvPicPr>
                      <p:cNvPr id="0" name=""/>
                      <p:cNvPicPr/>
                      <p:nvPr/>
                    </p:nvPicPr>
                    <p:blipFill>
                      <a:blip r:embed="rId3"/>
                      <a:stretch>
                        <a:fillRect/>
                      </a:stretch>
                    </p:blipFill>
                    <p:spPr>
                      <a:xfrm>
                        <a:off x="916424" y="2476976"/>
                        <a:ext cx="6359843" cy="1907858"/>
                      </a:xfrm>
                      <a:prstGeom prst="rect">
                        <a:avLst/>
                      </a:prstGeom>
                      <a:noFill/>
                      <a:ln w="38100">
                        <a:noFill/>
                        <a:miter/>
                      </a:ln>
                    </p:spPr>
                  </p:pic>
                </p:oleObj>
              </mc:Fallback>
            </mc:AlternateContent>
          </a:graphicData>
        </a:graphic>
      </p:graphicFrame>
      <p:grpSp>
        <p:nvGrpSpPr>
          <p:cNvPr id="353288" name="组合 353287"/>
          <p:cNvGrpSpPr/>
          <p:nvPr/>
        </p:nvGrpSpPr>
        <p:grpSpPr>
          <a:xfrm>
            <a:off x="1225868" y="4469369"/>
            <a:ext cx="5647135" cy="762000"/>
            <a:chOff x="592" y="3475"/>
            <a:chExt cx="4743" cy="640"/>
          </a:xfrm>
        </p:grpSpPr>
        <p:graphicFrame>
          <p:nvGraphicFramePr>
            <p:cNvPr id="353286" name="对象 353285"/>
            <p:cNvGraphicFramePr/>
            <p:nvPr/>
          </p:nvGraphicFramePr>
          <p:xfrm>
            <a:off x="592" y="3792"/>
            <a:ext cx="4743" cy="323"/>
          </p:xfrm>
          <a:graphic>
            <a:graphicData uri="http://schemas.openxmlformats.org/presentationml/2006/ole">
              <mc:AlternateContent xmlns:mc="http://schemas.openxmlformats.org/markup-compatibility/2006">
                <mc:Choice xmlns:v="urn:schemas-microsoft-com:vml" Requires="v">
                  <p:oleObj r:id="rId4" imgW="3454400" imgH="228600" progId="Equation.3">
                    <p:embed/>
                  </p:oleObj>
                </mc:Choice>
                <mc:Fallback>
                  <p:oleObj r:id="rId4" imgW="3454400" imgH="228600" progId="Equation.3">
                    <p:embed/>
                    <p:pic>
                      <p:nvPicPr>
                        <p:cNvPr id="0" name=""/>
                        <p:cNvPicPr/>
                        <p:nvPr/>
                      </p:nvPicPr>
                      <p:blipFill>
                        <a:blip r:embed="rId5"/>
                        <a:stretch>
                          <a:fillRect/>
                        </a:stretch>
                      </p:blipFill>
                      <p:spPr>
                        <a:xfrm>
                          <a:off x="592" y="3792"/>
                          <a:ext cx="4743" cy="323"/>
                        </a:xfrm>
                        <a:prstGeom prst="rect">
                          <a:avLst/>
                        </a:prstGeom>
                        <a:noFill/>
                        <a:ln w="38100">
                          <a:noFill/>
                          <a:miter/>
                        </a:ln>
                      </p:spPr>
                    </p:pic>
                  </p:oleObj>
                </mc:Fallback>
              </mc:AlternateContent>
            </a:graphicData>
          </a:graphic>
        </p:graphicFrame>
        <p:sp>
          <p:nvSpPr>
            <p:cNvPr id="353287" name="下箭头 353286"/>
            <p:cNvSpPr/>
            <p:nvPr/>
          </p:nvSpPr>
          <p:spPr>
            <a:xfrm>
              <a:off x="2789" y="3475"/>
              <a:ext cx="318" cy="318"/>
            </a:xfrm>
            <a:prstGeom prst="downArrow">
              <a:avLst>
                <a:gd name="adj1" fmla="val 50000"/>
                <a:gd name="adj2" fmla="val 25000"/>
              </a:avLst>
            </a:prstGeom>
            <a:solidFill>
              <a:srgbClr val="0000CC"/>
            </a:solidFill>
            <a:ln w="9525" cap="flat" cmpd="sng">
              <a:solidFill>
                <a:srgbClr val="0000CC"/>
              </a:solidFill>
              <a:prstDash val="solid"/>
              <a:miter/>
              <a:headEnd type="none" w="med" len="med"/>
              <a:tailEnd type="none" w="med" len="med"/>
            </a:ln>
          </p:spPr>
          <p:txBody>
            <a:bodyPr/>
            <a:lstStyle/>
            <a:p>
              <a:endParaRPr lang="zh-CN" altLang="en-US"/>
            </a:p>
          </p:txBody>
        </p:sp>
      </p:grpSp>
      <p:sp>
        <p:nvSpPr>
          <p:cNvPr id="4" name="内容占位符 3"/>
          <p:cNvSpPr>
            <a:spLocks noGrp="1"/>
          </p:cNvSpPr>
          <p:nvPr>
            <p:ph idx="1"/>
          </p:nvPr>
        </p:nvSpPr>
        <p:spPr>
          <a:xfrm>
            <a:off x="598170" y="1323023"/>
            <a:ext cx="7886700" cy="3391223"/>
          </a:xfrm>
        </p:spPr>
        <p:txBody>
          <a:bodyPr/>
          <a:lstStyle/>
          <a:p>
            <a:pPr latinLnBrk="0">
              <a:lnSpc>
                <a:spcPct val="150000"/>
              </a:lnSpc>
            </a:pPr>
            <a:r>
              <a:rPr lang="zh-CN" altLang="en-US" sz="2400">
                <a:solidFill>
                  <a:schemeClr val="tx1">
                    <a:lumMod val="75000"/>
                  </a:schemeClr>
                </a:solidFill>
              </a:rPr>
              <a:t>各变量的离均差</a:t>
            </a:r>
          </a:p>
          <a:p>
            <a:pPr latinLnBrk="0">
              <a:lnSpc>
                <a:spcPct val="150000"/>
              </a:lnSpc>
            </a:pPr>
            <a:r>
              <a:rPr lang="en-US" altLang="zh-CN" sz="2400" b="1">
                <a:solidFill>
                  <a:schemeClr val="tx1">
                    <a:lumMod val="75000"/>
                  </a:schemeClr>
                </a:solidFill>
              </a:rPr>
              <a:t>L</a:t>
            </a:r>
            <a:r>
              <a:rPr lang="zh-CN" altLang="en-US" sz="1050" b="1">
                <a:solidFill>
                  <a:schemeClr val="tx1">
                    <a:lumMod val="75000"/>
                  </a:schemeClr>
                </a:solidFill>
              </a:rPr>
              <a:t>（</a:t>
            </a:r>
            <a:r>
              <a:rPr lang="en-US" altLang="zh-CN" sz="1050" b="1">
                <a:solidFill>
                  <a:schemeClr val="tx1">
                    <a:lumMod val="75000"/>
                  </a:schemeClr>
                </a:solidFill>
              </a:rPr>
              <a:t>1,2)</a:t>
            </a:r>
            <a:r>
              <a:rPr lang="en-US" altLang="zh-CN" sz="2400" b="1">
                <a:solidFill>
                  <a:schemeClr val="tx1">
                    <a:lumMod val="75000"/>
                  </a:schemeClr>
                </a:solidFill>
              </a:rPr>
              <a:t>=(X</a:t>
            </a:r>
            <a:r>
              <a:rPr lang="en-US" altLang="zh-CN" sz="1050" b="1">
                <a:solidFill>
                  <a:schemeClr val="tx1">
                    <a:lumMod val="75000"/>
                  </a:schemeClr>
                </a:solidFill>
              </a:rPr>
              <a:t>11</a:t>
            </a:r>
            <a:r>
              <a:rPr lang="en-US" altLang="zh-CN" sz="2400" b="1">
                <a:solidFill>
                  <a:schemeClr val="tx1">
                    <a:lumMod val="75000"/>
                  </a:schemeClr>
                </a:solidFill>
              </a:rPr>
              <a:t>X</a:t>
            </a:r>
            <a:r>
              <a:rPr lang="en-US" altLang="zh-CN" sz="1050" b="1">
                <a:solidFill>
                  <a:schemeClr val="tx1">
                    <a:lumMod val="75000"/>
                  </a:schemeClr>
                </a:solidFill>
              </a:rPr>
              <a:t>12</a:t>
            </a:r>
            <a:r>
              <a:rPr lang="en-US" altLang="zh-CN" sz="2400" b="1">
                <a:solidFill>
                  <a:schemeClr val="tx1">
                    <a:lumMod val="75000"/>
                  </a:schemeClr>
                </a:solidFill>
              </a:rPr>
              <a:t>+X</a:t>
            </a:r>
            <a:r>
              <a:rPr lang="en-US" altLang="zh-CN" sz="1050" b="1">
                <a:solidFill>
                  <a:schemeClr val="tx1">
                    <a:lumMod val="75000"/>
                  </a:schemeClr>
                </a:solidFill>
              </a:rPr>
              <a:t>21</a:t>
            </a:r>
            <a:r>
              <a:rPr lang="en-US" altLang="zh-CN" sz="2400" b="1">
                <a:solidFill>
                  <a:schemeClr val="tx1">
                    <a:lumMod val="75000"/>
                  </a:schemeClr>
                </a:solidFill>
              </a:rPr>
              <a:t>X</a:t>
            </a:r>
            <a:r>
              <a:rPr lang="en-US" altLang="zh-CN" sz="1050" b="1">
                <a:solidFill>
                  <a:schemeClr val="tx1">
                    <a:lumMod val="75000"/>
                  </a:schemeClr>
                </a:solidFill>
              </a:rPr>
              <a:t>22</a:t>
            </a:r>
            <a:r>
              <a:rPr lang="en-US" altLang="zh-CN" sz="2400" b="1">
                <a:solidFill>
                  <a:schemeClr val="tx1">
                    <a:lumMod val="75000"/>
                  </a:schemeClr>
                </a:solidFill>
              </a:rPr>
              <a:t>+</a:t>
            </a:r>
            <a:r>
              <a:rPr lang="en-US" altLang="zh-CN" sz="1050" b="1">
                <a:solidFill>
                  <a:schemeClr val="tx1">
                    <a:lumMod val="75000"/>
                  </a:schemeClr>
                </a:solidFill>
              </a:rPr>
              <a:t>````````</a:t>
            </a:r>
            <a:r>
              <a:rPr lang="en-US" altLang="zh-CN" sz="2400" b="1">
                <a:solidFill>
                  <a:schemeClr val="tx1">
                    <a:lumMod val="75000"/>
                  </a:schemeClr>
                </a:solidFill>
              </a:rPr>
              <a:t>X</a:t>
            </a:r>
            <a:r>
              <a:rPr lang="en-US" altLang="zh-CN" sz="1050" b="1">
                <a:solidFill>
                  <a:schemeClr val="tx1">
                    <a:lumMod val="75000"/>
                  </a:schemeClr>
                </a:solidFill>
              </a:rPr>
              <a:t>27 1</a:t>
            </a:r>
            <a:r>
              <a:rPr lang="en-US" altLang="zh-CN" sz="2400" b="1">
                <a:solidFill>
                  <a:schemeClr val="tx1">
                    <a:lumMod val="75000"/>
                  </a:schemeClr>
                </a:solidFill>
              </a:rPr>
              <a:t>X</a:t>
            </a:r>
            <a:r>
              <a:rPr lang="en-US" altLang="zh-CN" sz="1050" b="1">
                <a:solidFill>
                  <a:schemeClr val="tx1">
                    <a:lumMod val="75000"/>
                  </a:schemeClr>
                </a:solidFill>
              </a:rPr>
              <a:t>27 2</a:t>
            </a:r>
            <a:r>
              <a:rPr lang="en-US" altLang="zh-CN" sz="2400" b="1">
                <a:solidFill>
                  <a:schemeClr val="tx1">
                    <a:lumMod val="75000"/>
                  </a:schemeClr>
                </a:solidFill>
              </a:rPr>
              <a:t>)-(X</a:t>
            </a:r>
            <a:r>
              <a:rPr lang="en-US" altLang="zh-CN" sz="1050" b="1">
                <a:solidFill>
                  <a:schemeClr val="tx1">
                    <a:lumMod val="75000"/>
                  </a:schemeClr>
                </a:solidFill>
              </a:rPr>
              <a:t>11+```</a:t>
            </a:r>
            <a:r>
              <a:rPr lang="en-US" altLang="zh-CN" sz="2400" b="1">
                <a:solidFill>
                  <a:schemeClr val="tx1">
                    <a:lumMod val="75000"/>
                  </a:schemeClr>
                </a:solidFill>
              </a:rPr>
              <a:t>X</a:t>
            </a:r>
            <a:r>
              <a:rPr lang="en-US" altLang="zh-CN" sz="1050" b="1">
                <a:solidFill>
                  <a:schemeClr val="tx1">
                    <a:lumMod val="75000"/>
                  </a:schemeClr>
                </a:solidFill>
              </a:rPr>
              <a:t>27 1</a:t>
            </a:r>
            <a:r>
              <a:rPr lang="en-US" altLang="zh-CN" sz="2400" b="1">
                <a:solidFill>
                  <a:schemeClr val="tx1">
                    <a:lumMod val="75000"/>
                  </a:schemeClr>
                </a:solidFill>
              </a:rPr>
              <a:t>)(X</a:t>
            </a:r>
            <a:r>
              <a:rPr lang="en-US" altLang="zh-CN" sz="1050" b="1">
                <a:solidFill>
                  <a:schemeClr val="tx1">
                    <a:lumMod val="75000"/>
                  </a:schemeClr>
                </a:solidFill>
              </a:rPr>
              <a:t>12</a:t>
            </a:r>
            <a:r>
              <a:rPr lang="en-US" altLang="zh-CN" sz="2400" b="1">
                <a:solidFill>
                  <a:schemeClr val="tx1">
                    <a:lumMod val="75000"/>
                  </a:schemeClr>
                </a:solidFill>
              </a:rPr>
              <a:t>+X</a:t>
            </a:r>
            <a:r>
              <a:rPr lang="en-US" altLang="zh-CN" sz="1050" b="1">
                <a:solidFill>
                  <a:schemeClr val="tx1">
                    <a:lumMod val="75000"/>
                  </a:schemeClr>
                </a:solidFill>
              </a:rPr>
              <a:t>27 2</a:t>
            </a:r>
            <a:r>
              <a:rPr lang="en-US" altLang="zh-CN" sz="2400" b="1">
                <a:solidFill>
                  <a:schemeClr val="tx1">
                    <a:lumMod val="75000"/>
                  </a:schemeClr>
                </a:solidFill>
              </a:rPr>
              <a:t>)/27</a:t>
            </a:r>
          </a:p>
        </p:txBody>
      </p:sp>
    </p:spTree>
    <p:extLst>
      <p:ext uri="{BB962C8B-B14F-4D97-AF65-F5344CB8AC3E}">
        <p14:creationId xmlns:p14="http://schemas.microsoft.com/office/powerpoint/2010/main" val="198596903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3288"/>
                                        </p:tgtEl>
                                        <p:attrNameLst>
                                          <p:attrName>style.visibility</p:attrName>
                                        </p:attrNameLst>
                                      </p:cBhvr>
                                      <p:to>
                                        <p:strVal val="visible"/>
                                      </p:to>
                                    </p:set>
                                    <p:anim calcmode="lin" valueType="num">
                                      <p:cBhvr>
                                        <p:cTn id="7" dur="500" fill="hold"/>
                                        <p:tgtEl>
                                          <p:spTgt spid="353288"/>
                                        </p:tgtEl>
                                        <p:attrNameLst>
                                          <p:attrName>ppt_w</p:attrName>
                                        </p:attrNameLst>
                                      </p:cBhvr>
                                      <p:tavLst>
                                        <p:tav tm="0">
                                          <p:val>
                                            <p:fltVal val="0"/>
                                          </p:val>
                                        </p:tav>
                                        <p:tav tm="100000">
                                          <p:val>
                                            <p:strVal val="#ppt_w"/>
                                          </p:val>
                                        </p:tav>
                                      </p:tavLst>
                                    </p:anim>
                                    <p:anim calcmode="lin" valueType="num">
                                      <p:cBhvr>
                                        <p:cTn id="8" dur="500" fill="hold"/>
                                        <p:tgtEl>
                                          <p:spTgt spid="353288"/>
                                        </p:tgtEl>
                                        <p:attrNameLst>
                                          <p:attrName>ppt_h</p:attrName>
                                        </p:attrNameLst>
                                      </p:cBhvr>
                                      <p:tavLst>
                                        <p:tav tm="0">
                                          <p:val>
                                            <p:fltVal val="0"/>
                                          </p:val>
                                        </p:tav>
                                        <p:tav tm="100000">
                                          <p:val>
                                            <p:strVal val="#ppt_h"/>
                                          </p:val>
                                        </p:tav>
                                      </p:tavLst>
                                    </p:anim>
                                    <p:animEffect transition="in" filter="fade">
                                      <p:cBhvr>
                                        <p:cTn id="9" dur="500"/>
                                        <p:tgtEl>
                                          <p:spTgt spid="353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noChangeAspect="1"/>
          </p:cNvGraphicFramePr>
          <p:nvPr>
            <p:ph idx="1"/>
          </p:nvPr>
        </p:nvGraphicFramePr>
        <p:xfrm>
          <a:off x="917257" y="1477804"/>
          <a:ext cx="6940868" cy="940594"/>
        </p:xfrm>
        <a:graphic>
          <a:graphicData uri="http://schemas.openxmlformats.org/presentationml/2006/ole">
            <mc:AlternateContent xmlns:mc="http://schemas.openxmlformats.org/markup-compatibility/2006">
              <mc:Choice xmlns:v="urn:schemas-microsoft-com:vml" Requires="v">
                <p:oleObj r:id="rId2" imgW="9583420" imgH="1259205" progId="Equation.KSEE3">
                  <p:embed/>
                </p:oleObj>
              </mc:Choice>
              <mc:Fallback>
                <p:oleObj r:id="rId2" imgW="9583420" imgH="1259205" progId="Equation.KSEE3">
                  <p:embed/>
                  <p:pic>
                    <p:nvPicPr>
                      <p:cNvPr id="0" name=""/>
                      <p:cNvPicPr/>
                      <p:nvPr/>
                    </p:nvPicPr>
                    <p:blipFill>
                      <a:blip r:embed="rId3"/>
                      <a:stretch>
                        <a:fillRect/>
                      </a:stretch>
                    </p:blipFill>
                    <p:spPr>
                      <a:xfrm>
                        <a:off x="917257" y="1477804"/>
                        <a:ext cx="6940868" cy="940594"/>
                      </a:xfrm>
                      <a:prstGeom prst="rect">
                        <a:avLst/>
                      </a:prstGeom>
                    </p:spPr>
                  </p:pic>
                </p:oleObj>
              </mc:Fallback>
            </mc:AlternateContent>
          </a:graphicData>
        </a:graphic>
      </p:graphicFrame>
      <p:graphicFrame>
        <p:nvGraphicFramePr>
          <p:cNvPr id="442373" name="对象 442372"/>
          <p:cNvGraphicFramePr/>
          <p:nvPr/>
        </p:nvGraphicFramePr>
        <p:xfrm>
          <a:off x="1027748" y="2707958"/>
          <a:ext cx="5893594" cy="504825"/>
        </p:xfrm>
        <a:graphic>
          <a:graphicData uri="http://schemas.openxmlformats.org/presentationml/2006/ole">
            <mc:AlternateContent xmlns:mc="http://schemas.openxmlformats.org/markup-compatibility/2006">
              <mc:Choice xmlns:v="urn:schemas-microsoft-com:vml" Requires="v">
                <p:oleObj r:id="rId4" imgW="2868930" imgH="241300" progId="Equation.3">
                  <p:embed/>
                </p:oleObj>
              </mc:Choice>
              <mc:Fallback>
                <p:oleObj r:id="rId4" imgW="2868930" imgH="241300" progId="Equation.3">
                  <p:embed/>
                  <p:pic>
                    <p:nvPicPr>
                      <p:cNvPr id="0" name=""/>
                      <p:cNvPicPr/>
                      <p:nvPr/>
                    </p:nvPicPr>
                    <p:blipFill>
                      <a:blip r:embed="rId5"/>
                      <a:stretch>
                        <a:fillRect/>
                      </a:stretch>
                    </p:blipFill>
                    <p:spPr>
                      <a:xfrm>
                        <a:off x="1027748" y="2707958"/>
                        <a:ext cx="5893594" cy="504825"/>
                      </a:xfrm>
                      <a:prstGeom prst="rect">
                        <a:avLst/>
                      </a:prstGeom>
                      <a:noFill/>
                      <a:ln w="38100">
                        <a:noFill/>
                        <a:miter/>
                      </a:ln>
                    </p:spPr>
                  </p:pic>
                </p:oleObj>
              </mc:Fallback>
            </mc:AlternateContent>
          </a:graphicData>
        </a:graphic>
      </p:graphicFrame>
      <p:sp>
        <p:nvSpPr>
          <p:cNvPr id="353287" name="下箭头 353286"/>
          <p:cNvSpPr/>
          <p:nvPr/>
        </p:nvSpPr>
        <p:spPr>
          <a:xfrm>
            <a:off x="3759756" y="3183494"/>
            <a:ext cx="378619" cy="378619"/>
          </a:xfrm>
          <a:prstGeom prst="downArrow">
            <a:avLst>
              <a:gd name="adj1" fmla="val 50000"/>
              <a:gd name="adj2" fmla="val 25000"/>
            </a:avLst>
          </a:prstGeom>
          <a:solidFill>
            <a:srgbClr val="0000CC"/>
          </a:solidFill>
          <a:ln w="9525" cap="flat" cmpd="sng">
            <a:solidFill>
              <a:srgbClr val="0000CC"/>
            </a:solidFill>
            <a:prstDash val="solid"/>
            <a:miter/>
            <a:headEnd type="none" w="med" len="med"/>
            <a:tailEnd type="none" w="med" len="med"/>
          </a:ln>
        </p:spPr>
        <p:txBody>
          <a:bodyPr/>
          <a:lstStyle/>
          <a:p>
            <a:endParaRPr lang="zh-CN" altLang="en-US"/>
          </a:p>
        </p:txBody>
      </p:sp>
      <p:graphicFrame>
        <p:nvGraphicFramePr>
          <p:cNvPr id="442374" name="对象 442373"/>
          <p:cNvGraphicFramePr/>
          <p:nvPr/>
        </p:nvGraphicFramePr>
        <p:xfrm>
          <a:off x="1123236" y="3647004"/>
          <a:ext cx="6430804" cy="420529"/>
        </p:xfrm>
        <a:graphic>
          <a:graphicData uri="http://schemas.openxmlformats.org/presentationml/2006/ole">
            <mc:AlternateContent xmlns:mc="http://schemas.openxmlformats.org/markup-compatibility/2006">
              <mc:Choice xmlns:v="urn:schemas-microsoft-com:vml" Requires="v">
                <p:oleObj r:id="rId6" imgW="3619500" imgH="254000" progId="Equation.3">
                  <p:embed/>
                </p:oleObj>
              </mc:Choice>
              <mc:Fallback>
                <p:oleObj r:id="rId6" imgW="3619500" imgH="254000" progId="Equation.3">
                  <p:embed/>
                  <p:pic>
                    <p:nvPicPr>
                      <p:cNvPr id="0" name=""/>
                      <p:cNvPicPr/>
                      <p:nvPr/>
                    </p:nvPicPr>
                    <p:blipFill>
                      <a:blip r:embed="rId7"/>
                      <a:stretch>
                        <a:fillRect/>
                      </a:stretch>
                    </p:blipFill>
                    <p:spPr>
                      <a:xfrm>
                        <a:off x="1123236" y="3647004"/>
                        <a:ext cx="6430804" cy="420529"/>
                      </a:xfrm>
                      <a:prstGeom prst="rect">
                        <a:avLst/>
                      </a:prstGeom>
                      <a:noFill/>
                      <a:ln w="38100">
                        <a:noFill/>
                        <a:miter/>
                      </a:ln>
                    </p:spPr>
                  </p:pic>
                </p:oleObj>
              </mc:Fallback>
            </mc:AlternateContent>
          </a:graphicData>
        </a:graphic>
      </p:graphicFrame>
      <p:sp>
        <p:nvSpPr>
          <p:cNvPr id="6" name="文本框 5"/>
          <p:cNvSpPr txBox="1"/>
          <p:nvPr/>
        </p:nvSpPr>
        <p:spPr>
          <a:xfrm>
            <a:off x="741522" y="4159092"/>
            <a:ext cx="8098631" cy="1421928"/>
          </a:xfrm>
          <a:prstGeom prst="rect">
            <a:avLst/>
          </a:prstGeom>
          <a:noFill/>
        </p:spPr>
        <p:txBody>
          <a:bodyPr wrap="square" rtlCol="0" anchor="t">
            <a:spAutoFit/>
          </a:bodyPr>
          <a:lstStyle/>
          <a:p>
            <a:pPr>
              <a:lnSpc>
                <a:spcPct val="120000"/>
              </a:lnSpc>
            </a:pPr>
            <a:r>
              <a:rPr lang="zh-CN" altLang="en-US" sz="2400" b="1" dirty="0">
                <a:ea typeface="黑体" pitchFamily="2" charset="-122"/>
                <a:sym typeface="+mn-ea"/>
              </a:rPr>
              <a:t>由上面的方程可以看出：总胆固醇、甘油三酯和糖化血红蛋白的升高会引起血糖的升高，而胰岛素的升高会引起血糖的下降。</a:t>
            </a:r>
            <a:endParaRPr lang="zh-CN" altLang="en-US" sz="2400"/>
          </a:p>
        </p:txBody>
      </p:sp>
    </p:spTree>
    <p:extLst>
      <p:ext uri="{BB962C8B-B14F-4D97-AF65-F5344CB8AC3E}">
        <p14:creationId xmlns:p14="http://schemas.microsoft.com/office/powerpoint/2010/main" val="1833899616"/>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2374"/>
                                        </p:tgtEl>
                                        <p:attrNameLst>
                                          <p:attrName>style.visibility</p:attrName>
                                        </p:attrNameLst>
                                      </p:cBhvr>
                                      <p:to>
                                        <p:strVal val="visible"/>
                                      </p:to>
                                    </p:set>
                                    <p:anim calcmode="lin" valueType="num">
                                      <p:cBhvr additive="base">
                                        <p:cTn id="7" dur="1000" fill="hold"/>
                                        <p:tgtEl>
                                          <p:spTgt spid="442374"/>
                                        </p:tgtEl>
                                        <p:attrNameLst>
                                          <p:attrName>ppt_x</p:attrName>
                                        </p:attrNameLst>
                                      </p:cBhvr>
                                      <p:tavLst>
                                        <p:tav tm="0">
                                          <p:val>
                                            <p:strVal val="0-#ppt_w/2"/>
                                          </p:val>
                                        </p:tav>
                                        <p:tav tm="100000">
                                          <p:val>
                                            <p:strVal val="#ppt_x"/>
                                          </p:val>
                                        </p:tav>
                                      </p:tavLst>
                                    </p:anim>
                                    <p:anim calcmode="lin" valueType="num">
                                      <p:cBhvr additive="base">
                                        <p:cTn id="8" dur="1000" fill="hold"/>
                                        <p:tgtEl>
                                          <p:spTgt spid="4423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10 </a:t>
            </a:r>
            <a:r>
              <a:rPr lang="zh-CN" altLang="en-US" sz="3600" dirty="0">
                <a:latin typeface="宋体 (正文)"/>
                <a:ea typeface="黑体" panose="02010609060101010101" pitchFamily="49" charset="-122"/>
              </a:rPr>
              <a:t>章 统计分析</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latin typeface="宋体 (正文)"/>
                <a:ea typeface="宋体" panose="02010600030101010101" pitchFamily="2" charset="-122"/>
              </a:rPr>
              <a:t>10.1</a:t>
            </a:r>
            <a:r>
              <a:rPr lang="zh-CN" altLang="en-US" b="1" dirty="0">
                <a:latin typeface="宋体 (正文)"/>
                <a:ea typeface="宋体" panose="02010600030101010101" pitchFamily="2" charset="-122"/>
              </a:rPr>
              <a:t> 回归分析</a:t>
            </a:r>
            <a:endParaRPr lang="en-US" altLang="zh-CN"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10.1.1 </a:t>
            </a:r>
            <a:r>
              <a:rPr lang="zh-CN" altLang="en-US" sz="3200" b="1" dirty="0">
                <a:latin typeface="宋体 (正文)"/>
                <a:ea typeface="宋体" panose="02010600030101010101" pitchFamily="2" charset="-122"/>
              </a:rPr>
              <a:t>一元线性回归</a:t>
            </a:r>
            <a:endParaRPr lang="en-US" altLang="zh-CN" sz="3200"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10.1.2 </a:t>
            </a:r>
            <a:r>
              <a:rPr lang="zh-CN" altLang="en-US" sz="3200" b="1" dirty="0">
                <a:latin typeface="宋体 (正文)"/>
                <a:ea typeface="宋体" panose="02010600030101010101" pitchFamily="2" charset="-122"/>
              </a:rPr>
              <a:t>多元线性回归</a:t>
            </a:r>
            <a:endParaRPr lang="en-US" altLang="zh-CN" sz="3200"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10.1.3 </a:t>
            </a:r>
            <a:r>
              <a:rPr lang="zh-CN" altLang="en-US" sz="3200" b="1" dirty="0">
                <a:latin typeface="宋体 (正文)"/>
                <a:ea typeface="宋体" panose="02010600030101010101" pitchFamily="2" charset="-122"/>
              </a:rPr>
              <a:t>非线性回归</a:t>
            </a:r>
            <a:endParaRPr lang="en-US" altLang="zh-CN" sz="3200" b="1" dirty="0">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10.2</a:t>
            </a:r>
            <a:r>
              <a:rPr lang="zh-CN" altLang="en-US" b="1" dirty="0">
                <a:solidFill>
                  <a:schemeClr val="accent3">
                    <a:lumMod val="65000"/>
                  </a:schemeClr>
                </a:solidFill>
                <a:latin typeface="宋体 (正文)"/>
                <a:ea typeface="宋体" panose="02010600030101010101" pitchFamily="2" charset="-122"/>
              </a:rPr>
              <a:t>  </a:t>
            </a:r>
            <a:r>
              <a:rPr lang="en-US" altLang="zh-CN" b="1" dirty="0">
                <a:solidFill>
                  <a:schemeClr val="accent3">
                    <a:lumMod val="65000"/>
                  </a:schemeClr>
                </a:solidFill>
                <a:latin typeface="宋体 (正文)"/>
                <a:ea typeface="宋体" panose="02010600030101010101" pitchFamily="2" charset="-122"/>
              </a:rPr>
              <a:t>EM</a:t>
            </a:r>
            <a:r>
              <a:rPr lang="zh-CN" altLang="en-US" b="1" dirty="0">
                <a:solidFill>
                  <a:schemeClr val="accent3">
                    <a:lumMod val="65000"/>
                  </a:schemeClr>
                </a:solidFill>
                <a:latin typeface="宋体 (正文)"/>
                <a:ea typeface="宋体" panose="02010600030101010101" pitchFamily="2" charset="-122"/>
              </a:rPr>
              <a:t>算法</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10.3</a:t>
            </a:r>
            <a:r>
              <a:rPr lang="zh-CN" altLang="en-US" b="1" dirty="0">
                <a:solidFill>
                  <a:schemeClr val="accent3">
                    <a:lumMod val="65000"/>
                  </a:schemeClr>
                </a:solidFill>
                <a:latin typeface="宋体 (正文)"/>
                <a:ea typeface="宋体" panose="02010600030101010101" pitchFamily="2" charset="-122"/>
              </a:rPr>
              <a:t>  贝叶斯分类</a:t>
            </a:r>
            <a:endParaRPr lang="en-US" altLang="zh-CN" b="1" dirty="0">
              <a:solidFill>
                <a:schemeClr val="accent3">
                  <a:lumMod val="65000"/>
                </a:schemeClr>
              </a:solidFill>
              <a:latin typeface="宋体 (正文)"/>
              <a:ea typeface="宋体" panose="02010600030101010101" pitchFamily="2" charset="-122"/>
            </a:endParaRPr>
          </a:p>
          <a:p>
            <a:pPr marL="0" indent="0">
              <a:buNone/>
              <a:defRPr/>
            </a:pPr>
            <a:endParaRPr lang="en-US" altLang="zh-CN" b="1" dirty="0">
              <a:solidFill>
                <a:schemeClr val="accent3">
                  <a:lumMod val="65000"/>
                </a:schemeClr>
              </a:solidFill>
              <a:latin typeface="宋体 (正文)"/>
              <a:ea typeface="宋体" panose="02010600030101010101" pitchFamily="2" charset="-122"/>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052752"/>
            <a:ext cx="7886700" cy="758428"/>
          </a:xfrm>
        </p:spPr>
        <p:txBody>
          <a:bodyPr/>
          <a:lstStyle/>
          <a:p>
            <a:r>
              <a:rPr lang="zh-CN" altLang="en-US"/>
              <a:t>多元线性回归模型的检验</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49129" y="1822609"/>
                <a:ext cx="7886700" cy="4486711"/>
              </a:xfrm>
            </p:spPr>
            <p:txBody>
              <a:bodyPr>
                <a:normAutofit fontScale="77500" lnSpcReduction="20000"/>
              </a:bodyPr>
              <a:lstStyle/>
              <a:p>
                <a:pPr latinLnBrk="0">
                  <a:lnSpc>
                    <a:spcPct val="150000"/>
                  </a:lnSpc>
                </a:pPr>
                <a:r>
                  <a:rPr lang="en-US" altLang="zh-CN" dirty="0"/>
                  <a:t>1.</a:t>
                </a:r>
                <a:r>
                  <a:rPr lang="zh-CN" altLang="en-US" dirty="0"/>
                  <a:t>复相关系数的检验  （检验方程）</a:t>
                </a:r>
              </a:p>
              <a:p>
                <a:pPr latinLnBrk="0">
                  <a:lnSpc>
                    <a:spcPct val="150000"/>
                  </a:lnSpc>
                </a:pPr>
                <a:r>
                  <a:rPr lang="zh-CN" altLang="en-US" dirty="0"/>
                  <a:t>多重相关系数</a:t>
                </a:r>
                <a:r>
                  <a:rPr lang="en-US" altLang="zh-CN" dirty="0"/>
                  <a:t>R</a:t>
                </a:r>
              </a:p>
              <a:p>
                <a:pPr marL="0" indent="0">
                  <a:lnSpc>
                    <a:spcPct val="150000"/>
                  </a:lnSpc>
                  <a:buNone/>
                </a:pPr>
                <a:r>
                  <a:rPr lang="zh-CN" altLang="en-US" dirty="0"/>
                  <a:t>          相关系数越接近</a:t>
                </a:r>
                <a:r>
                  <a:rPr lang="en-US" altLang="zh-CN" dirty="0"/>
                  <a:t>1</a:t>
                </a:r>
                <a:r>
                  <a:rPr lang="zh-CN" altLang="en-US" dirty="0"/>
                  <a:t>，则模型非常准确。</a:t>
                </a:r>
              </a:p>
              <a:p>
                <a:pPr marL="0" indent="0">
                  <a:lnSpc>
                    <a:spcPct val="150000"/>
                  </a:lnSpc>
                  <a:buNone/>
                </a:pPr>
                <a:r>
                  <a:rPr lang="zh-CN" altLang="en-US" dirty="0"/>
                  <a:t>      决定系数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f>
                      <m:fPr>
                        <m:type m:val="lin"/>
                        <m:ctrlPr>
                          <a:rPr lang="en-US" altLang="zh-CN" i="1" dirty="0">
                            <a:solidFill>
                              <a:schemeClr val="tx2">
                                <a:lumMod val="95000"/>
                                <a:lumOff val="5000"/>
                              </a:schemeClr>
                            </a:solidFill>
                            <a:latin typeface="Cambria Math" panose="02040503050406030204" pitchFamily="18" charset="0"/>
                          </a:rPr>
                        </m:ctrlPr>
                      </m:fPr>
                      <m:num>
                        <m:sSub>
                          <m:sSubPr>
                            <m:ctrlPr>
                              <a:rPr lang="en-US" altLang="zh-CN" i="1" dirty="0">
                                <a:solidFill>
                                  <a:schemeClr val="tx2">
                                    <a:lumMod val="95000"/>
                                    <a:lumOff val="5000"/>
                                  </a:schemeClr>
                                </a:solidFill>
                                <a:latin typeface="Cambria Math" panose="02040503050406030204" pitchFamily="18" charset="0"/>
                              </a:rPr>
                            </m:ctrlPr>
                          </m:sSubPr>
                          <m:e>
                            <m:r>
                              <a:rPr lang="en-US" altLang="zh-CN" i="1" dirty="0">
                                <a:solidFill>
                                  <a:schemeClr val="tx2">
                                    <a:lumMod val="95000"/>
                                    <a:lumOff val="5000"/>
                                  </a:schemeClr>
                                </a:solidFill>
                                <a:latin typeface="Cambria Math" panose="02040503050406030204" pitchFamily="18" charset="0"/>
                              </a:rPr>
                              <m:t>𝑆</m:t>
                            </m:r>
                          </m:e>
                          <m:sub>
                            <m:r>
                              <a:rPr lang="zh-CN" altLang="en-US" b="0" i="1" dirty="0" smtClean="0">
                                <a:solidFill>
                                  <a:schemeClr val="tx2">
                                    <a:lumMod val="95000"/>
                                    <a:lumOff val="5000"/>
                                  </a:schemeClr>
                                </a:solidFill>
                                <a:latin typeface="Cambria Math" panose="02040503050406030204" pitchFamily="18" charset="0"/>
                              </a:rPr>
                              <m:t>残</m:t>
                            </m:r>
                          </m:sub>
                        </m:sSub>
                      </m:num>
                      <m:den>
                        <m:sSub>
                          <m:sSubPr>
                            <m:ctrlPr>
                              <a:rPr lang="en-US" altLang="zh-CN" i="1" dirty="0">
                                <a:solidFill>
                                  <a:schemeClr val="tx2">
                                    <a:lumMod val="95000"/>
                                    <a:lumOff val="5000"/>
                                  </a:schemeClr>
                                </a:solidFill>
                                <a:latin typeface="Cambria Math" panose="02040503050406030204" pitchFamily="18" charset="0"/>
                              </a:rPr>
                            </m:ctrlPr>
                          </m:sSubPr>
                          <m:e>
                            <m:r>
                              <a:rPr lang="en-US" altLang="zh-CN" i="1" dirty="0">
                                <a:solidFill>
                                  <a:schemeClr val="tx2">
                                    <a:lumMod val="95000"/>
                                    <a:lumOff val="5000"/>
                                  </a:schemeClr>
                                </a:solidFill>
                                <a:latin typeface="Cambria Math" panose="02040503050406030204" pitchFamily="18" charset="0"/>
                              </a:rPr>
                              <m:t>𝐿</m:t>
                            </m:r>
                          </m:e>
                          <m:sub>
                            <m:r>
                              <a:rPr lang="en-US" altLang="zh-CN" i="1" dirty="0">
                                <a:solidFill>
                                  <a:schemeClr val="tx2">
                                    <a:lumMod val="95000"/>
                                    <a:lumOff val="5000"/>
                                  </a:schemeClr>
                                </a:solidFill>
                                <a:latin typeface="Cambria Math" panose="02040503050406030204" pitchFamily="18" charset="0"/>
                              </a:rPr>
                              <m:t>𝑌𝑌</m:t>
                            </m:r>
                          </m:sub>
                        </m:sSub>
                      </m:den>
                    </m:f>
                    <m:r>
                      <a:rPr lang="en-US" altLang="zh-CN" b="0" i="1" dirty="0" smtClean="0">
                        <a:solidFill>
                          <a:schemeClr val="tx2">
                            <a:lumMod val="95000"/>
                            <a:lumOff val="5000"/>
                          </a:schemeClr>
                        </a:solidFill>
                        <a:latin typeface="Cambria Math" panose="02040503050406030204" pitchFamily="18" charset="0"/>
                      </a:rPr>
                      <m:t>=</m:t>
                    </m:r>
                    <m:f>
                      <m:fPr>
                        <m:type m:val="lin"/>
                        <m:ctrlPr>
                          <a:rPr lang="en-US" altLang="zh-CN" sz="2400" i="1" dirty="0" smtClean="0">
                            <a:solidFill>
                              <a:schemeClr val="tx2">
                                <a:lumMod val="95000"/>
                                <a:lumOff val="5000"/>
                              </a:schemeClr>
                            </a:solidFill>
                            <a:latin typeface="Cambria Math" panose="02040503050406030204" pitchFamily="18" charset="0"/>
                          </a:rPr>
                        </m:ctrlPr>
                      </m:fPr>
                      <m:num>
                        <m:sSub>
                          <m:sSubPr>
                            <m:ctrlPr>
                              <a:rPr lang="en-US" altLang="zh-CN" sz="2400" i="1" dirty="0" smtClean="0">
                                <a:solidFill>
                                  <a:schemeClr val="tx2">
                                    <a:lumMod val="95000"/>
                                    <a:lumOff val="5000"/>
                                  </a:schemeClr>
                                </a:solidFill>
                                <a:latin typeface="Cambria Math" panose="02040503050406030204" pitchFamily="18" charset="0"/>
                              </a:rPr>
                            </m:ctrlPr>
                          </m:sSubPr>
                          <m:e>
                            <m:r>
                              <a:rPr lang="en-US" altLang="zh-CN" sz="2400" b="0" i="1" dirty="0" smtClean="0">
                                <a:solidFill>
                                  <a:schemeClr val="tx2">
                                    <a:lumMod val="95000"/>
                                    <a:lumOff val="5000"/>
                                  </a:schemeClr>
                                </a:solidFill>
                                <a:latin typeface="Cambria Math" panose="02040503050406030204" pitchFamily="18" charset="0"/>
                              </a:rPr>
                              <m:t>𝑆</m:t>
                            </m:r>
                          </m:e>
                          <m:sub>
                            <m:r>
                              <a:rPr lang="zh-CN" altLang="en-US" sz="2400" b="0" i="1" dirty="0" smtClean="0">
                                <a:solidFill>
                                  <a:schemeClr val="tx2">
                                    <a:lumMod val="95000"/>
                                    <a:lumOff val="5000"/>
                                  </a:schemeClr>
                                </a:solidFill>
                                <a:latin typeface="Cambria Math" panose="02040503050406030204" pitchFamily="18" charset="0"/>
                              </a:rPr>
                              <m:t>回</m:t>
                            </m:r>
                          </m:sub>
                        </m:sSub>
                      </m:num>
                      <m:den>
                        <m:sSub>
                          <m:sSubPr>
                            <m:ctrlPr>
                              <a:rPr lang="en-US" altLang="zh-CN" sz="2400" i="1" dirty="0" smtClean="0">
                                <a:solidFill>
                                  <a:schemeClr val="tx2">
                                    <a:lumMod val="95000"/>
                                    <a:lumOff val="5000"/>
                                  </a:schemeClr>
                                </a:solidFill>
                                <a:latin typeface="Cambria Math" panose="02040503050406030204" pitchFamily="18" charset="0"/>
                              </a:rPr>
                            </m:ctrlPr>
                          </m:sSubPr>
                          <m:e>
                            <m:r>
                              <a:rPr lang="en-US" altLang="zh-CN" sz="2400" b="0" i="1" dirty="0" smtClean="0">
                                <a:solidFill>
                                  <a:schemeClr val="tx2">
                                    <a:lumMod val="95000"/>
                                    <a:lumOff val="5000"/>
                                  </a:schemeClr>
                                </a:solidFill>
                                <a:latin typeface="Cambria Math" panose="02040503050406030204" pitchFamily="18" charset="0"/>
                              </a:rPr>
                              <m:t>𝐿</m:t>
                            </m:r>
                          </m:e>
                          <m:sub>
                            <m:r>
                              <a:rPr lang="en-US" altLang="zh-CN" sz="2400" b="0" i="1" dirty="0" smtClean="0">
                                <a:solidFill>
                                  <a:schemeClr val="tx2">
                                    <a:lumMod val="95000"/>
                                    <a:lumOff val="5000"/>
                                  </a:schemeClr>
                                </a:solidFill>
                                <a:latin typeface="Cambria Math" panose="02040503050406030204" pitchFamily="18" charset="0"/>
                              </a:rPr>
                              <m:t>𝑌𝑌</m:t>
                            </m:r>
                          </m:sub>
                        </m:sSub>
                      </m:den>
                    </m:f>
                  </m:oMath>
                </a14:m>
                <a:r>
                  <a:rPr lang="zh-CN" altLang="en-US" sz="2400" dirty="0">
                    <a:solidFill>
                      <a:schemeClr val="tx2">
                        <a:lumMod val="95000"/>
                        <a:lumOff val="5000"/>
                      </a:schemeClr>
                    </a:solidFill>
                  </a:rPr>
                  <a:t> </a:t>
                </a:r>
                <a:r>
                  <a:rPr lang="en-US" altLang="zh-CN" sz="2400" dirty="0">
                    <a:solidFill>
                      <a:schemeClr val="tx2">
                        <a:lumMod val="95000"/>
                        <a:lumOff val="5000"/>
                      </a:schemeClr>
                    </a:solidFill>
                  </a:rPr>
                  <a:t>(</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𝑆</m:t>
                        </m:r>
                      </m:e>
                      <m:sub>
                        <m:r>
                          <a:rPr lang="zh-CN" altLang="en-US" sz="2000" i="1">
                            <a:latin typeface="Cambria Math" panose="02040503050406030204" pitchFamily="18" charset="0"/>
                          </a:rPr>
                          <m:t>残</m:t>
                        </m:r>
                      </m:sub>
                    </m:sSub>
                  </m:oMath>
                </a14:m>
                <a:r>
                  <a:rPr lang="en-US" altLang="zh-CN" sz="2400" dirty="0">
                    <a:solidFill>
                      <a:schemeClr val="tx2">
                        <a:lumMod val="95000"/>
                        <a:lumOff val="5000"/>
                      </a:schemeClr>
                    </a:solidFill>
                  </a:rPr>
                  <a:t>=Q)</a:t>
                </a:r>
                <a:endParaRPr lang="zh-CN" altLang="en-US" sz="2400" dirty="0">
                  <a:solidFill>
                    <a:schemeClr val="tx2">
                      <a:lumMod val="95000"/>
                      <a:lumOff val="5000"/>
                    </a:schemeClr>
                  </a:solidFill>
                </a:endParaRPr>
              </a:p>
              <a:p>
                <a:pPr marL="0" indent="0">
                  <a:buNone/>
                </a:pPr>
                <a:endParaRPr lang="zh-CN" altLang="en-US" sz="2400" dirty="0">
                  <a:solidFill>
                    <a:schemeClr val="tx2">
                      <a:lumMod val="95000"/>
                      <a:lumOff val="5000"/>
                    </a:schemeClr>
                  </a:solidFill>
                </a:endParaRPr>
              </a:p>
              <a:p>
                <a:pPr marL="0" indent="0">
                  <a:buNone/>
                </a:pPr>
                <a:endParaRPr lang="zh-CN" altLang="en-US" sz="2400" dirty="0">
                  <a:solidFill>
                    <a:schemeClr val="tx2">
                      <a:lumMod val="95000"/>
                      <a:lumOff val="5000"/>
                    </a:schemeClr>
                  </a:solidFill>
                </a:endParaRPr>
              </a:p>
              <a:p>
                <a:pPr marL="0" indent="0">
                  <a:buNone/>
                </a:pPr>
                <a:endParaRPr lang="zh-CN" altLang="en-US" sz="2400" dirty="0">
                  <a:solidFill>
                    <a:schemeClr val="tx2">
                      <a:lumMod val="95000"/>
                      <a:lumOff val="5000"/>
                    </a:schemeClr>
                  </a:solidFill>
                </a:endParaRPr>
              </a:p>
              <a:p>
                <a:pPr marL="0" indent="0">
                  <a:buNone/>
                </a:pPr>
                <a:r>
                  <a:rPr lang="zh-CN" altLang="en-US" sz="2400" dirty="0">
                    <a:solidFill>
                      <a:schemeClr val="tx2">
                        <a:lumMod val="95000"/>
                        <a:lumOff val="5000"/>
                      </a:schemeClr>
                    </a:solidFill>
                  </a:rPr>
                  <a:t>           </a:t>
                </a:r>
              </a:p>
              <a:p>
                <a:pPr marL="0" indent="0">
                  <a:buNone/>
                </a:pPr>
                <a:r>
                  <a:rPr lang="zh-CN" altLang="en-US" sz="2400" dirty="0">
                    <a:solidFill>
                      <a:schemeClr val="tx2">
                        <a:lumMod val="95000"/>
                        <a:lumOff val="5000"/>
                      </a:schemeClr>
                    </a:solidFill>
                  </a:rPr>
                  <a:t>    </a:t>
                </a:r>
                <a:r>
                  <a:rPr lang="zh-CN" altLang="en-US" dirty="0">
                    <a:solidFill>
                      <a:schemeClr val="tx1">
                        <a:lumMod val="75000"/>
                      </a:schemeClr>
                    </a:solidFill>
                  </a:rPr>
                  <a:t>不可片面追求过大的决定系数，否则预测效果不佳</a:t>
                </a:r>
                <a:r>
                  <a:rPr lang="zh-CN" altLang="en-US" dirty="0">
                    <a:solidFill>
                      <a:schemeClr val="tx2">
                        <a:lumMod val="95000"/>
                        <a:lumOff val="5000"/>
                      </a:schemeClr>
                    </a:solidFill>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49129" y="1822609"/>
                <a:ext cx="7886700" cy="4486711"/>
              </a:xfrm>
              <a:blipFill rotWithShape="0">
                <a:blip r:embed="rId3"/>
                <a:stretch>
                  <a:fillRect l="-541" t="-272"/>
                </a:stretch>
              </a:blipFill>
            </p:spPr>
            <p:txBody>
              <a:bodyPr/>
              <a:lstStyle/>
              <a:p>
                <a:r>
                  <a:rPr lang="zh-CN" altLang="en-US">
                    <a:noFill/>
                  </a:rPr>
                  <a:t> </a:t>
                </a:r>
              </a:p>
            </p:txBody>
          </p:sp>
        </mc:Fallback>
      </mc:AlternateContent>
      <p:graphicFrame>
        <p:nvGraphicFramePr>
          <p:cNvPr id="4" name="对象 3"/>
          <p:cNvGraphicFramePr/>
          <p:nvPr>
            <p:extLst>
              <p:ext uri="{D42A27DB-BD31-4B8C-83A1-F6EECF244321}">
                <p14:modId xmlns:p14="http://schemas.microsoft.com/office/powerpoint/2010/main" val="1881151304"/>
              </p:ext>
            </p:extLst>
          </p:nvPr>
        </p:nvGraphicFramePr>
        <p:xfrm>
          <a:off x="3635896" y="2483128"/>
          <a:ext cx="2319814" cy="567214"/>
        </p:xfrm>
        <a:graphic>
          <a:graphicData uri="http://schemas.openxmlformats.org/presentationml/2006/ole">
            <mc:AlternateContent xmlns:mc="http://schemas.openxmlformats.org/markup-compatibility/2006">
              <mc:Choice xmlns:v="urn:schemas-microsoft-com:vml" Requires="v">
                <p:oleObj r:id="rId4" imgW="1143000" imgH="444500" progId="Equation.KSEE3">
                  <p:embed/>
                </p:oleObj>
              </mc:Choice>
              <mc:Fallback>
                <p:oleObj r:id="rId4" imgW="1143000" imgH="444500" progId="Equation.KSEE3">
                  <p:embed/>
                  <p:pic>
                    <p:nvPicPr>
                      <p:cNvPr id="0" name=""/>
                      <p:cNvPicPr/>
                      <p:nvPr/>
                    </p:nvPicPr>
                    <p:blipFill>
                      <a:blip r:embed="rId5"/>
                      <a:stretch>
                        <a:fillRect/>
                      </a:stretch>
                    </p:blipFill>
                    <p:spPr>
                      <a:xfrm>
                        <a:off x="3635896" y="2483128"/>
                        <a:ext cx="2319814" cy="567214"/>
                      </a:xfrm>
                      <a:prstGeom prst="rect">
                        <a:avLst/>
                      </a:prstGeom>
                    </p:spPr>
                  </p:pic>
                </p:oleObj>
              </mc:Fallback>
            </mc:AlternateContent>
          </a:graphicData>
        </a:graphic>
      </p:graphicFrame>
      <p:graphicFrame>
        <p:nvGraphicFramePr>
          <p:cNvPr id="10" name="对象 9"/>
          <p:cNvGraphicFramePr/>
          <p:nvPr>
            <p:extLst>
              <p:ext uri="{D42A27DB-BD31-4B8C-83A1-F6EECF244321}">
                <p14:modId xmlns:p14="http://schemas.microsoft.com/office/powerpoint/2010/main" val="2420553404"/>
              </p:ext>
            </p:extLst>
          </p:nvPr>
        </p:nvGraphicFramePr>
        <p:xfrm>
          <a:off x="2627784" y="3691209"/>
          <a:ext cx="462915" cy="459105"/>
        </p:xfrm>
        <a:graphic>
          <a:graphicData uri="http://schemas.openxmlformats.org/presentationml/2006/ole">
            <mc:AlternateContent xmlns:mc="http://schemas.openxmlformats.org/markup-compatibility/2006">
              <mc:Choice xmlns:v="urn:schemas-microsoft-com:vml" Requires="v">
                <p:oleObj r:id="rId6" imgW="408305" imgH="419735" progId="Equation.KSEE3">
                  <p:embed/>
                </p:oleObj>
              </mc:Choice>
              <mc:Fallback>
                <p:oleObj r:id="rId6" imgW="408305" imgH="419735" progId="Equation.KSEE3">
                  <p:embed/>
                  <p:pic>
                    <p:nvPicPr>
                      <p:cNvPr id="0" name=""/>
                      <p:cNvPicPr/>
                      <p:nvPr/>
                    </p:nvPicPr>
                    <p:blipFill>
                      <a:blip r:embed="rId7"/>
                      <a:stretch>
                        <a:fillRect/>
                      </a:stretch>
                    </p:blipFill>
                    <p:spPr>
                      <a:xfrm>
                        <a:off x="2627784" y="3691209"/>
                        <a:ext cx="462915" cy="459105"/>
                      </a:xfrm>
                      <a:prstGeom prst="rect">
                        <a:avLst/>
                      </a:prstGeom>
                    </p:spPr>
                  </p:pic>
                </p:oleObj>
              </mc:Fallback>
            </mc:AlternateContent>
          </a:graphicData>
        </a:graphic>
      </p:graphicFrame>
      <p:graphicFrame>
        <p:nvGraphicFramePr>
          <p:cNvPr id="34820" name="内容占位符 34819"/>
          <p:cNvGraphicFramePr>
            <a:graphicFrameLocks noGrp="1"/>
          </p:cNvGraphicFramePr>
          <p:nvPr>
            <p:ph sz="quarter" idx="4294967295"/>
            <p:extLst>
              <p:ext uri="{D42A27DB-BD31-4B8C-83A1-F6EECF244321}">
                <p14:modId xmlns:p14="http://schemas.microsoft.com/office/powerpoint/2010/main" val="2227328229"/>
              </p:ext>
            </p:extLst>
          </p:nvPr>
        </p:nvGraphicFramePr>
        <p:xfrm>
          <a:off x="1951210" y="4278075"/>
          <a:ext cx="4589859" cy="567928"/>
        </p:xfrm>
        <a:graphic>
          <a:graphicData uri="http://schemas.openxmlformats.org/presentationml/2006/ole">
            <mc:AlternateContent xmlns:mc="http://schemas.openxmlformats.org/markup-compatibility/2006">
              <mc:Choice xmlns:v="urn:schemas-microsoft-com:vml" Requires="v">
                <p:oleObj r:id="rId8" imgW="2360930" imgH="292100" progId="Equation.DSMT4">
                  <p:embed/>
                </p:oleObj>
              </mc:Choice>
              <mc:Fallback>
                <p:oleObj r:id="rId8" imgW="2360930" imgH="292100" progId="Equation.DSMT4">
                  <p:embed/>
                  <p:pic>
                    <p:nvPicPr>
                      <p:cNvPr id="0" name=""/>
                      <p:cNvPicPr/>
                      <p:nvPr/>
                    </p:nvPicPr>
                    <p:blipFill>
                      <a:blip r:embed="rId9"/>
                      <a:stretch>
                        <a:fillRect/>
                      </a:stretch>
                    </p:blipFill>
                    <p:spPr>
                      <a:xfrm>
                        <a:off x="1951210" y="4278075"/>
                        <a:ext cx="4589859" cy="567928"/>
                      </a:xfrm>
                      <a:prstGeom prst="rect">
                        <a:avLst/>
                      </a:prstGeom>
                      <a:noFill/>
                      <a:ln w="38100">
                        <a:noFill/>
                        <a:miter/>
                      </a:ln>
                    </p:spPr>
                  </p:pic>
                </p:oleObj>
              </mc:Fallback>
            </mc:AlternateContent>
          </a:graphicData>
        </a:graphic>
      </p:graphicFrame>
      <p:graphicFrame>
        <p:nvGraphicFramePr>
          <p:cNvPr id="34823" name="对象 34822"/>
          <p:cNvGraphicFramePr/>
          <p:nvPr>
            <p:extLst>
              <p:ext uri="{D42A27DB-BD31-4B8C-83A1-F6EECF244321}">
                <p14:modId xmlns:p14="http://schemas.microsoft.com/office/powerpoint/2010/main" val="120688950"/>
              </p:ext>
            </p:extLst>
          </p:nvPr>
        </p:nvGraphicFramePr>
        <p:xfrm>
          <a:off x="2710472" y="4828031"/>
          <a:ext cx="3071336" cy="604838"/>
        </p:xfrm>
        <a:graphic>
          <a:graphicData uri="http://schemas.openxmlformats.org/presentationml/2006/ole">
            <mc:AlternateContent xmlns:mc="http://schemas.openxmlformats.org/markup-compatibility/2006">
              <mc:Choice xmlns:v="urn:schemas-microsoft-com:vml" Requires="v">
                <p:oleObj r:id="rId10" imgW="1269365" imgH="241300" progId="Equation.DSMT4">
                  <p:embed/>
                </p:oleObj>
              </mc:Choice>
              <mc:Fallback>
                <p:oleObj r:id="rId10" imgW="1269365" imgH="241300" progId="Equation.DSMT4">
                  <p:embed/>
                  <p:pic>
                    <p:nvPicPr>
                      <p:cNvPr id="0" name=""/>
                      <p:cNvPicPr/>
                      <p:nvPr/>
                    </p:nvPicPr>
                    <p:blipFill>
                      <a:blip r:embed="rId11"/>
                      <a:stretch>
                        <a:fillRect/>
                      </a:stretch>
                    </p:blipFill>
                    <p:spPr>
                      <a:xfrm>
                        <a:off x="2710472" y="4828031"/>
                        <a:ext cx="3071336" cy="604838"/>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42718750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slide(fromBottom)">
                                      <p:cBhvr>
                                        <p:cTn id="7"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2930" y="1051084"/>
                <a:ext cx="7886700" cy="5402252"/>
              </a:xfrm>
            </p:spPr>
            <p:txBody>
              <a:bodyPr>
                <a:normAutofit fontScale="60000" lnSpcReduction="20000"/>
              </a:bodyPr>
              <a:lstStyle/>
              <a:p>
                <a:r>
                  <a:rPr lang="en-US" altLang="zh-CN" sz="2400" dirty="0"/>
                  <a:t>2.</a:t>
                </a:r>
                <a:r>
                  <a:rPr lang="zh-CN" altLang="en-US" sz="2400" dirty="0"/>
                  <a:t>方差分析和</a:t>
                </a:r>
                <a:r>
                  <a:rPr lang="en-US" altLang="zh-CN" sz="2400" dirty="0"/>
                  <a:t>F</a:t>
                </a:r>
                <a:r>
                  <a:rPr lang="zh-CN" altLang="en-US" sz="2400" dirty="0"/>
                  <a:t>检验  （检验自变量）</a:t>
                </a:r>
                <a:endParaRPr lang="en-US" altLang="zh-CN" sz="2400"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marL="0" indent="0">
                  <a:buNone/>
                </a:pPr>
                <a:r>
                  <a:rPr lang="en-US" altLang="zh-CN" dirty="0"/>
                  <a:t>    SS</a:t>
                </a:r>
                <a:r>
                  <a:rPr lang="zh-CN" altLang="en-US" dirty="0"/>
                  <a:t>为平方和，</a:t>
                </a:r>
                <a:r>
                  <a:rPr lang="en-US" altLang="zh-CN" dirty="0"/>
                  <a:t>MS</a:t>
                </a:r>
                <a:r>
                  <a:rPr lang="zh-CN" altLang="en-US" dirty="0"/>
                  <a:t>为均方差，</a:t>
                </a:r>
                <a:r>
                  <a:rPr lang="en-US" altLang="zh-CN" dirty="0"/>
                  <a:t>n</a:t>
                </a:r>
                <a:r>
                  <a:rPr lang="zh-CN" altLang="en-US" dirty="0"/>
                  <a:t>为实验总序号，</a:t>
                </a:r>
                <a:r>
                  <a:rPr lang="en-US" altLang="zh-CN" dirty="0"/>
                  <a:t>m</a:t>
                </a:r>
                <a:r>
                  <a:rPr lang="zh-CN" altLang="en-US" dirty="0"/>
                  <a:t>为因素 </a:t>
                </a:r>
              </a:p>
              <a:p>
                <a:pPr marL="0" indent="0">
                  <a:lnSpc>
                    <a:spcPct val="150000"/>
                  </a:lnSpc>
                  <a:buNone/>
                </a:pPr>
                <a:r>
                  <a:rPr lang="en-US" altLang="zh-CN" dirty="0"/>
                  <a:t>     F&lt;F</a:t>
                </a:r>
                <a:r>
                  <a:rPr lang="zh-CN" altLang="en-US" dirty="0"/>
                  <a:t>临界，则舍弃这个因素。</a:t>
                </a:r>
                <a:r>
                  <a:rPr lang="zh-CN" altLang="en-US" i="1" dirty="0">
                    <a:solidFill>
                      <a:schemeClr val="tx1">
                        <a:lumMod val="75000"/>
                      </a:schemeClr>
                    </a:solidFill>
                    <a:latin typeface="Times New Roman" pitchFamily="18" charset="0"/>
                    <a:ea typeface="黑体" pitchFamily="2" charset="-122"/>
                    <a:sym typeface="+mn-ea"/>
                  </a:rPr>
                  <a:t>偏回归平方和越大，回归贡献越大</a:t>
                </a:r>
                <a:r>
                  <a:rPr lang="zh-CN" altLang="en-US" dirty="0">
                    <a:latin typeface="Times New Roman" pitchFamily="18" charset="0"/>
                    <a:ea typeface="黑体" pitchFamily="2" charset="-122"/>
                    <a:sym typeface="+mn-ea"/>
                  </a:rPr>
                  <a:t>。</a:t>
                </a:r>
              </a:p>
              <a:p>
                <a:pPr marL="0" indent="0">
                  <a:lnSpc>
                    <a:spcPct val="150000"/>
                  </a:lnSpc>
                  <a:buNone/>
                </a:pPr>
                <a:r>
                  <a:rPr lang="zh-CN" altLang="en-US" dirty="0"/>
                  <a:t>       </a:t>
                </a:r>
                <a:r>
                  <a:rPr lang="en-US" altLang="zh-CN" sz="2400" dirty="0"/>
                  <a:t>3.</a:t>
                </a:r>
                <a:r>
                  <a:rPr lang="zh-CN" altLang="en-US" sz="2400" dirty="0"/>
                  <a:t>残差分析 </a:t>
                </a:r>
                <a:r>
                  <a:rPr lang="zh-CN" altLang="en-US" dirty="0"/>
                  <a:t>  </a:t>
                </a:r>
                <a:r>
                  <a:rPr lang="zh-CN" altLang="en-US" sz="2400" dirty="0"/>
                  <a:t>（剔除可疑值</a:t>
                </a:r>
                <a:r>
                  <a:rPr lang="zh-CN" altLang="en-US" dirty="0"/>
                  <a:t>）</a:t>
                </a:r>
              </a:p>
              <a:p>
                <a:pPr marL="0" indent="0">
                  <a:buNone/>
                </a:pPr>
                <a:r>
                  <a:rPr lang="zh-CN" altLang="en-US" dirty="0"/>
                  <a:t>           </a:t>
                </a:r>
                <a:r>
                  <a:rPr lang="en-US" altLang="zh-CN" dirty="0"/>
                  <a:t>			</a:t>
                </a:r>
                <a14:m>
                  <m:oMath xmlns:m="http://schemas.openxmlformats.org/officeDocument/2006/math">
                    <m:acc>
                      <m:accPr>
                        <m:chr m:val="̂"/>
                        <m:ctrlPr>
                          <a:rPr lang="en-US" altLang="zh-CN" i="1" smtClean="0">
                            <a:latin typeface="Cambria Math" panose="02040503050406030204" pitchFamily="18" charset="0"/>
                          </a:rPr>
                        </m:ctrlPr>
                      </m:accPr>
                      <m:e>
                        <m:r>
                          <a:rPr lang="zh-CN" altLang="en-US" i="1" smtClean="0">
                            <a:latin typeface="Cambria Math" panose="02040503050406030204" pitchFamily="18" charset="0"/>
                          </a:rPr>
                          <m:t>𝜎</m:t>
                        </m:r>
                      </m:e>
                    </m:acc>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i="1">
                                <a:latin typeface="Cambria Math" panose="02040503050406030204" pitchFamily="18" charset="0"/>
                              </a:rPr>
                              <m:t>n</m:t>
                            </m:r>
                            <m:r>
                              <a:rPr lang="en-US" altLang="zh-CN" i="1">
                                <a:latin typeface="Cambria Math" panose="02040503050406030204" pitchFamily="18" charset="0"/>
                              </a:rPr>
                              <m:t>−</m:t>
                            </m:r>
                            <m:r>
                              <m:rPr>
                                <m:sty m:val="p"/>
                              </m:rPr>
                              <a:rPr lang="en-US" altLang="zh-CN" i="1">
                                <a:latin typeface="Cambria Math" panose="02040503050406030204" pitchFamily="18" charset="0"/>
                              </a:rPr>
                              <m:t>m</m:t>
                            </m:r>
                            <m:r>
                              <a:rPr lang="en-US" altLang="zh-CN" i="1">
                                <a:latin typeface="Cambria Math" panose="02040503050406030204" pitchFamily="18" charset="0"/>
                              </a:rPr>
                              <m:t>−1</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𝑚</m:t>
                            </m:r>
                          </m:sub>
                        </m:sSub>
                      </m:e>
                    </m:rad>
                  </m:oMath>
                </a14:m>
                <a:r>
                  <a:rPr lang="zh-CN" altLang="en-US" dirty="0"/>
                  <a:t>            </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2930" y="1051084"/>
                <a:ext cx="7886700" cy="5402252"/>
              </a:xfrm>
              <a:blipFill rotWithShape="0">
                <a:blip r:embed="rId3"/>
                <a:stretch>
                  <a:fillRect t="-1015"/>
                </a:stretch>
              </a:blipFill>
            </p:spPr>
            <p:txBody>
              <a:bodyPr/>
              <a:lstStyle/>
              <a:p>
                <a:r>
                  <a:rPr lang="zh-CN" altLang="en-US">
                    <a:noFill/>
                  </a:rPr>
                  <a:t> </a:t>
                </a:r>
              </a:p>
            </p:txBody>
          </p:sp>
        </mc:Fallback>
      </mc:AlternateContent>
      <p:graphicFrame>
        <p:nvGraphicFramePr>
          <p:cNvPr id="4" name="对象 3"/>
          <p:cNvGraphicFramePr/>
          <p:nvPr/>
        </p:nvGraphicFramePr>
        <p:xfrm>
          <a:off x="704374" y="1092518"/>
          <a:ext cx="6733223" cy="3748564"/>
        </p:xfrm>
        <a:graphic>
          <a:graphicData uri="http://schemas.openxmlformats.org/presentationml/2006/ole">
            <mc:AlternateContent xmlns:mc="http://schemas.openxmlformats.org/markup-compatibility/2006">
              <mc:Choice xmlns:v="urn:schemas-microsoft-com:vml" Requires="v">
                <p:oleObj r:id="rId4" imgW="5459095" imgH="2834640" progId="Word.Document.8">
                  <p:embed/>
                </p:oleObj>
              </mc:Choice>
              <mc:Fallback>
                <p:oleObj r:id="rId4" imgW="5459095" imgH="2834640" progId="Word.Document.8">
                  <p:embed/>
                  <p:pic>
                    <p:nvPicPr>
                      <p:cNvPr id="0" name=""/>
                      <p:cNvPicPr/>
                      <p:nvPr/>
                    </p:nvPicPr>
                    <p:blipFill>
                      <a:blip r:embed="rId5"/>
                      <a:stretch>
                        <a:fillRect/>
                      </a:stretch>
                    </p:blipFill>
                    <p:spPr>
                      <a:xfrm>
                        <a:off x="704374" y="1092518"/>
                        <a:ext cx="6733223" cy="3748564"/>
                      </a:xfrm>
                      <a:prstGeom prst="rect">
                        <a:avLst/>
                      </a:prstGeom>
                      <a:noFill/>
                      <a:ln w="38100">
                        <a:noFill/>
                        <a:miter/>
                      </a:ln>
                    </p:spPr>
                  </p:pic>
                </p:oleObj>
              </mc:Fallback>
            </mc:AlternateContent>
          </a:graphicData>
        </a:graphic>
      </p:graphicFrame>
      <p:sp>
        <p:nvSpPr>
          <p:cNvPr id="2" name="文本框 1"/>
          <p:cNvSpPr txBox="1"/>
          <p:nvPr/>
        </p:nvSpPr>
        <p:spPr>
          <a:xfrm>
            <a:off x="4114800" y="2975212"/>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1519083463"/>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120" y="1216819"/>
            <a:ext cx="7886700" cy="3391223"/>
          </a:xfrm>
        </p:spPr>
        <p:txBody>
          <a:bodyPr/>
          <a:lstStyle/>
          <a:p>
            <a:r>
              <a:rPr lang="zh-CN" altLang="en-US" sz="2400" dirty="0"/>
              <a:t>例    某种水泥在凝固时释放的热量与水泥中四种化学成分的含量有关    </a:t>
            </a:r>
          </a:p>
          <a:p>
            <a:endParaRPr lang="zh-CN" altLang="en-US" dirty="0"/>
          </a:p>
        </p:txBody>
      </p:sp>
      <p:pic>
        <p:nvPicPr>
          <p:cNvPr id="4" name="图片 3"/>
          <p:cNvPicPr>
            <a:picLocks noChangeAspect="1"/>
          </p:cNvPicPr>
          <p:nvPr/>
        </p:nvPicPr>
        <p:blipFill>
          <a:blip r:embed="rId2"/>
          <a:stretch>
            <a:fillRect/>
          </a:stretch>
        </p:blipFill>
        <p:spPr>
          <a:xfrm>
            <a:off x="1331640" y="2114555"/>
            <a:ext cx="6088856" cy="2876074"/>
          </a:xfrm>
          <a:prstGeom prst="rect">
            <a:avLst/>
          </a:prstGeom>
        </p:spPr>
      </p:pic>
      <p:pic>
        <p:nvPicPr>
          <p:cNvPr id="7" name="内容占位符 5"/>
          <p:cNvPicPr>
            <a:picLocks noChangeAspect="1"/>
          </p:cNvPicPr>
          <p:nvPr/>
        </p:nvPicPr>
        <p:blipFill>
          <a:blip r:embed="rId3"/>
          <a:stretch>
            <a:fillRect/>
          </a:stretch>
        </p:blipFill>
        <p:spPr>
          <a:xfrm>
            <a:off x="1475656" y="5322342"/>
            <a:ext cx="3897154" cy="1132046"/>
          </a:xfrm>
          <a:prstGeom prst="rect">
            <a:avLst/>
          </a:prstGeom>
          <a:noFill/>
          <a:ln>
            <a:noFill/>
          </a:ln>
        </p:spPr>
      </p:pic>
    </p:spTree>
    <p:extLst>
      <p:ext uri="{BB962C8B-B14F-4D97-AF65-F5344CB8AC3E}">
        <p14:creationId xmlns:p14="http://schemas.microsoft.com/office/powerpoint/2010/main" val="2768940161"/>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187624" y="1196752"/>
            <a:ext cx="6984776" cy="4613910"/>
          </a:xfrm>
        </p:spPr>
        <p:txBody>
          <a:bodyPr>
            <a:normAutofit fontScale="47500" lnSpcReduction="20000"/>
          </a:bodyPr>
          <a:lstStyle/>
          <a:p>
            <a:pPr marL="0" indent="0">
              <a:buNone/>
            </a:pPr>
            <a:r>
              <a:rPr lang="en-US" altLang="zh-CN" dirty="0"/>
              <a:t>    </a:t>
            </a:r>
            <a:r>
              <a:rPr lang="zh-CN" altLang="en-US" dirty="0"/>
              <a:t>用</a:t>
            </a:r>
            <a:r>
              <a:rPr lang="en-US" altLang="zh-CN" dirty="0"/>
              <a:t>MATLAB</a:t>
            </a:r>
            <a:r>
              <a:rPr lang="zh-CN" altLang="en-US" dirty="0"/>
              <a:t>程序求解</a:t>
            </a:r>
          </a:p>
          <a:p>
            <a:pPr marL="0" indent="0">
              <a:buNone/>
            </a:pPr>
            <a:endParaRPr lang="zh-CN" altLang="en-US" dirty="0"/>
          </a:p>
          <a:p>
            <a:pPr marL="0" indent="0">
              <a:buNone/>
            </a:pPr>
            <a:r>
              <a:rPr lang="zh-CN" altLang="en-US" dirty="0"/>
              <a:t>在程序中输入    </a:t>
            </a:r>
            <a:r>
              <a:rPr lang="en-US" altLang="zh-CN" dirty="0"/>
              <a:t>X</a:t>
            </a:r>
            <a:r>
              <a:rPr lang="zh-CN" altLang="en-US" dirty="0"/>
              <a:t>数据的</a:t>
            </a:r>
            <a:r>
              <a:rPr lang="en-US" altLang="zh-CN" dirty="0"/>
              <a:t>13</a:t>
            </a:r>
            <a:r>
              <a:rPr lang="zh-CN" altLang="en-US" dirty="0"/>
              <a:t>行</a:t>
            </a:r>
            <a:r>
              <a:rPr lang="en-US" altLang="zh-CN" dirty="0"/>
              <a:t>4</a:t>
            </a:r>
            <a:r>
              <a:rPr lang="zh-CN" altLang="en-US" dirty="0"/>
              <a:t>列矩阵</a:t>
            </a:r>
          </a:p>
          <a:p>
            <a:pPr marL="0" indent="0">
              <a:buNone/>
            </a:pPr>
            <a:r>
              <a:rPr lang="zh-CN" altLang="en-US" dirty="0"/>
              <a:t>                          </a:t>
            </a:r>
            <a:r>
              <a:rPr lang="en-US" altLang="zh-CN" dirty="0"/>
              <a:t>Y</a:t>
            </a:r>
            <a:r>
              <a:rPr lang="zh-CN" altLang="en-US" dirty="0"/>
              <a:t>结果的</a:t>
            </a:r>
            <a:r>
              <a:rPr lang="en-US" altLang="zh-CN" dirty="0"/>
              <a:t>1</a:t>
            </a:r>
            <a:r>
              <a:rPr lang="zh-CN" altLang="en-US" dirty="0"/>
              <a:t>行</a:t>
            </a:r>
            <a:r>
              <a:rPr lang="en-US" altLang="zh-CN" dirty="0"/>
              <a:t>1</a:t>
            </a:r>
            <a:r>
              <a:rPr lang="zh-CN" altLang="en-US" dirty="0"/>
              <a:t>列矩阵</a:t>
            </a:r>
          </a:p>
          <a:p>
            <a:endParaRPr lang="zh-CN" altLang="en-US" dirty="0"/>
          </a:p>
          <a:p>
            <a:pPr marL="0" indent="0">
              <a:lnSpc>
                <a:spcPct val="150000"/>
              </a:lnSpc>
              <a:buNone/>
            </a:pPr>
            <a:r>
              <a:rPr lang="zh-CN" altLang="en-US" dirty="0"/>
              <a:t>     </a:t>
            </a:r>
            <a:r>
              <a:rPr lang="en-US" altLang="zh-CN" dirty="0"/>
              <a:t>X=[ ones(13,1)  x ]%</a:t>
            </a:r>
            <a:r>
              <a:rPr lang="zh-CN" altLang="en-US" dirty="0"/>
              <a:t>生成含常数列的自变量矩阵</a:t>
            </a:r>
          </a:p>
          <a:p>
            <a:pPr marL="0" indent="0">
              <a:lnSpc>
                <a:spcPct val="150000"/>
              </a:lnSpc>
              <a:buNone/>
            </a:pPr>
            <a:r>
              <a:rPr lang="zh-CN" altLang="en-US" dirty="0"/>
              <a:t>     </a:t>
            </a:r>
            <a:r>
              <a:rPr lang="en-US" altLang="zh-CN" dirty="0"/>
              <a:t>[B,BINT,R,RINT,STATS]=regress(y,X,0.05)</a:t>
            </a:r>
          </a:p>
          <a:p>
            <a:pPr marL="0" indent="0">
              <a:lnSpc>
                <a:spcPct val="150000"/>
              </a:lnSpc>
              <a:buNone/>
            </a:pPr>
            <a:r>
              <a:rPr lang="en-US" altLang="zh-CN" dirty="0"/>
              <a:t>   </a:t>
            </a:r>
            <a:r>
              <a:rPr lang="zh-CN" altLang="en-US" dirty="0"/>
              <a:t>可得</a:t>
            </a:r>
            <a:r>
              <a:rPr lang="en-US" altLang="zh-CN" dirty="0"/>
              <a:t>B</a:t>
            </a:r>
            <a:r>
              <a:rPr lang="zh-CN" altLang="zh-CN" dirty="0"/>
              <a:t>的</a:t>
            </a:r>
            <a:r>
              <a:rPr lang="en-US" altLang="zh-CN" dirty="0"/>
              <a:t>1</a:t>
            </a:r>
            <a:r>
              <a:rPr lang="zh-CN" altLang="en-US" dirty="0"/>
              <a:t>行</a:t>
            </a:r>
            <a:r>
              <a:rPr lang="en-US" altLang="zh-CN" dirty="0"/>
              <a:t>5</a:t>
            </a:r>
            <a:r>
              <a:rPr lang="zh-CN" altLang="en-US" dirty="0"/>
              <a:t>列的矩阵</a:t>
            </a:r>
          </a:p>
          <a:p>
            <a:pPr marL="0" indent="0">
              <a:buNone/>
            </a:pPr>
            <a:r>
              <a:rPr lang="en-US" altLang="zh-CN" dirty="0"/>
              <a:t>   B=  57.51</a:t>
            </a:r>
          </a:p>
          <a:p>
            <a:pPr marL="0" indent="0">
              <a:buNone/>
            </a:pPr>
            <a:r>
              <a:rPr lang="en-US" altLang="zh-CN" dirty="0"/>
              <a:t>         1.6082</a:t>
            </a:r>
          </a:p>
          <a:p>
            <a:pPr marL="0" indent="0">
              <a:buNone/>
            </a:pPr>
            <a:r>
              <a:rPr lang="en-US" altLang="zh-CN" dirty="0"/>
              <a:t>         0.56008</a:t>
            </a:r>
          </a:p>
          <a:p>
            <a:pPr marL="0" indent="0">
              <a:buNone/>
            </a:pPr>
            <a:r>
              <a:rPr lang="en-US" altLang="zh-CN" dirty="0"/>
              <a:t>         0.1886</a:t>
            </a:r>
          </a:p>
          <a:p>
            <a:pPr marL="0" indent="0">
              <a:buNone/>
            </a:pPr>
            <a:r>
              <a:rPr lang="en-US" altLang="zh-CN" dirty="0"/>
              <a:t>        -0.10151</a:t>
            </a:r>
          </a:p>
          <a:p>
            <a:pPr marL="0" indent="0">
              <a:buNone/>
            </a:pPr>
            <a:r>
              <a:rPr lang="zh-CN" altLang="en-US" dirty="0"/>
              <a:t>根据</a:t>
            </a:r>
            <a:r>
              <a:rPr lang="en-US" altLang="zh-CN" dirty="0"/>
              <a:t>B</a:t>
            </a:r>
            <a:r>
              <a:rPr lang="zh-CN" altLang="en-US" dirty="0"/>
              <a:t>数组可以确定模型</a:t>
            </a:r>
          </a:p>
          <a:p>
            <a:pPr marL="0" indent="0">
              <a:buNone/>
            </a:pPr>
            <a:r>
              <a:rPr lang="zh-CN" altLang="en-US" dirty="0"/>
              <a:t>        </a:t>
            </a:r>
          </a:p>
          <a:p>
            <a:pPr marL="0" indent="0">
              <a:buNone/>
            </a:pPr>
            <a:r>
              <a:rPr lang="zh-CN" altLang="en-US" dirty="0"/>
              <a:t>         </a:t>
            </a:r>
            <a:r>
              <a:rPr lang="en-US" altLang="zh-CN" dirty="0"/>
              <a:t>X=57.51+1.6082X1+0.56008X2+0.1886X3-0.10151X4</a:t>
            </a:r>
          </a:p>
          <a:p>
            <a:pPr marL="0" indent="0">
              <a:buNone/>
            </a:pPr>
            <a:r>
              <a:rPr lang="en-US" altLang="zh-CN" dirty="0"/>
              <a:t>  STATUS=</a:t>
            </a:r>
          </a:p>
          <a:p>
            <a:pPr marL="0" indent="0">
              <a:buNone/>
            </a:pPr>
            <a:r>
              <a:rPr lang="en-US" altLang="zh-CN" dirty="0"/>
              <a:t>           0.97864   91.639   0.0000   7.2777</a:t>
            </a:r>
          </a:p>
        </p:txBody>
      </p:sp>
    </p:spTree>
    <p:extLst>
      <p:ext uri="{BB962C8B-B14F-4D97-AF65-F5344CB8AC3E}">
        <p14:creationId xmlns:p14="http://schemas.microsoft.com/office/powerpoint/2010/main" val="1211911689"/>
      </p:ext>
    </p:extLst>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8179" y="1157289"/>
                <a:ext cx="7886700" cy="2775768"/>
              </a:xfrm>
            </p:spPr>
            <p:txBody>
              <a:bodyPr/>
              <a:lstStyle/>
              <a:p>
                <a:pPr marL="0" indent="0">
                  <a:buNone/>
                </a:pPr>
                <a:r>
                  <a:rPr lang="en-US" altLang="zh-CN" sz="2000" dirty="0"/>
                  <a:t>   STATUS</a:t>
                </a:r>
                <a:r>
                  <a:rPr lang="zh-CN" altLang="en-US" sz="2000" dirty="0"/>
                  <a:t>数组的值对应   </a:t>
                </a:r>
                <a:r>
                  <a:rPr lang="en-US" altLang="zh-CN" sz="2000" dirty="0"/>
                  <a:t>R</a:t>
                </a:r>
                <a:r>
                  <a:rPr lang="zh-CN" altLang="en-US" sz="2000" dirty="0"/>
                  <a:t>²</a:t>
                </a:r>
                <a:r>
                  <a:rPr lang="en-US" altLang="zh-CN" sz="2000" dirty="0"/>
                  <a:t>=0.97864</a:t>
                </a:r>
              </a:p>
              <a:p>
                <a:pPr marL="0" indent="0">
                  <a:buNone/>
                </a:pPr>
                <a:r>
                  <a:rPr lang="en-US" altLang="zh-CN" sz="2000" dirty="0"/>
                  <a:t>                                          F=91.639</a:t>
                </a:r>
              </a:p>
              <a:p>
                <a:pPr marL="0" indent="0">
                  <a:buNone/>
                </a:pPr>
                <a:r>
                  <a:rPr lang="zh-CN" altLang="en-US" sz="2000" dirty="0"/>
                  <a:t>本次实验的数据个数  </a:t>
                </a:r>
                <a:r>
                  <a:rPr lang="en-US" altLang="zh-CN" sz="2000" dirty="0"/>
                  <a:t>n=13 </a:t>
                </a:r>
                <a:r>
                  <a:rPr lang="zh-CN" altLang="en-US" sz="2000" dirty="0"/>
                  <a:t>，自变量因素  </a:t>
                </a:r>
                <a:r>
                  <a:rPr lang="en-US" altLang="zh-CN" sz="2000" dirty="0"/>
                  <a:t>m=4 </a:t>
                </a:r>
                <a:r>
                  <a:rPr lang="zh-CN" altLang="en-US" sz="2000" dirty="0"/>
                  <a:t>，置信度为</a:t>
                </a:r>
                <a:r>
                  <a:rPr lang="en-US" altLang="zh-CN" sz="2000" dirty="0"/>
                  <a:t>95% </a:t>
                </a:r>
                <a:r>
                  <a:rPr lang="zh-CN" altLang="en-US" sz="2000" dirty="0"/>
                  <a:t>，</a:t>
                </a:r>
                <a:r>
                  <a:rPr lang="en-US" altLang="zh-CN" sz="2000" dirty="0"/>
                  <a:t>n-m-1=8</a:t>
                </a:r>
              </a:p>
              <a:p>
                <a:pPr marL="0" indent="0">
                  <a:buNone/>
                </a:pPr>
                <a:r>
                  <a:rPr lang="en-US" altLang="zh-CN" sz="2000" dirty="0"/>
                  <a:t>           </a:t>
                </a:r>
                <a:r>
                  <a:rPr lang="zh-CN" altLang="en-US" sz="2000" dirty="0"/>
                  <a:t>在</a:t>
                </a:r>
                <a:r>
                  <a:rPr lang="en-US" altLang="zh-CN" sz="2000" dirty="0"/>
                  <a:t>MATLAB</a:t>
                </a:r>
                <a:r>
                  <a:rPr lang="zh-CN" altLang="en-US" sz="2000" dirty="0"/>
                  <a:t>下输入    </a:t>
                </a:r>
                <a:r>
                  <a:rPr lang="en-US" altLang="zh-CN" sz="2000" dirty="0" err="1"/>
                  <a:t>finv</a:t>
                </a:r>
                <a:r>
                  <a:rPr lang="en-US" altLang="zh-CN" sz="2000" dirty="0"/>
                  <a:t>(0.95,4,8)</a:t>
                </a:r>
              </a:p>
              <a:p>
                <a:pPr marL="0" indent="0">
                  <a:buNone/>
                </a:pPr>
                <a:r>
                  <a:rPr lang="zh-CN" altLang="zh-CN" sz="2000" dirty="0"/>
                  <a:t>求得统计参数</a:t>
                </a:r>
                <a:r>
                  <a:rPr lang="en-US" altLang="zh-CN" sz="2000" dirty="0"/>
                  <a:t>F</a:t>
                </a:r>
                <a:r>
                  <a:rPr lang="zh-CN" altLang="en-US" sz="2000" dirty="0"/>
                  <a:t>的临界值</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𝐹</m:t>
                        </m:r>
                      </m:e>
                      <m:sub>
                        <m:r>
                          <a:rPr lang="en-US" altLang="zh-CN" sz="2000" b="0" i="1" dirty="0" smtClean="0">
                            <a:latin typeface="Cambria Math" panose="02040503050406030204" pitchFamily="18" charset="0"/>
                          </a:rPr>
                          <m:t>4,8</m:t>
                        </m:r>
                      </m:sub>
                    </m:sSub>
                  </m:oMath>
                </a14:m>
                <a:r>
                  <a:rPr lang="en-US" altLang="zh-CN" sz="2000" dirty="0"/>
                  <a:t>(0.05)=3.84</a:t>
                </a:r>
              </a:p>
              <a:p>
                <a:pPr marL="0" indent="0">
                  <a:buNone/>
                </a:pPr>
                <a:r>
                  <a:rPr lang="en-US" altLang="zh-CN" sz="2000" dirty="0"/>
                  <a:t>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𝐹</m:t>
                        </m:r>
                      </m:e>
                      <m:sub>
                        <m:r>
                          <a:rPr lang="zh-CN" altLang="en-US" sz="2000" i="1" dirty="0">
                            <a:latin typeface="Cambria Math" panose="02040503050406030204" pitchFamily="18" charset="0"/>
                          </a:rPr>
                          <m:t>计算值</m:t>
                        </m:r>
                      </m:sub>
                    </m:sSub>
                  </m:oMath>
                </a14:m>
                <a:r>
                  <a:rPr lang="en-US" altLang="zh-CN" sz="2000" dirty="0"/>
                  <a:t>&gt;</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𝐹</m:t>
                        </m:r>
                      </m:e>
                      <m:sub>
                        <m:r>
                          <m:rPr>
                            <m:nor/>
                          </m:rPr>
                          <a:rPr lang="zh-CN" altLang="en-US" sz="2000" dirty="0"/>
                          <m:t>临界值</m:t>
                        </m:r>
                      </m:sub>
                    </m:sSub>
                  </m:oMath>
                </a14:m>
                <a:r>
                  <a:rPr lang="zh-CN" altLang="en-US" sz="2000" dirty="0"/>
                  <a:t> 说明回归方程可以通过统计学检验</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8179" y="1157289"/>
                <a:ext cx="7886700" cy="2775768"/>
              </a:xfrm>
              <a:blipFill rotWithShape="0">
                <a:blip r:embed="rId2"/>
                <a:stretch>
                  <a:fillRect l="-851" t="-175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577578" y="4005064"/>
            <a:ext cx="6162774" cy="2372201"/>
          </a:xfrm>
          <a:prstGeom prst="rect">
            <a:avLst/>
          </a:prstGeom>
        </p:spPr>
      </p:pic>
    </p:spTree>
    <p:extLst>
      <p:ext uri="{BB962C8B-B14F-4D97-AF65-F5344CB8AC3E}">
        <p14:creationId xmlns:p14="http://schemas.microsoft.com/office/powerpoint/2010/main" val="2779845408"/>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67544" y="836712"/>
            <a:ext cx="7823212" cy="618327"/>
          </a:xfrm>
        </p:spPr>
        <p:txBody>
          <a:bodyPr/>
          <a:lstStyle/>
          <a:p>
            <a:r>
              <a:rPr lang="en-US" altLang="zh-CN" sz="3200" b="1" dirty="0">
                <a:effectLst>
                  <a:outerShdw blurRad="38100" dist="38100" dir="2700000" algn="tl">
                    <a:srgbClr val="000000">
                      <a:alpha val="43137"/>
                    </a:srgbClr>
                  </a:outerShdw>
                </a:effectLst>
                <a:latin typeface="+mj-ea"/>
              </a:rPr>
              <a:t>10.1.3 </a:t>
            </a:r>
            <a:r>
              <a:rPr lang="zh-CN" altLang="en-US" sz="3200" b="1" dirty="0">
                <a:effectLst>
                  <a:outerShdw blurRad="38100" dist="38100" dir="2700000" algn="tl">
                    <a:srgbClr val="000000">
                      <a:alpha val="43137"/>
                    </a:srgbClr>
                  </a:outerShdw>
                </a:effectLst>
                <a:latin typeface="+mj-ea"/>
              </a:rPr>
              <a:t>非线性回归</a:t>
            </a:r>
            <a:br>
              <a:rPr lang="zh-CN" altLang="en-US" sz="4000" dirty="0">
                <a:latin typeface="宋体" panose="02010600030101010101" pitchFamily="2" charset="-122"/>
              </a:rPr>
            </a:br>
            <a:endParaRPr lang="zh-CN" altLang="en-US" sz="4000" dirty="0"/>
          </a:p>
        </p:txBody>
      </p:sp>
      <p:sp>
        <p:nvSpPr>
          <p:cNvPr id="5" name="矩形 4"/>
          <p:cNvSpPr/>
          <p:nvPr/>
        </p:nvSpPr>
        <p:spPr>
          <a:xfrm>
            <a:off x="1331640" y="2492896"/>
            <a:ext cx="6552728" cy="1569660"/>
          </a:xfrm>
          <a:prstGeom prst="rect">
            <a:avLst/>
          </a:prstGeom>
        </p:spPr>
        <p:txBody>
          <a:bodyPr wrap="square">
            <a:spAutoFit/>
          </a:bodyPr>
          <a:lstStyle/>
          <a:p>
            <a:pPr indent="720000"/>
            <a:r>
              <a:rPr lang="zh-CN" altLang="en-US" sz="2400" b="1" dirty="0">
                <a:latin typeface="宋体" panose="02010600030101010101" pitchFamily="2" charset="-122"/>
                <a:cs typeface="+mj-cs"/>
              </a:rPr>
              <a:t>在解决实际应用问题时，常遇到一些非线性回归问题。对于这类问题，</a:t>
            </a:r>
            <a:r>
              <a:rPr lang="zh-CN" altLang="en-US" sz="2400" b="1" dirty="0">
                <a:solidFill>
                  <a:srgbClr val="FF0000"/>
                </a:solidFill>
                <a:latin typeface="宋体" panose="02010600030101010101" pitchFamily="2" charset="-122"/>
                <a:cs typeface="+mj-cs"/>
              </a:rPr>
              <a:t>常采用适当的变量代换，把问题转化为线性回归问题，求出线性回归模型后回代，得到非线性回归方程。 </a:t>
            </a:r>
          </a:p>
        </p:txBody>
      </p:sp>
    </p:spTree>
    <p:extLst>
      <p:ext uri="{BB962C8B-B14F-4D97-AF65-F5344CB8AC3E}">
        <p14:creationId xmlns:p14="http://schemas.microsoft.com/office/powerpoint/2010/main" val="841921238"/>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6"/>
          <p:cNvGrpSpPr>
            <a:grpSpLocks/>
          </p:cNvGrpSpPr>
          <p:nvPr/>
        </p:nvGrpSpPr>
        <p:grpSpPr bwMode="auto">
          <a:xfrm>
            <a:off x="803275" y="1252538"/>
            <a:ext cx="7369175" cy="3471862"/>
            <a:chOff x="385" y="1025"/>
            <a:chExt cx="4642" cy="2187"/>
          </a:xfrm>
        </p:grpSpPr>
        <p:sp>
          <p:nvSpPr>
            <p:cNvPr id="21508" name="Rectangle 4"/>
            <p:cNvSpPr>
              <a:spLocks noChangeArrowheads="1"/>
            </p:cNvSpPr>
            <p:nvPr/>
          </p:nvSpPr>
          <p:spPr bwMode="auto">
            <a:xfrm>
              <a:off x="385" y="1025"/>
              <a:ext cx="4642" cy="2187"/>
            </a:xfrm>
            <a:prstGeom prst="rect">
              <a:avLst/>
            </a:prstGeom>
            <a:noFill/>
            <a:ln w="9525">
              <a:noFill/>
              <a:miter lim="800000"/>
              <a:headEnd/>
              <a:tailEnd/>
            </a:ln>
            <a:effectLst/>
          </p:spPr>
          <p:txBody>
            <a:bodyPr wrap="none" anchor="ctr">
              <a:spAutoFit/>
            </a:bodyPr>
            <a:lstStyle/>
            <a:p>
              <a:pPr>
                <a:lnSpc>
                  <a:spcPct val="150000"/>
                </a:lnSpc>
              </a:pPr>
              <a:r>
                <a:rPr lang="zh-CN" altLang="en-US" sz="2800" b="1" i="0" dirty="0">
                  <a:latin typeface="黑体" pitchFamily="2" charset="-122"/>
                  <a:ea typeface="黑体" pitchFamily="2" charset="-122"/>
                  <a:cs typeface="Times New Roman" pitchFamily="18" charset="0"/>
                </a:rPr>
                <a:t>问题</a:t>
              </a:r>
              <a:r>
                <a:rPr lang="en-US" altLang="zh-CN" sz="2800" b="1" i="0" dirty="0">
                  <a:latin typeface="黑体" pitchFamily="2" charset="-122"/>
                  <a:ea typeface="黑体" pitchFamily="2" charset="-122"/>
                  <a:cs typeface="Times New Roman" pitchFamily="18" charset="0"/>
                </a:rPr>
                <a:t>2</a:t>
              </a:r>
              <a:r>
                <a:rPr lang="zh-CN" altLang="en-US" sz="2800" b="1" i="0" dirty="0">
                  <a:latin typeface="黑体" pitchFamily="2" charset="-122"/>
                  <a:ea typeface="黑体" pitchFamily="2" charset="-122"/>
                  <a:cs typeface="Times New Roman" pitchFamily="18" charset="0"/>
                </a:rPr>
                <a:t>：</a:t>
              </a:r>
            </a:p>
            <a:p>
              <a:pPr>
                <a:lnSpc>
                  <a:spcPct val="150000"/>
                </a:lnSpc>
              </a:pPr>
              <a:r>
                <a:rPr lang="zh-CN" altLang="en-US" sz="2400" b="1" i="0" dirty="0">
                  <a:latin typeface="黑体" pitchFamily="2" charset="-122"/>
                  <a:ea typeface="黑体" pitchFamily="2" charset="-122"/>
                  <a:cs typeface="Times New Roman" pitchFamily="18" charset="0"/>
                </a:rPr>
                <a:t>    一只红铃虫的产卵数 </a:t>
              </a:r>
              <a:r>
                <a:rPr lang="en-US" altLang="zh-CN" sz="2400" b="1" dirty="0">
                  <a:latin typeface="Times New Roman" pitchFamily="18" charset="0"/>
                  <a:ea typeface="黑体" pitchFamily="2" charset="-122"/>
                  <a:cs typeface="Times New Roman" pitchFamily="18" charset="0"/>
                </a:rPr>
                <a:t>y </a:t>
              </a:r>
              <a:r>
                <a:rPr lang="zh-CN" altLang="en-US" sz="2400" b="1" i="0" dirty="0">
                  <a:latin typeface="黑体" pitchFamily="2" charset="-122"/>
                  <a:ea typeface="黑体" pitchFamily="2" charset="-122"/>
                  <a:cs typeface="Times New Roman" pitchFamily="18" charset="0"/>
                </a:rPr>
                <a:t>和温度 </a:t>
              </a:r>
              <a:r>
                <a:rPr lang="en-US" altLang="zh-CN" sz="2400" b="1" dirty="0">
                  <a:latin typeface="Times New Roman" pitchFamily="18" charset="0"/>
                  <a:ea typeface="黑体" pitchFamily="2" charset="-122"/>
                  <a:cs typeface="Times New Roman" pitchFamily="18" charset="0"/>
                </a:rPr>
                <a:t>x </a:t>
              </a:r>
              <a:r>
                <a:rPr lang="zh-CN" altLang="en-US" sz="2400" b="1" i="0" dirty="0">
                  <a:latin typeface="黑体" pitchFamily="2" charset="-122"/>
                  <a:ea typeface="黑体" pitchFamily="2" charset="-122"/>
                  <a:cs typeface="Times New Roman" pitchFamily="18" charset="0"/>
                </a:rPr>
                <a:t>有关，现收集了</a:t>
              </a:r>
            </a:p>
            <a:p>
              <a:pPr>
                <a:lnSpc>
                  <a:spcPct val="150000"/>
                </a:lnSpc>
              </a:pPr>
              <a:r>
                <a:rPr lang="en-US" altLang="zh-CN" sz="2400" b="1" i="0" dirty="0">
                  <a:latin typeface="黑体" pitchFamily="2" charset="-122"/>
                  <a:ea typeface="黑体" pitchFamily="2" charset="-122"/>
                  <a:cs typeface="Times New Roman" pitchFamily="18" charset="0"/>
                </a:rPr>
                <a:t>7</a:t>
              </a:r>
              <a:r>
                <a:rPr lang="zh-CN" altLang="en-US" sz="2400" b="1" i="0" dirty="0">
                  <a:latin typeface="黑体" pitchFamily="2" charset="-122"/>
                  <a:ea typeface="黑体" pitchFamily="2" charset="-122"/>
                  <a:cs typeface="Times New Roman" pitchFamily="18" charset="0"/>
                </a:rPr>
                <a:t>组观测数据：</a:t>
              </a:r>
            </a:p>
            <a:p>
              <a:pPr>
                <a:lnSpc>
                  <a:spcPct val="150000"/>
                </a:lnSpc>
              </a:pPr>
              <a:endParaRPr lang="zh-CN" altLang="en-US" sz="2400" b="1" i="0" dirty="0">
                <a:latin typeface="黑体" pitchFamily="2" charset="-122"/>
                <a:ea typeface="黑体" pitchFamily="2" charset="-122"/>
                <a:cs typeface="Times New Roman" pitchFamily="18" charset="0"/>
              </a:endParaRPr>
            </a:p>
            <a:p>
              <a:pPr>
                <a:lnSpc>
                  <a:spcPct val="150000"/>
                </a:lnSpc>
              </a:pPr>
              <a:endParaRPr lang="zh-CN" altLang="en-US" sz="2400" b="1" i="0" dirty="0">
                <a:latin typeface="黑体" pitchFamily="2" charset="-122"/>
                <a:ea typeface="黑体" pitchFamily="2" charset="-122"/>
                <a:cs typeface="Times New Roman" pitchFamily="18" charset="0"/>
              </a:endParaRPr>
            </a:p>
            <a:p>
              <a:pPr>
                <a:lnSpc>
                  <a:spcPct val="150000"/>
                </a:lnSpc>
              </a:pPr>
              <a:r>
                <a:rPr lang="zh-CN" altLang="en-US" sz="2400" b="1" i="0" dirty="0">
                  <a:latin typeface="黑体" pitchFamily="2" charset="-122"/>
                  <a:ea typeface="黑体" pitchFamily="2" charset="-122"/>
                  <a:cs typeface="Times New Roman" pitchFamily="18" charset="0"/>
                </a:rPr>
                <a:t>试建立 </a:t>
              </a:r>
              <a:r>
                <a:rPr lang="en-US" altLang="zh-CN" sz="2400" b="1" dirty="0">
                  <a:latin typeface="Times New Roman" pitchFamily="18" charset="0"/>
                  <a:ea typeface="黑体" pitchFamily="2" charset="-122"/>
                  <a:cs typeface="Times New Roman" pitchFamily="18" charset="0"/>
                </a:rPr>
                <a:t>y </a:t>
              </a:r>
              <a:r>
                <a:rPr lang="zh-CN" altLang="en-US" sz="2400" b="1" i="0" dirty="0">
                  <a:latin typeface="黑体" pitchFamily="2" charset="-122"/>
                  <a:ea typeface="黑体" pitchFamily="2" charset="-122"/>
                  <a:cs typeface="Times New Roman" pitchFamily="18" charset="0"/>
                </a:rPr>
                <a:t>关于 </a:t>
              </a:r>
              <a:r>
                <a:rPr lang="en-US" altLang="zh-CN" sz="2400" b="1" dirty="0">
                  <a:latin typeface="Times New Roman" pitchFamily="18" charset="0"/>
                  <a:ea typeface="黑体" pitchFamily="2" charset="-122"/>
                  <a:cs typeface="Times New Roman" pitchFamily="18" charset="0"/>
                </a:rPr>
                <a:t>x </a:t>
              </a:r>
              <a:r>
                <a:rPr lang="zh-CN" altLang="en-US" sz="2400" b="1" i="0" dirty="0">
                  <a:latin typeface="黑体" pitchFamily="2" charset="-122"/>
                  <a:ea typeface="黑体" pitchFamily="2" charset="-122"/>
                  <a:cs typeface="Times New Roman" pitchFamily="18" charset="0"/>
                </a:rPr>
                <a:t>的回归方程</a:t>
              </a:r>
            </a:p>
          </p:txBody>
        </p:sp>
        <p:pic>
          <p:nvPicPr>
            <p:cNvPr id="21609" name="Picture 105"/>
            <p:cNvPicPr>
              <a:picLocks noChangeAspect="1" noChangeArrowheads="1"/>
            </p:cNvPicPr>
            <p:nvPr/>
          </p:nvPicPr>
          <p:blipFill>
            <a:blip r:embed="rId2"/>
            <a:srcRect l="29610" t="66978" r="28151" b="22792"/>
            <a:stretch>
              <a:fillRect/>
            </a:stretch>
          </p:blipFill>
          <p:spPr bwMode="auto">
            <a:xfrm>
              <a:off x="567" y="2188"/>
              <a:ext cx="4309" cy="652"/>
            </a:xfrm>
            <a:prstGeom prst="rect">
              <a:avLst/>
            </a:prstGeom>
            <a:noFill/>
            <a:ln w="9525">
              <a:noFill/>
              <a:miter lim="800000"/>
              <a:headEnd/>
              <a:tailEnd/>
            </a:ln>
            <a:effectLst/>
          </p:spPr>
        </p:pic>
      </p:grpSp>
    </p:spTree>
    <p:extLst>
      <p:ext uri="{BB962C8B-B14F-4D97-AF65-F5344CB8AC3E}">
        <p14:creationId xmlns:p14="http://schemas.microsoft.com/office/powerpoint/2010/main" val="86006732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11188" y="1368425"/>
            <a:ext cx="2482850" cy="457200"/>
          </a:xfrm>
          <a:prstGeom prst="rect">
            <a:avLst/>
          </a:prstGeom>
          <a:noFill/>
          <a:ln w="9525">
            <a:noFill/>
            <a:miter lim="800000"/>
            <a:headEnd/>
            <a:tailEnd/>
          </a:ln>
          <a:effectLst/>
        </p:spPr>
        <p:txBody>
          <a:bodyPr wrap="none" anchor="ctr">
            <a:spAutoFit/>
          </a:bodyPr>
          <a:lstStyle/>
          <a:p>
            <a:r>
              <a:rPr lang="zh-CN" altLang="en-US" sz="2400" b="1" i="0">
                <a:latin typeface="黑体" pitchFamily="2" charset="-122"/>
                <a:ea typeface="黑体" pitchFamily="2" charset="-122"/>
              </a:rPr>
              <a:t>（</a:t>
            </a:r>
            <a:r>
              <a:rPr lang="en-US" altLang="zh-CN" sz="2400" b="1" i="0">
                <a:latin typeface="黑体" pitchFamily="2" charset="-122"/>
                <a:ea typeface="黑体" pitchFamily="2" charset="-122"/>
              </a:rPr>
              <a:t>1</a:t>
            </a:r>
            <a:r>
              <a:rPr lang="zh-CN" altLang="en-US" sz="2400" b="1" i="0">
                <a:latin typeface="黑体" pitchFamily="2" charset="-122"/>
                <a:ea typeface="黑体" pitchFamily="2" charset="-122"/>
              </a:rPr>
              <a:t>）画出散点图</a:t>
            </a:r>
          </a:p>
        </p:txBody>
      </p:sp>
      <p:pic>
        <p:nvPicPr>
          <p:cNvPr id="30723" name="Picture 3" descr="IMG_0610"/>
          <p:cNvPicPr>
            <a:picLocks noChangeAspect="1" noChangeArrowheads="1"/>
          </p:cNvPicPr>
          <p:nvPr/>
        </p:nvPicPr>
        <p:blipFill>
          <a:blip r:embed="rId2" cstate="print">
            <a:lum bright="18000" contrast="100000"/>
            <a:grayscl/>
          </a:blip>
          <a:srcRect l="24049" t="17639" r="21700" b="28621"/>
          <a:stretch>
            <a:fillRect/>
          </a:stretch>
        </p:blipFill>
        <p:spPr bwMode="auto">
          <a:xfrm>
            <a:off x="2339975" y="2420938"/>
            <a:ext cx="4351338" cy="3238500"/>
          </a:xfrm>
          <a:prstGeom prst="rect">
            <a:avLst/>
          </a:prstGeom>
          <a:noFill/>
          <a:ln w="9525">
            <a:noFill/>
            <a:miter lim="800000"/>
            <a:headEnd/>
            <a:tailEnd/>
          </a:ln>
        </p:spPr>
      </p:pic>
    </p:spTree>
    <p:extLst>
      <p:ext uri="{BB962C8B-B14F-4D97-AF65-F5344CB8AC3E}">
        <p14:creationId xmlns:p14="http://schemas.microsoft.com/office/powerpoint/2010/main" val="147897619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611188" y="3527774"/>
            <a:ext cx="7993062" cy="1667764"/>
          </a:xfrm>
          <a:prstGeom prst="rect">
            <a:avLst/>
          </a:prstGeom>
          <a:noFill/>
          <a:ln w="9525">
            <a:noFill/>
            <a:miter lim="800000"/>
            <a:headEnd/>
            <a:tailEnd/>
          </a:ln>
          <a:effectLst/>
        </p:spPr>
        <p:txBody>
          <a:bodyPr anchor="ctr">
            <a:spAutoFit/>
          </a:bodyPr>
          <a:lstStyle/>
          <a:p>
            <a:pPr>
              <a:lnSpc>
                <a:spcPct val="150000"/>
              </a:lnSpc>
            </a:pPr>
            <a:r>
              <a:rPr lang="en-US" altLang="zh-CN" sz="2400" b="1" i="0" dirty="0">
                <a:latin typeface="黑体" pitchFamily="2" charset="-122"/>
                <a:ea typeface="黑体" pitchFamily="2" charset="-122"/>
                <a:cs typeface="Times New Roman" pitchFamily="18" charset="0"/>
              </a:rPr>
              <a:t>    </a:t>
            </a:r>
            <a:r>
              <a:rPr lang="zh-CN" altLang="en-US" sz="2400" b="1" i="0" dirty="0">
                <a:latin typeface="宋体" panose="02010600030101010101" pitchFamily="2" charset="-122"/>
                <a:cs typeface="Times New Roman" pitchFamily="18" charset="0"/>
              </a:rPr>
              <a:t>对于非线性回归问题，常采用适当的变量代换，把问题转化为线性回归问题，求出线性回归模型后代回，得到非线性回归方程。</a:t>
            </a:r>
            <a:r>
              <a:rPr lang="zh-CN" altLang="en-US" sz="2400" b="1" dirty="0">
                <a:latin typeface="宋体" panose="02010600030101010101" pitchFamily="2" charset="-122"/>
                <a:cs typeface="Times New Roman" pitchFamily="18" charset="0"/>
              </a:rPr>
              <a:t> </a:t>
            </a:r>
          </a:p>
        </p:txBody>
      </p:sp>
      <p:sp>
        <p:nvSpPr>
          <p:cNvPr id="29701" name="Rectangle 5"/>
          <p:cNvSpPr>
            <a:spLocks noChangeArrowheads="1"/>
          </p:cNvSpPr>
          <p:nvPr/>
        </p:nvSpPr>
        <p:spPr bwMode="auto">
          <a:xfrm>
            <a:off x="611188" y="1367187"/>
            <a:ext cx="7921625" cy="1667764"/>
          </a:xfrm>
          <a:prstGeom prst="rect">
            <a:avLst/>
          </a:prstGeom>
          <a:noFill/>
          <a:ln w="9525">
            <a:noFill/>
            <a:miter lim="800000"/>
            <a:headEnd/>
            <a:tailEnd/>
          </a:ln>
          <a:effectLst/>
        </p:spPr>
        <p:txBody>
          <a:bodyPr anchor="ctr">
            <a:spAutoFit/>
          </a:bodyPr>
          <a:lstStyle/>
          <a:p>
            <a:pPr>
              <a:lnSpc>
                <a:spcPct val="150000"/>
              </a:lnSpc>
            </a:pPr>
            <a:r>
              <a:rPr lang="en-US" altLang="zh-CN" sz="2400" b="1" i="0" dirty="0">
                <a:latin typeface="黑体" pitchFamily="2" charset="-122"/>
                <a:ea typeface="黑体" pitchFamily="2" charset="-122"/>
              </a:rPr>
              <a:t>    </a:t>
            </a:r>
            <a:r>
              <a:rPr lang="zh-CN" altLang="en-US" sz="2400" b="1" i="0" dirty="0">
                <a:latin typeface="宋体" panose="02010600030101010101" pitchFamily="2" charset="-122"/>
              </a:rPr>
              <a:t>样本点没有分布在某个带形区域内，那么两个变量之间不呈线性相关关系，不能直接利用线性回归方程来建立两个变量之间的关系。</a:t>
            </a:r>
            <a:r>
              <a:rPr lang="zh-CN" altLang="en-US" sz="2400" b="1" dirty="0">
                <a:latin typeface="宋体" panose="02010600030101010101" pitchFamily="2" charset="-122"/>
              </a:rPr>
              <a:t>    </a:t>
            </a:r>
          </a:p>
        </p:txBody>
      </p:sp>
    </p:spTree>
    <p:extLst>
      <p:ext uri="{BB962C8B-B14F-4D97-AF65-F5344CB8AC3E}">
        <p14:creationId xmlns:p14="http://schemas.microsoft.com/office/powerpoint/2010/main" val="3247039206"/>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11188" y="1368425"/>
            <a:ext cx="6408737" cy="457200"/>
          </a:xfrm>
          <a:prstGeom prst="rect">
            <a:avLst/>
          </a:prstGeom>
          <a:noFill/>
          <a:ln w="9525">
            <a:noFill/>
            <a:miter lim="800000"/>
            <a:headEnd/>
            <a:tailEnd/>
          </a:ln>
          <a:effectLst/>
        </p:spPr>
        <p:txBody>
          <a:bodyPr anchor="ctr">
            <a:spAutoFit/>
          </a:bodyPr>
          <a:lstStyle/>
          <a:p>
            <a:r>
              <a:rPr lang="zh-CN" altLang="en-US" sz="2400" b="1" i="0">
                <a:latin typeface="黑体" pitchFamily="2" charset="-122"/>
                <a:ea typeface="黑体" pitchFamily="2" charset="-122"/>
              </a:rPr>
              <a:t>（</a:t>
            </a:r>
            <a:r>
              <a:rPr lang="en-US" altLang="zh-CN" sz="2400" b="1" i="0">
                <a:latin typeface="黑体" pitchFamily="2" charset="-122"/>
                <a:ea typeface="黑体" pitchFamily="2" charset="-122"/>
              </a:rPr>
              <a:t>2</a:t>
            </a:r>
            <a:r>
              <a:rPr lang="zh-CN" altLang="en-US" sz="2400" b="1" i="0">
                <a:latin typeface="黑体" pitchFamily="2" charset="-122"/>
                <a:ea typeface="黑体" pitchFamily="2" charset="-122"/>
              </a:rPr>
              <a:t>）确定回归类型，求非线性回归方程</a:t>
            </a:r>
          </a:p>
        </p:txBody>
      </p:sp>
      <p:sp>
        <p:nvSpPr>
          <p:cNvPr id="28675" name="Rectangle 3"/>
          <p:cNvSpPr>
            <a:spLocks noChangeArrowheads="1"/>
          </p:cNvSpPr>
          <p:nvPr/>
        </p:nvSpPr>
        <p:spPr bwMode="auto">
          <a:xfrm>
            <a:off x="1089025" y="2103438"/>
            <a:ext cx="6291263" cy="519112"/>
          </a:xfrm>
          <a:prstGeom prst="rect">
            <a:avLst/>
          </a:prstGeom>
          <a:noFill/>
          <a:ln w="9525">
            <a:noFill/>
            <a:miter lim="800000"/>
            <a:headEnd/>
            <a:tailEnd/>
          </a:ln>
          <a:effectLst/>
        </p:spPr>
        <p:txBody>
          <a:bodyPr anchor="ctr">
            <a:spAutoFit/>
          </a:bodyPr>
          <a:lstStyle/>
          <a:p>
            <a:r>
              <a:rPr lang="en-US" altLang="zh-CN" sz="2800" b="1" i="0">
                <a:solidFill>
                  <a:srgbClr val="FF0000"/>
                </a:solidFill>
                <a:effectLst>
                  <a:outerShdw blurRad="38100" dist="38100" dir="2700000" algn="tl">
                    <a:srgbClr val="C0C0C0"/>
                  </a:outerShdw>
                </a:effectLst>
                <a:latin typeface="楷体_GB2312" pitchFamily="49" charset="-122"/>
                <a:ea typeface="楷体_GB2312" pitchFamily="49" charset="-122"/>
              </a:rPr>
              <a:t>■ </a:t>
            </a:r>
            <a:r>
              <a:rPr lang="zh-CN" altLang="en-US" sz="2800" b="1" i="0">
                <a:solidFill>
                  <a:srgbClr val="FF0000"/>
                </a:solidFill>
                <a:effectLst>
                  <a:outerShdw blurRad="38100" dist="38100" dir="2700000" algn="tl">
                    <a:srgbClr val="C0C0C0"/>
                  </a:outerShdw>
                </a:effectLst>
                <a:latin typeface="楷体_GB2312" pitchFamily="49" charset="-122"/>
                <a:ea typeface="楷体_GB2312" pitchFamily="49" charset="-122"/>
              </a:rPr>
              <a:t>回归模型</a:t>
            </a:r>
            <a:r>
              <a:rPr lang="en-US" altLang="zh-CN" sz="2800" b="1" i="0">
                <a:solidFill>
                  <a:srgbClr val="FF0000"/>
                </a:solidFill>
                <a:effectLst>
                  <a:outerShdw blurRad="38100" dist="38100" dir="2700000" algn="tl">
                    <a:srgbClr val="C0C0C0"/>
                  </a:outerShdw>
                </a:effectLst>
                <a:latin typeface="楷体_GB2312" pitchFamily="49" charset="-122"/>
                <a:ea typeface="楷体_GB2312" pitchFamily="49" charset="-122"/>
              </a:rPr>
              <a:t>1 </a:t>
            </a:r>
            <a:r>
              <a:rPr lang="en-US" altLang="zh-CN" sz="2800" b="1" i="0">
                <a:solidFill>
                  <a:srgbClr val="FF0000"/>
                </a:solidFill>
                <a:effectLst>
                  <a:outerShdw blurRad="38100" dist="38100" dir="2700000" algn="tl">
                    <a:srgbClr val="C0C0C0"/>
                  </a:outerShdw>
                </a:effectLst>
                <a:latin typeface="Arial"/>
                <a:ea typeface="楷体_GB2312" pitchFamily="49" charset="-122"/>
              </a:rPr>
              <a:t>——</a:t>
            </a:r>
            <a:r>
              <a:rPr lang="en-US" altLang="zh-CN" sz="2800" b="1" i="0">
                <a:solidFill>
                  <a:srgbClr val="FF0000"/>
                </a:solidFill>
                <a:effectLst>
                  <a:outerShdw blurRad="38100" dist="38100" dir="2700000" algn="tl">
                    <a:srgbClr val="C0C0C0"/>
                  </a:outerShdw>
                </a:effectLst>
                <a:latin typeface="楷体_GB2312" pitchFamily="49" charset="-122"/>
                <a:ea typeface="楷体_GB2312" pitchFamily="49" charset="-122"/>
              </a:rPr>
              <a:t> </a:t>
            </a:r>
            <a:r>
              <a:rPr lang="zh-CN" altLang="en-US" sz="2800" b="1" i="0">
                <a:solidFill>
                  <a:srgbClr val="FF0000"/>
                </a:solidFill>
                <a:effectLst>
                  <a:outerShdw blurRad="38100" dist="38100" dir="2700000" algn="tl">
                    <a:srgbClr val="C0C0C0"/>
                  </a:outerShdw>
                </a:effectLst>
                <a:latin typeface="楷体_GB2312" pitchFamily="49" charset="-122"/>
                <a:ea typeface="楷体_GB2312" pitchFamily="49" charset="-122"/>
              </a:rPr>
              <a:t>指数函数型</a:t>
            </a:r>
          </a:p>
        </p:txBody>
      </p:sp>
      <p:grpSp>
        <p:nvGrpSpPr>
          <p:cNvPr id="2" name="Group 9"/>
          <p:cNvGrpSpPr>
            <a:grpSpLocks/>
          </p:cNvGrpSpPr>
          <p:nvPr/>
        </p:nvGrpSpPr>
        <p:grpSpPr bwMode="auto">
          <a:xfrm>
            <a:off x="900113" y="2636838"/>
            <a:ext cx="7343775" cy="1735137"/>
            <a:chOff x="521" y="2292"/>
            <a:chExt cx="4626" cy="1093"/>
          </a:xfrm>
        </p:grpSpPr>
        <p:sp>
          <p:nvSpPr>
            <p:cNvPr id="28678" name="Rectangle 6"/>
            <p:cNvSpPr>
              <a:spLocks noChangeArrowheads="1"/>
            </p:cNvSpPr>
            <p:nvPr/>
          </p:nvSpPr>
          <p:spPr bwMode="auto">
            <a:xfrm>
              <a:off x="521" y="2292"/>
              <a:ext cx="4626" cy="1093"/>
            </a:xfrm>
            <a:prstGeom prst="rect">
              <a:avLst/>
            </a:prstGeom>
            <a:noFill/>
            <a:ln w="9525">
              <a:noFill/>
              <a:miter lim="800000"/>
              <a:headEnd/>
              <a:tailEnd/>
            </a:ln>
            <a:effectLst/>
          </p:spPr>
          <p:txBody>
            <a:bodyPr anchor="ctr">
              <a:spAutoFit/>
            </a:bodyPr>
            <a:lstStyle/>
            <a:p>
              <a:pPr>
                <a:lnSpc>
                  <a:spcPct val="150000"/>
                </a:lnSpc>
              </a:pPr>
              <a:r>
                <a:rPr lang="en-US" altLang="zh-CN" sz="2400" b="1" i="0">
                  <a:latin typeface="Times New Roman" pitchFamily="18" charset="0"/>
                  <a:ea typeface="黑体" pitchFamily="2" charset="-122"/>
                  <a:cs typeface="Times New Roman" pitchFamily="18" charset="0"/>
                </a:rPr>
                <a:t>①  </a:t>
              </a:r>
              <a:r>
                <a:rPr lang="zh-CN" altLang="en-US" sz="2400" b="1" i="0">
                  <a:latin typeface="Times New Roman" pitchFamily="18" charset="0"/>
                  <a:ea typeface="黑体" pitchFamily="2" charset="-122"/>
                  <a:cs typeface="Times New Roman" pitchFamily="18" charset="0"/>
                </a:rPr>
                <a:t>观察：样本点分布在某一条指数函数曲线</a:t>
              </a:r>
            </a:p>
            <a:p>
              <a:pPr>
                <a:lnSpc>
                  <a:spcPct val="150000"/>
                </a:lnSpc>
              </a:pPr>
              <a:r>
                <a:rPr lang="zh-CN" altLang="en-US" sz="2400" b="1" i="0">
                  <a:ea typeface="黑体" pitchFamily="2" charset="-122"/>
                  <a:cs typeface="Times New Roman" pitchFamily="18" charset="0"/>
                </a:rPr>
                <a:t>的周围，其中          是待定参数</a:t>
              </a:r>
            </a:p>
            <a:p>
              <a:pPr>
                <a:lnSpc>
                  <a:spcPct val="150000"/>
                </a:lnSpc>
              </a:pPr>
              <a:endParaRPr lang="en-US" altLang="zh-CN" sz="2400" b="1" i="0">
                <a:ea typeface="黑体" pitchFamily="2" charset="-122"/>
                <a:cs typeface="Times New Roman" pitchFamily="18" charset="0"/>
              </a:endParaRPr>
            </a:p>
          </p:txBody>
        </p:sp>
        <p:graphicFrame>
          <p:nvGraphicFramePr>
            <p:cNvPr id="28677" name="Object 5"/>
            <p:cNvGraphicFramePr>
              <a:graphicFrameLocks noChangeAspect="1"/>
            </p:cNvGraphicFramePr>
            <p:nvPr/>
          </p:nvGraphicFramePr>
          <p:xfrm>
            <a:off x="4414" y="2387"/>
            <a:ext cx="689" cy="227"/>
          </p:xfrm>
          <a:graphic>
            <a:graphicData uri="http://schemas.openxmlformats.org/presentationml/2006/ole">
              <mc:AlternateContent xmlns:mc="http://schemas.openxmlformats.org/markup-compatibility/2006">
                <mc:Choice xmlns:v="urn:schemas-microsoft-com:vml" Requires="v">
                  <p:oleObj name="公式" r:id="rId2" imgW="698500" imgH="228600" progId="Equation.3">
                    <p:embed/>
                  </p:oleObj>
                </mc:Choice>
                <mc:Fallback>
                  <p:oleObj name="公式" r:id="rId2" imgW="69850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 y="2387"/>
                          <a:ext cx="68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1791" y="2750"/>
            <a:ext cx="433" cy="226"/>
          </p:xfrm>
          <a:graphic>
            <a:graphicData uri="http://schemas.openxmlformats.org/presentationml/2006/ole">
              <mc:AlternateContent xmlns:mc="http://schemas.openxmlformats.org/markup-compatibility/2006">
                <mc:Choice xmlns:v="urn:schemas-microsoft-com:vml" Requires="v">
                  <p:oleObj name="公式" r:id="rId4" imgW="418918" imgH="215806" progId="Equation.3">
                    <p:embed/>
                  </p:oleObj>
                </mc:Choice>
                <mc:Fallback>
                  <p:oleObj name="公式" r:id="rId4" imgW="418918"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 y="2750"/>
                          <a:ext cx="433"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7"/>
          <p:cNvGrpSpPr>
            <a:grpSpLocks/>
          </p:cNvGrpSpPr>
          <p:nvPr/>
        </p:nvGrpSpPr>
        <p:grpSpPr bwMode="auto">
          <a:xfrm>
            <a:off x="857224" y="4143380"/>
            <a:ext cx="7993062" cy="1735137"/>
            <a:chOff x="567" y="2609"/>
            <a:chExt cx="5035" cy="1093"/>
          </a:xfrm>
        </p:grpSpPr>
        <p:sp>
          <p:nvSpPr>
            <p:cNvPr id="28685" name="Rectangle 13"/>
            <p:cNvSpPr>
              <a:spLocks noChangeArrowheads="1"/>
            </p:cNvSpPr>
            <p:nvPr/>
          </p:nvSpPr>
          <p:spPr bwMode="auto">
            <a:xfrm>
              <a:off x="567" y="2609"/>
              <a:ext cx="5035" cy="1093"/>
            </a:xfrm>
            <a:prstGeom prst="rect">
              <a:avLst/>
            </a:prstGeom>
            <a:noFill/>
            <a:ln w="9525">
              <a:noFill/>
              <a:miter lim="800000"/>
              <a:headEnd/>
              <a:tailEnd/>
            </a:ln>
            <a:effectLst/>
          </p:spPr>
          <p:txBody>
            <a:bodyPr anchor="ctr">
              <a:spAutoFit/>
            </a:bodyPr>
            <a:lstStyle/>
            <a:p>
              <a:pPr marL="342900" indent="-342900">
                <a:lnSpc>
                  <a:spcPct val="150000"/>
                </a:lnSpc>
                <a:buFontTx/>
                <a:buAutoNum type="circleNumDbPlain" startAt="2"/>
              </a:pPr>
              <a:r>
                <a:rPr lang="zh-CN" altLang="en-US" sz="2400" b="1" i="0">
                  <a:latin typeface="Times New Roman" pitchFamily="18" charset="0"/>
                  <a:ea typeface="黑体" pitchFamily="2" charset="-122"/>
                  <a:cs typeface="Times New Roman" pitchFamily="18" charset="0"/>
                </a:rPr>
                <a:t>变量代换：令              </a:t>
              </a:r>
              <a:r>
                <a:rPr lang="zh-CN" altLang="en-US" sz="2400" b="1" i="0">
                  <a:ea typeface="黑体" pitchFamily="2" charset="-122"/>
                  <a:cs typeface="Times New Roman" pitchFamily="18" charset="0"/>
                </a:rPr>
                <a:t>，</a:t>
              </a:r>
            </a:p>
            <a:p>
              <a:pPr marL="342900" indent="-342900">
                <a:lnSpc>
                  <a:spcPct val="150000"/>
                </a:lnSpc>
              </a:pPr>
              <a:r>
                <a:rPr lang="zh-CN" altLang="en-US" sz="2400" b="1" i="0">
                  <a:ea typeface="黑体" pitchFamily="2" charset="-122"/>
                  <a:cs typeface="Times New Roman" pitchFamily="18" charset="0"/>
                </a:rPr>
                <a:t>    变换后样本点应该分布在直线                </a:t>
              </a:r>
              <a:r>
                <a:rPr lang="zh-CN" altLang="en-US" sz="2400" b="1" i="0">
                  <a:latin typeface="黑体" pitchFamily="2" charset="-122"/>
                  <a:ea typeface="黑体" pitchFamily="2" charset="-122"/>
                  <a:cs typeface="Times New Roman" pitchFamily="18" charset="0"/>
                </a:rPr>
                <a:t>的周围</a:t>
              </a:r>
            </a:p>
            <a:p>
              <a:pPr marL="342900" indent="-342900">
                <a:lnSpc>
                  <a:spcPct val="150000"/>
                </a:lnSpc>
              </a:pPr>
              <a:r>
                <a:rPr lang="zh-CN" altLang="en-US" sz="2400" b="1" i="0">
                  <a:latin typeface="黑体" pitchFamily="2" charset="-122"/>
                  <a:ea typeface="黑体" pitchFamily="2" charset="-122"/>
                  <a:cs typeface="Times New Roman" pitchFamily="18" charset="0"/>
                </a:rPr>
                <a:t>  其中</a:t>
              </a:r>
              <a:endParaRPr lang="zh-CN" altLang="en-US" sz="2400" b="1" i="0">
                <a:ea typeface="黑体" pitchFamily="2" charset="-122"/>
                <a:cs typeface="Times New Roman" pitchFamily="18" charset="0"/>
              </a:endParaRPr>
            </a:p>
          </p:txBody>
        </p:sp>
        <p:graphicFrame>
          <p:nvGraphicFramePr>
            <p:cNvPr id="28684" name="Object 12"/>
            <p:cNvGraphicFramePr>
              <a:graphicFrameLocks noChangeAspect="1"/>
            </p:cNvGraphicFramePr>
            <p:nvPr/>
          </p:nvGraphicFramePr>
          <p:xfrm>
            <a:off x="2037" y="2750"/>
            <a:ext cx="571" cy="226"/>
          </p:xfrm>
          <a:graphic>
            <a:graphicData uri="http://schemas.openxmlformats.org/presentationml/2006/ole">
              <mc:AlternateContent xmlns:mc="http://schemas.openxmlformats.org/markup-compatibility/2006">
                <mc:Choice xmlns:v="urn:schemas-microsoft-com:vml" Requires="v">
                  <p:oleObj name="公式" r:id="rId6" imgW="507780" imgH="203112" progId="Equation.3">
                    <p:embed/>
                  </p:oleObj>
                </mc:Choice>
                <mc:Fallback>
                  <p:oleObj name="公式" r:id="rId6" imgW="507780"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7" y="2750"/>
                          <a:ext cx="571"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3" name="Object 11"/>
            <p:cNvGraphicFramePr>
              <a:graphicFrameLocks noChangeAspect="1"/>
            </p:cNvGraphicFramePr>
            <p:nvPr/>
          </p:nvGraphicFramePr>
          <p:xfrm>
            <a:off x="3379" y="3067"/>
            <a:ext cx="812" cy="227"/>
          </p:xfrm>
          <a:graphic>
            <a:graphicData uri="http://schemas.openxmlformats.org/presentationml/2006/ole">
              <mc:AlternateContent xmlns:mc="http://schemas.openxmlformats.org/markup-compatibility/2006">
                <mc:Choice xmlns:v="urn:schemas-microsoft-com:vml" Requires="v">
                  <p:oleObj name="公式" r:id="rId8" imgW="647419" imgH="177723" progId="Equation.3">
                    <p:embed/>
                  </p:oleObj>
                </mc:Choice>
                <mc:Fallback>
                  <p:oleObj name="公式" r:id="rId8" imgW="647419" imgH="177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9" y="3067"/>
                          <a:ext cx="812"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2" name="Object 10"/>
            <p:cNvGraphicFramePr>
              <a:graphicFrameLocks noChangeAspect="1"/>
            </p:cNvGraphicFramePr>
            <p:nvPr/>
          </p:nvGraphicFramePr>
          <p:xfrm>
            <a:off x="1197" y="3419"/>
            <a:ext cx="1075" cy="227"/>
          </p:xfrm>
          <a:graphic>
            <a:graphicData uri="http://schemas.openxmlformats.org/presentationml/2006/ole">
              <mc:AlternateContent xmlns:mc="http://schemas.openxmlformats.org/markup-compatibility/2006">
                <mc:Choice xmlns:v="urn:schemas-microsoft-com:vml" Requires="v">
                  <p:oleObj name="公式" r:id="rId10" imgW="1040948" imgH="215806" progId="Equation.3">
                    <p:embed/>
                  </p:oleObj>
                </mc:Choice>
                <mc:Fallback>
                  <p:oleObj name="公式" r:id="rId10" imgW="1040948" imgH="21580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7" y="3419"/>
                          <a:ext cx="1075"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64941126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a:xfrm>
            <a:off x="539552" y="680580"/>
            <a:ext cx="8229600" cy="871736"/>
          </a:xfrm>
        </p:spPr>
        <p:txBody>
          <a:bodyPr/>
          <a:lstStyle/>
          <a:p>
            <a:pPr eaLnBrk="1" hangingPunct="1"/>
            <a:r>
              <a:rPr lang="zh-CN" altLang="en-US" sz="3200" b="1" dirty="0">
                <a:solidFill>
                  <a:schemeClr val="accent1">
                    <a:lumMod val="25000"/>
                  </a:schemeClr>
                </a:solidFill>
                <a:effectLst>
                  <a:outerShdw blurRad="38100" dist="38100" dir="2700000" algn="tl">
                    <a:srgbClr val="000000">
                      <a:alpha val="43137"/>
                    </a:srgbClr>
                  </a:outerShdw>
                </a:effectLst>
              </a:rPr>
              <a:t>定义</a:t>
            </a:r>
            <a:endParaRPr lang="zh-CN" altLang="en-US" dirty="0"/>
          </a:p>
        </p:txBody>
      </p:sp>
      <p:sp>
        <p:nvSpPr>
          <p:cNvPr id="52226" name="内容占位符 2"/>
          <p:cNvSpPr>
            <a:spLocks noGrp="1"/>
          </p:cNvSpPr>
          <p:nvPr>
            <p:ph idx="1"/>
          </p:nvPr>
        </p:nvSpPr>
        <p:spPr>
          <a:xfrm>
            <a:off x="899592" y="2636912"/>
            <a:ext cx="7344816" cy="3536032"/>
          </a:xfrm>
        </p:spPr>
        <p:txBody>
          <a:bodyPr/>
          <a:lstStyle/>
          <a:p>
            <a:pPr marL="0" indent="0" eaLnBrk="1" hangingPunct="1">
              <a:buNone/>
            </a:pPr>
            <a:r>
              <a:rPr lang="zh-CN" altLang="en-US" sz="2400" b="1" dirty="0">
                <a:latin typeface="+mn-ea"/>
              </a:rPr>
              <a:t>    现实世界中大多数现象表现</a:t>
            </a:r>
            <a:r>
              <a:rPr lang="zh-CN" altLang="en-US" sz="2400" b="1" dirty="0">
                <a:solidFill>
                  <a:srgbClr val="FF0000"/>
                </a:solidFill>
                <a:latin typeface="+mn-ea"/>
              </a:rPr>
              <a:t>相关关系</a:t>
            </a:r>
            <a:r>
              <a:rPr lang="zh-CN" altLang="en-US" sz="2400" b="1" dirty="0">
                <a:latin typeface="+mn-ea"/>
              </a:rPr>
              <a:t>，人们通过的大量观察，将现象之间的</a:t>
            </a:r>
            <a:r>
              <a:rPr lang="zh-CN" altLang="en-US" sz="2400" b="1" dirty="0">
                <a:solidFill>
                  <a:srgbClr val="FF0000"/>
                </a:solidFill>
                <a:latin typeface="+mn-ea"/>
              </a:rPr>
              <a:t>相关关系</a:t>
            </a:r>
            <a:r>
              <a:rPr lang="zh-CN" altLang="en-US" sz="2400" b="1" dirty="0">
                <a:latin typeface="+mn-ea"/>
              </a:rPr>
              <a:t>抽象概括为</a:t>
            </a:r>
            <a:r>
              <a:rPr lang="zh-CN" altLang="en-US" sz="2400" b="1" dirty="0">
                <a:solidFill>
                  <a:srgbClr val="FF0000"/>
                </a:solidFill>
                <a:latin typeface="+mn-ea"/>
              </a:rPr>
              <a:t>函数关系</a:t>
            </a:r>
            <a:r>
              <a:rPr lang="zh-CN" altLang="en-US" sz="2400" b="1" dirty="0">
                <a:latin typeface="+mn-ea"/>
              </a:rPr>
              <a:t>，并用函数形式或模型来描述与推断现象间的具体变动关系，</a:t>
            </a:r>
            <a:r>
              <a:rPr lang="zh-CN" altLang="en-US" sz="2400" b="1" dirty="0">
                <a:solidFill>
                  <a:srgbClr val="FF0000"/>
                </a:solidFill>
                <a:latin typeface="+mn-ea"/>
              </a:rPr>
              <a:t>用一个或一组变量的变化来估计与推算另一变量的变化</a:t>
            </a:r>
            <a:r>
              <a:rPr lang="zh-CN" altLang="en-US" sz="2400" b="1" dirty="0">
                <a:latin typeface="+mn-ea"/>
              </a:rPr>
              <a:t>。这种分析方法成为</a:t>
            </a:r>
            <a:r>
              <a:rPr lang="zh-CN" altLang="en-US" sz="2400" b="1" dirty="0">
                <a:solidFill>
                  <a:srgbClr val="FF0000"/>
                </a:solidFill>
                <a:latin typeface="+mn-ea"/>
              </a:rPr>
              <a:t>回归分析</a:t>
            </a:r>
            <a:r>
              <a:rPr lang="zh-CN" altLang="en-US" sz="2400" b="1" dirty="0">
                <a:latin typeface="+mn-ea"/>
              </a:rPr>
              <a:t>。</a:t>
            </a:r>
          </a:p>
        </p:txBody>
      </p:sp>
    </p:spTree>
    <p:extLst>
      <p:ext uri="{BB962C8B-B14F-4D97-AF65-F5344CB8AC3E}">
        <p14:creationId xmlns:p14="http://schemas.microsoft.com/office/powerpoint/2010/main" val="4199450829"/>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00113" y="642918"/>
            <a:ext cx="7343775" cy="639763"/>
          </a:xfrm>
          <a:prstGeom prst="rect">
            <a:avLst/>
          </a:prstGeom>
          <a:noFill/>
          <a:ln w="9525">
            <a:noFill/>
            <a:miter lim="800000"/>
            <a:headEnd/>
            <a:tailEnd/>
          </a:ln>
          <a:effectLst/>
        </p:spPr>
        <p:txBody>
          <a:bodyPr anchor="ctr">
            <a:spAutoFit/>
          </a:bodyPr>
          <a:lstStyle/>
          <a:p>
            <a:pPr>
              <a:lnSpc>
                <a:spcPct val="150000"/>
              </a:lnSpc>
            </a:pPr>
            <a:r>
              <a:rPr lang="en-US" altLang="zh-CN" sz="2400" b="1" i="0">
                <a:ea typeface="黑体" pitchFamily="2" charset="-122"/>
              </a:rPr>
              <a:t>③  </a:t>
            </a:r>
            <a:r>
              <a:rPr lang="zh-CN" altLang="en-US" sz="2400" b="1" i="0">
                <a:ea typeface="黑体" pitchFamily="2" charset="-122"/>
              </a:rPr>
              <a:t>新数据及散点图：</a:t>
            </a:r>
          </a:p>
        </p:txBody>
      </p:sp>
      <p:pic>
        <p:nvPicPr>
          <p:cNvPr id="27651" name="Picture 3"/>
          <p:cNvPicPr>
            <a:picLocks noChangeAspect="1" noChangeArrowheads="1"/>
          </p:cNvPicPr>
          <p:nvPr/>
        </p:nvPicPr>
        <p:blipFill>
          <a:blip r:embed="rId2"/>
          <a:srcRect l="29169" t="19037" r="27841" b="66794"/>
          <a:stretch>
            <a:fillRect/>
          </a:stretch>
        </p:blipFill>
        <p:spPr bwMode="auto">
          <a:xfrm>
            <a:off x="1046163" y="1282681"/>
            <a:ext cx="6981825" cy="1438275"/>
          </a:xfrm>
          <a:prstGeom prst="rect">
            <a:avLst/>
          </a:prstGeom>
          <a:noFill/>
          <a:ln w="9525">
            <a:noFill/>
            <a:miter lim="800000"/>
            <a:headEnd/>
            <a:tailEnd/>
          </a:ln>
          <a:effectLst/>
        </p:spPr>
      </p:pic>
      <p:pic>
        <p:nvPicPr>
          <p:cNvPr id="27652" name="Picture 4"/>
          <p:cNvPicPr>
            <a:picLocks noChangeAspect="1" noChangeArrowheads="1"/>
          </p:cNvPicPr>
          <p:nvPr/>
        </p:nvPicPr>
        <p:blipFill>
          <a:blip r:embed="rId2"/>
          <a:srcRect l="29169" t="41711" r="27841" b="25037"/>
          <a:stretch>
            <a:fillRect/>
          </a:stretch>
        </p:blipFill>
        <p:spPr bwMode="auto">
          <a:xfrm>
            <a:off x="1184275" y="2724131"/>
            <a:ext cx="6700838" cy="3238500"/>
          </a:xfrm>
          <a:prstGeom prst="rect">
            <a:avLst/>
          </a:prstGeom>
          <a:noFill/>
          <a:ln w="9525">
            <a:noFill/>
            <a:miter lim="800000"/>
            <a:headEnd/>
            <a:tailEnd/>
          </a:ln>
          <a:effectLst/>
        </p:spPr>
      </p:pic>
    </p:spTree>
    <p:extLst>
      <p:ext uri="{BB962C8B-B14F-4D97-AF65-F5344CB8AC3E}">
        <p14:creationId xmlns:p14="http://schemas.microsoft.com/office/powerpoint/2010/main" val="68575520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547813" y="1565281"/>
            <a:ext cx="5111750" cy="2414587"/>
            <a:chOff x="975" y="1183"/>
            <a:chExt cx="3220" cy="1521"/>
          </a:xfrm>
        </p:grpSpPr>
        <p:graphicFrame>
          <p:nvGraphicFramePr>
            <p:cNvPr id="32773" name="Object 5"/>
            <p:cNvGraphicFramePr>
              <a:graphicFrameLocks noChangeAspect="1"/>
            </p:cNvGraphicFramePr>
            <p:nvPr/>
          </p:nvGraphicFramePr>
          <p:xfrm>
            <a:off x="1967" y="1183"/>
            <a:ext cx="1386" cy="1279"/>
          </p:xfrm>
          <a:graphic>
            <a:graphicData uri="http://schemas.openxmlformats.org/presentationml/2006/ole">
              <mc:AlternateContent xmlns:mc="http://schemas.openxmlformats.org/markup-compatibility/2006">
                <mc:Choice xmlns:v="urn:schemas-microsoft-com:vml" Requires="v">
                  <p:oleObj name="Equation" r:id="rId2" imgW="1206360" imgH="1117440" progId="Equation.DSMT4">
                    <p:embed/>
                  </p:oleObj>
                </mc:Choice>
                <mc:Fallback>
                  <p:oleObj name="Equation" r:id="rId2" imgW="1206360" imgH="11174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 y="1183"/>
                          <a:ext cx="1386" cy="1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4"/>
            <p:cNvGraphicFramePr>
              <a:graphicFrameLocks noChangeAspect="1"/>
            </p:cNvGraphicFramePr>
            <p:nvPr/>
          </p:nvGraphicFramePr>
          <p:xfrm>
            <a:off x="2715" y="2461"/>
            <a:ext cx="1480" cy="227"/>
          </p:xfrm>
          <a:graphic>
            <a:graphicData uri="http://schemas.openxmlformats.org/presentationml/2006/ole">
              <mc:AlternateContent xmlns:mc="http://schemas.openxmlformats.org/markup-compatibility/2006">
                <mc:Choice xmlns:v="urn:schemas-microsoft-com:vml" Requires="v">
                  <p:oleObj name="公式" r:id="rId4" imgW="1180588" imgH="177723" progId="Equation.3">
                    <p:embed/>
                  </p:oleObj>
                </mc:Choice>
                <mc:Fallback>
                  <p:oleObj name="公式" r:id="rId4" imgW="1180588" imgH="17772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5" y="2461"/>
                          <a:ext cx="1480"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4" name="Rectangle 6"/>
            <p:cNvSpPr>
              <a:spLocks noChangeArrowheads="1"/>
            </p:cNvSpPr>
            <p:nvPr/>
          </p:nvSpPr>
          <p:spPr bwMode="auto">
            <a:xfrm>
              <a:off x="975" y="1646"/>
              <a:ext cx="888" cy="288"/>
            </a:xfrm>
            <a:prstGeom prst="rect">
              <a:avLst/>
            </a:prstGeom>
            <a:noFill/>
            <a:ln w="9525">
              <a:noFill/>
              <a:miter lim="800000"/>
              <a:headEnd/>
              <a:tailEnd/>
            </a:ln>
            <a:effectLst/>
          </p:spPr>
          <p:txBody>
            <a:bodyPr wrap="none" anchor="ctr">
              <a:spAutoFit/>
            </a:bodyPr>
            <a:lstStyle/>
            <a:p>
              <a:r>
                <a:rPr lang="zh-CN" altLang="en-US" sz="2400" b="1" i="0" dirty="0">
                  <a:solidFill>
                    <a:srgbClr val="000000"/>
                  </a:solidFill>
                  <a:latin typeface="Times New Roman" pitchFamily="18" charset="0"/>
                  <a:ea typeface="黑体" pitchFamily="2" charset="-122"/>
                  <a:cs typeface="Times New Roman" pitchFamily="18" charset="0"/>
                </a:rPr>
                <a:t>根据公式</a:t>
              </a:r>
              <a:endParaRPr lang="zh-CN" altLang="en-US" sz="2400" b="1" i="0" dirty="0">
                <a:ea typeface="黑体" pitchFamily="2" charset="-122"/>
                <a:cs typeface="Times New Roman" pitchFamily="18" charset="0"/>
              </a:endParaRPr>
            </a:p>
          </p:txBody>
        </p:sp>
        <p:sp>
          <p:nvSpPr>
            <p:cNvPr id="32775" name="Rectangle 7"/>
            <p:cNvSpPr>
              <a:spLocks noChangeArrowheads="1"/>
            </p:cNvSpPr>
            <p:nvPr/>
          </p:nvSpPr>
          <p:spPr bwMode="auto">
            <a:xfrm>
              <a:off x="982" y="2416"/>
              <a:ext cx="1853" cy="288"/>
            </a:xfrm>
            <a:prstGeom prst="rect">
              <a:avLst/>
            </a:prstGeom>
            <a:noFill/>
            <a:ln w="9525">
              <a:noFill/>
              <a:miter lim="800000"/>
              <a:headEnd/>
              <a:tailEnd/>
            </a:ln>
            <a:effectLst/>
          </p:spPr>
          <p:txBody>
            <a:bodyPr wrap="none" anchor="ctr">
              <a:spAutoFit/>
            </a:bodyPr>
            <a:lstStyle/>
            <a:p>
              <a:r>
                <a:rPr lang="zh-CN" altLang="en-US" sz="2400" b="1" i="0" dirty="0">
                  <a:solidFill>
                    <a:srgbClr val="000000"/>
                  </a:solidFill>
                  <a:latin typeface="Times New Roman" pitchFamily="18" charset="0"/>
                  <a:ea typeface="黑体" pitchFamily="2" charset="-122"/>
                  <a:cs typeface="Times New Roman" pitchFamily="18" charset="0"/>
                </a:rPr>
                <a:t>得到线性回归方程：</a:t>
              </a:r>
              <a:endParaRPr lang="zh-CN" altLang="en-US" sz="2400" b="1" i="0" dirty="0">
                <a:ea typeface="黑体" pitchFamily="2" charset="-122"/>
                <a:cs typeface="Times New Roman" pitchFamily="18" charset="0"/>
              </a:endParaRPr>
            </a:p>
          </p:txBody>
        </p:sp>
      </p:grpSp>
      <p:sp>
        <p:nvSpPr>
          <p:cNvPr id="32776" name="Rectangle 8"/>
          <p:cNvSpPr>
            <a:spLocks noChangeArrowheads="1"/>
          </p:cNvSpPr>
          <p:nvPr/>
        </p:nvSpPr>
        <p:spPr bwMode="auto">
          <a:xfrm>
            <a:off x="900113" y="4056632"/>
            <a:ext cx="3400425" cy="457200"/>
          </a:xfrm>
          <a:prstGeom prst="rect">
            <a:avLst/>
          </a:prstGeom>
          <a:noFill/>
          <a:ln w="9525">
            <a:noFill/>
            <a:miter lim="800000"/>
            <a:headEnd/>
            <a:tailEnd/>
          </a:ln>
          <a:effectLst/>
        </p:spPr>
        <p:txBody>
          <a:bodyPr wrap="none" anchor="ctr">
            <a:spAutoFit/>
          </a:bodyPr>
          <a:lstStyle/>
          <a:p>
            <a:r>
              <a:rPr lang="en-US" altLang="zh-CN" sz="2400" b="1" i="0" dirty="0">
                <a:latin typeface="Times New Roman" pitchFamily="18" charset="0"/>
                <a:ea typeface="黑体" pitchFamily="2" charset="-122"/>
                <a:cs typeface="Times New Roman" pitchFamily="18" charset="0"/>
              </a:rPr>
              <a:t>⑤  </a:t>
            </a:r>
            <a:r>
              <a:rPr lang="zh-CN" altLang="en-US" sz="2400" b="1" i="0" dirty="0">
                <a:latin typeface="Times New Roman" pitchFamily="18" charset="0"/>
                <a:ea typeface="黑体" pitchFamily="2" charset="-122"/>
                <a:cs typeface="Times New Roman" pitchFamily="18" charset="0"/>
              </a:rPr>
              <a:t>得非线性回归方程：</a:t>
            </a:r>
            <a:endParaRPr lang="zh-CN" altLang="en-US" sz="2400" b="1" i="0" dirty="0">
              <a:ea typeface="黑体" pitchFamily="2" charset="-122"/>
              <a:cs typeface="Times New Roman" pitchFamily="18" charset="0"/>
            </a:endParaRPr>
          </a:p>
        </p:txBody>
      </p:sp>
      <p:sp>
        <p:nvSpPr>
          <p:cNvPr id="32778" name="Rectangle 10"/>
          <p:cNvSpPr>
            <a:spLocks noChangeArrowheads="1"/>
          </p:cNvSpPr>
          <p:nvPr/>
        </p:nvSpPr>
        <p:spPr bwMode="auto">
          <a:xfrm>
            <a:off x="2771775" y="4770438"/>
            <a:ext cx="215900" cy="228600"/>
          </a:xfrm>
          <a:prstGeom prst="rect">
            <a:avLst/>
          </a:prstGeom>
          <a:noFill/>
          <a:ln w="9525">
            <a:noFill/>
            <a:miter lim="800000"/>
            <a:headEnd/>
            <a:tailEnd/>
          </a:ln>
          <a:effectLst/>
        </p:spPr>
        <p:txBody>
          <a:bodyPr wrap="none" anchor="ctr">
            <a:spAutoFit/>
          </a:bodyPr>
          <a:lstStyle/>
          <a:p>
            <a:r>
              <a:rPr lang="en-US" altLang="zh-CN" sz="900" i="0"/>
              <a:t> </a:t>
            </a:r>
            <a:endParaRPr lang="en-US" altLang="zh-CN" i="0"/>
          </a:p>
        </p:txBody>
      </p:sp>
      <p:sp>
        <p:nvSpPr>
          <p:cNvPr id="32779" name="Rectangle 11"/>
          <p:cNvSpPr>
            <a:spLocks noChangeArrowheads="1"/>
          </p:cNvSpPr>
          <p:nvPr/>
        </p:nvSpPr>
        <p:spPr bwMode="auto">
          <a:xfrm>
            <a:off x="900113" y="951705"/>
            <a:ext cx="7343775" cy="639763"/>
          </a:xfrm>
          <a:prstGeom prst="rect">
            <a:avLst/>
          </a:prstGeom>
          <a:noFill/>
          <a:ln w="9525">
            <a:noFill/>
            <a:miter lim="800000"/>
            <a:headEnd/>
            <a:tailEnd/>
          </a:ln>
          <a:effectLst/>
        </p:spPr>
        <p:txBody>
          <a:bodyPr anchor="ctr">
            <a:spAutoFit/>
          </a:bodyPr>
          <a:lstStyle/>
          <a:p>
            <a:pPr>
              <a:lnSpc>
                <a:spcPct val="150000"/>
              </a:lnSpc>
            </a:pPr>
            <a:r>
              <a:rPr lang="en-US" altLang="zh-CN" sz="2400" b="1" i="0" dirty="0">
                <a:ea typeface="黑体" pitchFamily="2" charset="-122"/>
              </a:rPr>
              <a:t>④  </a:t>
            </a:r>
            <a:r>
              <a:rPr lang="zh-CN" altLang="en-US" sz="2400" b="1" i="0" dirty="0">
                <a:ea typeface="黑体" pitchFamily="2" charset="-122"/>
              </a:rPr>
              <a:t>得线性回归方程：</a:t>
            </a:r>
          </a:p>
        </p:txBody>
      </p:sp>
      <p:grpSp>
        <p:nvGrpSpPr>
          <p:cNvPr id="3" name="Group 14"/>
          <p:cNvGrpSpPr>
            <a:grpSpLocks/>
          </p:cNvGrpSpPr>
          <p:nvPr/>
        </p:nvGrpSpPr>
        <p:grpSpPr bwMode="auto">
          <a:xfrm>
            <a:off x="900113" y="4590596"/>
            <a:ext cx="7978775" cy="1800223"/>
            <a:chOff x="439" y="3051"/>
            <a:chExt cx="5026" cy="1134"/>
          </a:xfrm>
        </p:grpSpPr>
        <p:graphicFrame>
          <p:nvGraphicFramePr>
            <p:cNvPr id="32771" name="Object 3"/>
            <p:cNvGraphicFramePr>
              <a:graphicFrameLocks noChangeAspect="1"/>
            </p:cNvGraphicFramePr>
            <p:nvPr/>
          </p:nvGraphicFramePr>
          <p:xfrm>
            <a:off x="1286" y="3071"/>
            <a:ext cx="415" cy="226"/>
          </p:xfrm>
          <a:graphic>
            <a:graphicData uri="http://schemas.openxmlformats.org/presentationml/2006/ole">
              <mc:AlternateContent xmlns:mc="http://schemas.openxmlformats.org/markup-compatibility/2006">
                <mc:Choice xmlns:v="urn:schemas-microsoft-com:vml" Requires="v">
                  <p:oleObj name="公式" r:id="rId6" imgW="419100" imgH="228600" progId="Equation.3">
                    <p:embed/>
                  </p:oleObj>
                </mc:Choice>
                <mc:Fallback>
                  <p:oleObj name="公式" r:id="rId6" imgW="4191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6" y="3071"/>
                          <a:ext cx="415"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0" name="Object 2"/>
            <p:cNvGraphicFramePr>
              <a:graphicFrameLocks noChangeAspect="1"/>
            </p:cNvGraphicFramePr>
            <p:nvPr/>
          </p:nvGraphicFramePr>
          <p:xfrm>
            <a:off x="1665" y="3645"/>
            <a:ext cx="2178" cy="540"/>
          </p:xfrm>
          <a:graphic>
            <a:graphicData uri="http://schemas.openxmlformats.org/presentationml/2006/ole">
              <mc:AlternateContent xmlns:mc="http://schemas.openxmlformats.org/markup-compatibility/2006">
                <mc:Choice xmlns:v="urn:schemas-microsoft-com:vml" Requires="v">
                  <p:oleObj name="Equation" r:id="rId8" imgW="977760" imgH="241200" progId="Equation.DSMT4">
                    <p:embed/>
                  </p:oleObj>
                </mc:Choice>
                <mc:Fallback>
                  <p:oleObj name="Equation" r:id="rId8" imgW="97776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5" y="3645"/>
                          <a:ext cx="2178" cy="5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7" name="Rectangle 9"/>
            <p:cNvSpPr>
              <a:spLocks noChangeArrowheads="1"/>
            </p:cNvSpPr>
            <p:nvPr/>
          </p:nvSpPr>
          <p:spPr bwMode="auto">
            <a:xfrm>
              <a:off x="439" y="3369"/>
              <a:ext cx="5026" cy="288"/>
            </a:xfrm>
            <a:prstGeom prst="rect">
              <a:avLst/>
            </a:prstGeom>
            <a:noFill/>
            <a:ln w="9525">
              <a:noFill/>
              <a:miter lim="800000"/>
              <a:headEnd/>
              <a:tailEnd/>
            </a:ln>
            <a:effectLst/>
          </p:spPr>
          <p:txBody>
            <a:bodyPr wrap="none" anchor="ctr">
              <a:spAutoFit/>
            </a:bodyPr>
            <a:lstStyle/>
            <a:p>
              <a:r>
                <a:rPr lang="zh-CN" altLang="en-US" sz="2400" b="1" i="0" dirty="0">
                  <a:latin typeface="黑体" pitchFamily="2" charset="-122"/>
                  <a:ea typeface="黑体" pitchFamily="2" charset="-122"/>
                  <a:cs typeface="Times New Roman" pitchFamily="18" charset="0"/>
                </a:rPr>
                <a:t>得到一只红铃虫的产卵数 </a:t>
              </a:r>
              <a:r>
                <a:rPr lang="en-US" altLang="zh-CN" sz="2400" b="1" dirty="0">
                  <a:latin typeface="Times New Roman" pitchFamily="18" charset="0"/>
                  <a:ea typeface="黑体" pitchFamily="2" charset="-122"/>
                  <a:cs typeface="Times New Roman" pitchFamily="18" charset="0"/>
                </a:rPr>
                <a:t>y </a:t>
              </a:r>
              <a:r>
                <a:rPr lang="zh-CN" altLang="en-US" sz="2400" b="1" i="0" dirty="0">
                  <a:latin typeface="黑体" pitchFamily="2" charset="-122"/>
                  <a:ea typeface="黑体" pitchFamily="2" charset="-122"/>
                  <a:cs typeface="Times New Roman" pitchFamily="18" charset="0"/>
                </a:rPr>
                <a:t>和温度 </a:t>
              </a:r>
              <a:r>
                <a:rPr lang="en-US" altLang="zh-CN" sz="2400" b="1" dirty="0">
                  <a:latin typeface="Times New Roman" pitchFamily="18" charset="0"/>
                  <a:ea typeface="黑体" pitchFamily="2" charset="-122"/>
                  <a:cs typeface="Times New Roman" pitchFamily="18" charset="0"/>
                </a:rPr>
                <a:t>x </a:t>
              </a:r>
              <a:r>
                <a:rPr lang="zh-CN" altLang="en-US" sz="2400" b="1" i="0" dirty="0">
                  <a:latin typeface="黑体" pitchFamily="2" charset="-122"/>
                  <a:ea typeface="黑体" pitchFamily="2" charset="-122"/>
                  <a:cs typeface="Times New Roman" pitchFamily="18" charset="0"/>
                </a:rPr>
                <a:t>的非线性回归方程：</a:t>
              </a:r>
            </a:p>
          </p:txBody>
        </p:sp>
        <p:sp>
          <p:nvSpPr>
            <p:cNvPr id="32780" name="Rectangle 12"/>
            <p:cNvSpPr>
              <a:spLocks noChangeArrowheads="1"/>
            </p:cNvSpPr>
            <p:nvPr/>
          </p:nvSpPr>
          <p:spPr bwMode="auto">
            <a:xfrm>
              <a:off x="975" y="3051"/>
              <a:ext cx="309" cy="288"/>
            </a:xfrm>
            <a:prstGeom prst="rect">
              <a:avLst/>
            </a:prstGeom>
            <a:noFill/>
            <a:ln w="9525">
              <a:noFill/>
              <a:miter lim="800000"/>
              <a:headEnd/>
              <a:tailEnd/>
            </a:ln>
            <a:effectLst/>
          </p:spPr>
          <p:txBody>
            <a:bodyPr wrap="none" anchor="ctr">
              <a:spAutoFit/>
            </a:bodyPr>
            <a:lstStyle/>
            <a:p>
              <a:r>
                <a:rPr lang="zh-CN" altLang="en-US" sz="2400" b="1" i="0">
                  <a:solidFill>
                    <a:srgbClr val="000000"/>
                  </a:solidFill>
                  <a:latin typeface="Times New Roman" pitchFamily="18" charset="0"/>
                  <a:ea typeface="黑体" pitchFamily="2" charset="-122"/>
                  <a:cs typeface="Times New Roman" pitchFamily="18" charset="0"/>
                </a:rPr>
                <a:t>令</a:t>
              </a:r>
              <a:endParaRPr lang="zh-CN" altLang="en-US" sz="2400" b="1" i="0">
                <a:ea typeface="黑体" pitchFamily="2" charset="-122"/>
                <a:cs typeface="Times New Roman" pitchFamily="18" charset="0"/>
              </a:endParaRPr>
            </a:p>
          </p:txBody>
        </p:sp>
      </p:grpSp>
    </p:spTree>
    <p:extLst>
      <p:ext uri="{BB962C8B-B14F-4D97-AF65-F5344CB8AC3E}">
        <p14:creationId xmlns:p14="http://schemas.microsoft.com/office/powerpoint/2010/main" val="372816080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p:bldP spid="327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611188" y="1368425"/>
            <a:ext cx="6408737" cy="457200"/>
          </a:xfrm>
          <a:prstGeom prst="rect">
            <a:avLst/>
          </a:prstGeom>
          <a:noFill/>
          <a:ln w="9525">
            <a:noFill/>
            <a:miter lim="800000"/>
            <a:headEnd/>
            <a:tailEnd/>
          </a:ln>
          <a:effectLst/>
        </p:spPr>
        <p:txBody>
          <a:bodyPr anchor="ctr">
            <a:spAutoFit/>
          </a:bodyPr>
          <a:lstStyle/>
          <a:p>
            <a:r>
              <a:rPr lang="zh-CN" altLang="en-US" sz="2400" b="1" i="0">
                <a:latin typeface="黑体" pitchFamily="2" charset="-122"/>
                <a:ea typeface="黑体" pitchFamily="2" charset="-122"/>
              </a:rPr>
              <a:t>（</a:t>
            </a:r>
            <a:r>
              <a:rPr lang="en-US" altLang="zh-CN" sz="2400" b="1" i="0">
                <a:latin typeface="黑体" pitchFamily="2" charset="-122"/>
                <a:ea typeface="黑体" pitchFamily="2" charset="-122"/>
              </a:rPr>
              <a:t>2</a:t>
            </a:r>
            <a:r>
              <a:rPr lang="zh-CN" altLang="en-US" sz="2400" b="1" i="0">
                <a:latin typeface="黑体" pitchFamily="2" charset="-122"/>
                <a:ea typeface="黑体" pitchFamily="2" charset="-122"/>
              </a:rPr>
              <a:t>）确定回归类型，求非线性回归方程</a:t>
            </a:r>
          </a:p>
        </p:txBody>
      </p:sp>
      <p:sp>
        <p:nvSpPr>
          <p:cNvPr id="31748" name="Rectangle 4"/>
          <p:cNvSpPr>
            <a:spLocks noChangeArrowheads="1"/>
          </p:cNvSpPr>
          <p:nvPr/>
        </p:nvSpPr>
        <p:spPr bwMode="auto">
          <a:xfrm>
            <a:off x="1089025" y="2103438"/>
            <a:ext cx="6291263" cy="519112"/>
          </a:xfrm>
          <a:prstGeom prst="rect">
            <a:avLst/>
          </a:prstGeom>
          <a:noFill/>
          <a:ln w="9525">
            <a:noFill/>
            <a:miter lim="800000"/>
            <a:headEnd/>
            <a:tailEnd/>
          </a:ln>
          <a:effectLst/>
        </p:spPr>
        <p:txBody>
          <a:bodyPr anchor="ctr">
            <a:spAutoFit/>
          </a:bodyPr>
          <a:lstStyle/>
          <a:p>
            <a:r>
              <a:rPr lang="en-US" altLang="zh-CN" sz="2800" b="1" i="0">
                <a:solidFill>
                  <a:srgbClr val="FF0000"/>
                </a:solidFill>
                <a:effectLst>
                  <a:outerShdw blurRad="38100" dist="38100" dir="2700000" algn="tl">
                    <a:srgbClr val="C0C0C0"/>
                  </a:outerShdw>
                </a:effectLst>
                <a:latin typeface="楷体_GB2312" pitchFamily="49" charset="-122"/>
                <a:ea typeface="楷体_GB2312" pitchFamily="49" charset="-122"/>
              </a:rPr>
              <a:t>■ </a:t>
            </a:r>
            <a:r>
              <a:rPr lang="zh-CN" altLang="en-US" sz="2800" b="1" i="0">
                <a:solidFill>
                  <a:srgbClr val="FF0000"/>
                </a:solidFill>
                <a:effectLst>
                  <a:outerShdw blurRad="38100" dist="38100" dir="2700000" algn="tl">
                    <a:srgbClr val="C0C0C0"/>
                  </a:outerShdw>
                </a:effectLst>
                <a:latin typeface="楷体_GB2312" pitchFamily="49" charset="-122"/>
                <a:ea typeface="楷体_GB2312" pitchFamily="49" charset="-122"/>
              </a:rPr>
              <a:t>回归模型</a:t>
            </a:r>
            <a:r>
              <a:rPr lang="en-US" altLang="zh-CN" sz="2800" b="1" i="0">
                <a:solidFill>
                  <a:srgbClr val="FF0000"/>
                </a:solidFill>
                <a:effectLst>
                  <a:outerShdw blurRad="38100" dist="38100" dir="2700000" algn="tl">
                    <a:srgbClr val="C0C0C0"/>
                  </a:outerShdw>
                </a:effectLst>
                <a:latin typeface="楷体_GB2312" pitchFamily="49" charset="-122"/>
                <a:ea typeface="楷体_GB2312" pitchFamily="49" charset="-122"/>
              </a:rPr>
              <a:t>2 </a:t>
            </a:r>
            <a:r>
              <a:rPr lang="en-US" altLang="zh-CN" sz="2800" b="1" i="0">
                <a:solidFill>
                  <a:srgbClr val="FF0000"/>
                </a:solidFill>
                <a:effectLst>
                  <a:outerShdw blurRad="38100" dist="38100" dir="2700000" algn="tl">
                    <a:srgbClr val="C0C0C0"/>
                  </a:outerShdw>
                </a:effectLst>
                <a:latin typeface="Arial"/>
                <a:ea typeface="楷体_GB2312" pitchFamily="49" charset="-122"/>
              </a:rPr>
              <a:t>——</a:t>
            </a:r>
            <a:r>
              <a:rPr lang="en-US" altLang="zh-CN" sz="2800" b="1" i="0">
                <a:solidFill>
                  <a:srgbClr val="FF0000"/>
                </a:solidFill>
                <a:effectLst>
                  <a:outerShdw blurRad="38100" dist="38100" dir="2700000" algn="tl">
                    <a:srgbClr val="C0C0C0"/>
                  </a:outerShdw>
                </a:effectLst>
                <a:latin typeface="楷体_GB2312" pitchFamily="49" charset="-122"/>
                <a:ea typeface="楷体_GB2312" pitchFamily="49" charset="-122"/>
              </a:rPr>
              <a:t> </a:t>
            </a:r>
            <a:r>
              <a:rPr lang="zh-CN" altLang="en-US" sz="2800" b="1" i="0">
                <a:solidFill>
                  <a:srgbClr val="FF0000"/>
                </a:solidFill>
                <a:effectLst>
                  <a:outerShdw blurRad="38100" dist="38100" dir="2700000" algn="tl">
                    <a:srgbClr val="C0C0C0"/>
                  </a:outerShdw>
                </a:effectLst>
                <a:latin typeface="楷体_GB2312" pitchFamily="49" charset="-122"/>
                <a:ea typeface="楷体_GB2312" pitchFamily="49" charset="-122"/>
              </a:rPr>
              <a:t>二次函数型</a:t>
            </a:r>
          </a:p>
        </p:txBody>
      </p:sp>
      <p:sp>
        <p:nvSpPr>
          <p:cNvPr id="31757" name="Rectangle 13"/>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8"/>
          <p:cNvGrpSpPr>
            <a:grpSpLocks/>
          </p:cNvGrpSpPr>
          <p:nvPr/>
        </p:nvGrpSpPr>
        <p:grpSpPr bwMode="auto">
          <a:xfrm>
            <a:off x="900113" y="2636838"/>
            <a:ext cx="7386637" cy="1735137"/>
            <a:chOff x="567" y="1661"/>
            <a:chExt cx="4653" cy="1093"/>
          </a:xfrm>
        </p:grpSpPr>
        <p:sp>
          <p:nvSpPr>
            <p:cNvPr id="31750" name="Rectangle 6"/>
            <p:cNvSpPr>
              <a:spLocks noChangeArrowheads="1"/>
            </p:cNvSpPr>
            <p:nvPr/>
          </p:nvSpPr>
          <p:spPr bwMode="auto">
            <a:xfrm>
              <a:off x="567" y="1661"/>
              <a:ext cx="4626" cy="1093"/>
            </a:xfrm>
            <a:prstGeom prst="rect">
              <a:avLst/>
            </a:prstGeom>
            <a:noFill/>
            <a:ln w="9525">
              <a:noFill/>
              <a:miter lim="800000"/>
              <a:headEnd/>
              <a:tailEnd/>
            </a:ln>
            <a:effectLst/>
          </p:spPr>
          <p:txBody>
            <a:bodyPr anchor="ctr">
              <a:spAutoFit/>
            </a:bodyPr>
            <a:lstStyle/>
            <a:p>
              <a:pPr>
                <a:lnSpc>
                  <a:spcPct val="150000"/>
                </a:lnSpc>
              </a:pPr>
              <a:r>
                <a:rPr lang="en-US" altLang="zh-CN" sz="2400" b="1" i="0">
                  <a:latin typeface="Times New Roman" pitchFamily="18" charset="0"/>
                  <a:ea typeface="黑体" pitchFamily="2" charset="-122"/>
                  <a:cs typeface="Times New Roman" pitchFamily="18" charset="0"/>
                </a:rPr>
                <a:t>①  </a:t>
              </a:r>
              <a:r>
                <a:rPr lang="zh-CN" altLang="en-US" sz="2400" b="1" i="0">
                  <a:latin typeface="Times New Roman" pitchFamily="18" charset="0"/>
                  <a:ea typeface="黑体" pitchFamily="2" charset="-122"/>
                  <a:cs typeface="Times New Roman" pitchFamily="18" charset="0"/>
                </a:rPr>
                <a:t>观察：样本点分布在某一条二次函数曲线</a:t>
              </a:r>
            </a:p>
            <a:p>
              <a:pPr>
                <a:lnSpc>
                  <a:spcPct val="150000"/>
                </a:lnSpc>
              </a:pPr>
              <a:r>
                <a:rPr lang="zh-CN" altLang="en-US" sz="2400" b="1" i="0">
                  <a:ea typeface="黑体" pitchFamily="2" charset="-122"/>
                  <a:cs typeface="Times New Roman" pitchFamily="18" charset="0"/>
                </a:rPr>
                <a:t>的周围，其中          是待定参数</a:t>
              </a:r>
            </a:p>
            <a:p>
              <a:pPr>
                <a:lnSpc>
                  <a:spcPct val="150000"/>
                </a:lnSpc>
              </a:pPr>
              <a:endParaRPr lang="en-US" altLang="zh-CN" sz="2400" b="1" i="0">
                <a:ea typeface="黑体" pitchFamily="2" charset="-122"/>
                <a:cs typeface="Times New Roman" pitchFamily="18" charset="0"/>
              </a:endParaRPr>
            </a:p>
          </p:txBody>
        </p:sp>
        <p:graphicFrame>
          <p:nvGraphicFramePr>
            <p:cNvPr id="31752" name="Object 8"/>
            <p:cNvGraphicFramePr>
              <a:graphicFrameLocks noChangeAspect="1"/>
            </p:cNvGraphicFramePr>
            <p:nvPr/>
          </p:nvGraphicFramePr>
          <p:xfrm>
            <a:off x="1831" y="2106"/>
            <a:ext cx="446" cy="253"/>
          </p:xfrm>
          <a:graphic>
            <a:graphicData uri="http://schemas.openxmlformats.org/presentationml/2006/ole">
              <mc:AlternateContent xmlns:mc="http://schemas.openxmlformats.org/markup-compatibility/2006">
                <mc:Choice xmlns:v="urn:schemas-microsoft-com:vml" Requires="v">
                  <p:oleObj name="公式" r:id="rId2" imgW="431640" imgH="241200" progId="Equation.3">
                    <p:embed/>
                  </p:oleObj>
                </mc:Choice>
                <mc:Fallback>
                  <p:oleObj name="公式" r:id="rId2" imgW="43164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 y="2106"/>
                          <a:ext cx="446"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6" name="Object 12"/>
            <p:cNvGraphicFramePr>
              <a:graphicFrameLocks noChangeAspect="1"/>
            </p:cNvGraphicFramePr>
            <p:nvPr/>
          </p:nvGraphicFramePr>
          <p:xfrm>
            <a:off x="4422" y="1752"/>
            <a:ext cx="798" cy="227"/>
          </p:xfrm>
          <a:graphic>
            <a:graphicData uri="http://schemas.openxmlformats.org/presentationml/2006/ole">
              <mc:AlternateContent xmlns:mc="http://schemas.openxmlformats.org/markup-compatibility/2006">
                <mc:Choice xmlns:v="urn:schemas-microsoft-com:vml" Requires="v">
                  <p:oleObj name="公式" r:id="rId4" imgW="838200" imgH="241300" progId="Equation.3">
                    <p:embed/>
                  </p:oleObj>
                </mc:Choice>
                <mc:Fallback>
                  <p:oleObj name="公式" r:id="rId4" imgW="8382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2" y="1752"/>
                          <a:ext cx="798"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759" name="Rectangle 15"/>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1761" name="Rectangle 1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 name="Group 19"/>
          <p:cNvGrpSpPr>
            <a:grpSpLocks/>
          </p:cNvGrpSpPr>
          <p:nvPr/>
        </p:nvGrpSpPr>
        <p:grpSpPr bwMode="auto">
          <a:xfrm>
            <a:off x="928662" y="4071942"/>
            <a:ext cx="7993062" cy="1735137"/>
            <a:chOff x="567" y="2609"/>
            <a:chExt cx="5035" cy="1093"/>
          </a:xfrm>
        </p:grpSpPr>
        <p:sp>
          <p:nvSpPr>
            <p:cNvPr id="31746" name="Rectangle 2"/>
            <p:cNvSpPr>
              <a:spLocks noChangeArrowheads="1"/>
            </p:cNvSpPr>
            <p:nvPr/>
          </p:nvSpPr>
          <p:spPr bwMode="auto">
            <a:xfrm>
              <a:off x="567" y="2609"/>
              <a:ext cx="5035" cy="1093"/>
            </a:xfrm>
            <a:prstGeom prst="rect">
              <a:avLst/>
            </a:prstGeom>
            <a:noFill/>
            <a:ln w="9525">
              <a:noFill/>
              <a:miter lim="800000"/>
              <a:headEnd/>
              <a:tailEnd/>
            </a:ln>
            <a:effectLst/>
          </p:spPr>
          <p:txBody>
            <a:bodyPr anchor="ctr">
              <a:spAutoFit/>
            </a:bodyPr>
            <a:lstStyle/>
            <a:p>
              <a:pPr marL="342900" indent="-342900">
                <a:lnSpc>
                  <a:spcPct val="150000"/>
                </a:lnSpc>
                <a:buFontTx/>
                <a:buAutoNum type="circleNumDbPlain" startAt="2"/>
              </a:pPr>
              <a:r>
                <a:rPr lang="zh-CN" altLang="en-US" sz="2400" b="1" i="0" dirty="0">
                  <a:latin typeface="Times New Roman" pitchFamily="18" charset="0"/>
                  <a:ea typeface="黑体" pitchFamily="2" charset="-122"/>
                  <a:cs typeface="Times New Roman" pitchFamily="18" charset="0"/>
                </a:rPr>
                <a:t>变量代换：令           </a:t>
              </a:r>
              <a:r>
                <a:rPr lang="zh-CN" altLang="en-US" sz="2400" b="1" i="0" dirty="0">
                  <a:ea typeface="黑体" pitchFamily="2" charset="-122"/>
                  <a:cs typeface="Times New Roman" pitchFamily="18" charset="0"/>
                </a:rPr>
                <a:t>，</a:t>
              </a:r>
            </a:p>
            <a:p>
              <a:pPr marL="342900" indent="-342900">
                <a:lnSpc>
                  <a:spcPct val="150000"/>
                </a:lnSpc>
              </a:pPr>
              <a:r>
                <a:rPr lang="zh-CN" altLang="en-US" sz="2400" b="1" i="0" dirty="0">
                  <a:ea typeface="黑体" pitchFamily="2" charset="-122"/>
                  <a:cs typeface="Times New Roman" pitchFamily="18" charset="0"/>
                </a:rPr>
                <a:t>    变换后样本点应该分布在直线                </a:t>
              </a:r>
              <a:r>
                <a:rPr lang="zh-CN" altLang="en-US" sz="2400" b="1" i="0" dirty="0">
                  <a:latin typeface="黑体" pitchFamily="2" charset="-122"/>
                  <a:ea typeface="黑体" pitchFamily="2" charset="-122"/>
                  <a:cs typeface="Times New Roman" pitchFamily="18" charset="0"/>
                </a:rPr>
                <a:t>的周围</a:t>
              </a:r>
            </a:p>
            <a:p>
              <a:pPr marL="342900" indent="-342900">
                <a:lnSpc>
                  <a:spcPct val="150000"/>
                </a:lnSpc>
              </a:pPr>
              <a:r>
                <a:rPr lang="zh-CN" altLang="en-US" sz="2400" b="1" i="0" dirty="0">
                  <a:latin typeface="黑体" pitchFamily="2" charset="-122"/>
                  <a:ea typeface="黑体" pitchFamily="2" charset="-122"/>
                  <a:cs typeface="Times New Roman" pitchFamily="18" charset="0"/>
                </a:rPr>
                <a:t>  其中</a:t>
              </a:r>
              <a:endParaRPr lang="zh-CN" altLang="en-US" sz="2400" b="1" i="0" dirty="0">
                <a:ea typeface="黑体" pitchFamily="2" charset="-122"/>
                <a:cs typeface="Times New Roman" pitchFamily="18" charset="0"/>
              </a:endParaRPr>
            </a:p>
          </p:txBody>
        </p:sp>
        <p:graphicFrame>
          <p:nvGraphicFramePr>
            <p:cNvPr id="31755" name="Object 11"/>
            <p:cNvGraphicFramePr>
              <a:graphicFrameLocks noChangeAspect="1"/>
            </p:cNvGraphicFramePr>
            <p:nvPr/>
          </p:nvGraphicFramePr>
          <p:xfrm>
            <a:off x="1197" y="3419"/>
            <a:ext cx="891" cy="240"/>
          </p:xfrm>
          <a:graphic>
            <a:graphicData uri="http://schemas.openxmlformats.org/presentationml/2006/ole">
              <mc:AlternateContent xmlns:mc="http://schemas.openxmlformats.org/markup-compatibility/2006">
                <mc:Choice xmlns:v="urn:schemas-microsoft-com:vml" Requires="v">
                  <p:oleObj name="Equation" r:id="rId6" imgW="863280" imgH="228600" progId="Equation.DSMT4">
                    <p:embed/>
                  </p:oleObj>
                </mc:Choice>
                <mc:Fallback>
                  <p:oleObj name="Equation" r:id="rId6" imgW="8632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7" y="3419"/>
                          <a:ext cx="891"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8" name="Object 14"/>
            <p:cNvGraphicFramePr>
              <a:graphicFrameLocks noChangeAspect="1"/>
            </p:cNvGraphicFramePr>
            <p:nvPr/>
          </p:nvGraphicFramePr>
          <p:xfrm>
            <a:off x="2033" y="2730"/>
            <a:ext cx="442" cy="226"/>
          </p:xfrm>
          <a:graphic>
            <a:graphicData uri="http://schemas.openxmlformats.org/presentationml/2006/ole">
              <mc:AlternateContent xmlns:mc="http://schemas.openxmlformats.org/markup-compatibility/2006">
                <mc:Choice xmlns:v="urn:schemas-microsoft-com:vml" Requires="v">
                  <p:oleObj name="公式" r:id="rId8" imgW="393529" imgH="203112" progId="Equation.3">
                    <p:embed/>
                  </p:oleObj>
                </mc:Choice>
                <mc:Fallback>
                  <p:oleObj name="公式" r:id="rId8" imgW="393529"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3" y="2730"/>
                          <a:ext cx="442"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0" name="Object 16"/>
            <p:cNvGraphicFramePr>
              <a:graphicFrameLocks noChangeAspect="1"/>
            </p:cNvGraphicFramePr>
            <p:nvPr/>
          </p:nvGraphicFramePr>
          <p:xfrm>
            <a:off x="3396" y="3095"/>
            <a:ext cx="728" cy="227"/>
          </p:xfrm>
          <a:graphic>
            <a:graphicData uri="http://schemas.openxmlformats.org/presentationml/2006/ole">
              <mc:AlternateContent xmlns:mc="http://schemas.openxmlformats.org/markup-compatibility/2006">
                <mc:Choice xmlns:v="urn:schemas-microsoft-com:vml" Requires="v">
                  <p:oleObj name="公式" r:id="rId10" imgW="736600" imgH="228600" progId="Equation.3">
                    <p:embed/>
                  </p:oleObj>
                </mc:Choice>
                <mc:Fallback>
                  <p:oleObj name="公式" r:id="rId10" imgW="7366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6" y="3095"/>
                          <a:ext cx="728"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灯片编号占位符 15"/>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extLst>
      <p:ext uri="{BB962C8B-B14F-4D97-AF65-F5344CB8AC3E}">
        <p14:creationId xmlns:p14="http://schemas.microsoft.com/office/powerpoint/2010/main" val="143002486"/>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900113" y="571480"/>
            <a:ext cx="7343775" cy="639763"/>
          </a:xfrm>
          <a:prstGeom prst="rect">
            <a:avLst/>
          </a:prstGeom>
          <a:noFill/>
          <a:ln w="9525">
            <a:noFill/>
            <a:miter lim="800000"/>
            <a:headEnd/>
            <a:tailEnd/>
          </a:ln>
          <a:effectLst/>
        </p:spPr>
        <p:txBody>
          <a:bodyPr anchor="ctr">
            <a:spAutoFit/>
          </a:bodyPr>
          <a:lstStyle/>
          <a:p>
            <a:pPr>
              <a:lnSpc>
                <a:spcPct val="150000"/>
              </a:lnSpc>
            </a:pPr>
            <a:r>
              <a:rPr lang="en-US" altLang="zh-CN" sz="2400" b="1" i="0">
                <a:ea typeface="黑体" pitchFamily="2" charset="-122"/>
              </a:rPr>
              <a:t>③  </a:t>
            </a:r>
            <a:r>
              <a:rPr lang="zh-CN" altLang="en-US" sz="2400" b="1" i="0">
                <a:ea typeface="黑体" pitchFamily="2" charset="-122"/>
              </a:rPr>
              <a:t>新数据及散点图：</a:t>
            </a:r>
          </a:p>
        </p:txBody>
      </p:sp>
      <p:pic>
        <p:nvPicPr>
          <p:cNvPr id="34821" name="Picture 5"/>
          <p:cNvPicPr>
            <a:picLocks noChangeAspect="1" noChangeArrowheads="1"/>
          </p:cNvPicPr>
          <p:nvPr/>
        </p:nvPicPr>
        <p:blipFill>
          <a:blip r:embed="rId2"/>
          <a:srcRect l="30438" t="15683" r="28372" b="69769"/>
          <a:stretch>
            <a:fillRect/>
          </a:stretch>
        </p:blipFill>
        <p:spPr bwMode="auto">
          <a:xfrm>
            <a:off x="1258888" y="1214418"/>
            <a:ext cx="6507162" cy="1436687"/>
          </a:xfrm>
          <a:prstGeom prst="rect">
            <a:avLst/>
          </a:prstGeom>
          <a:noFill/>
          <a:ln w="9525">
            <a:noFill/>
            <a:miter lim="800000"/>
            <a:headEnd/>
            <a:tailEnd/>
          </a:ln>
          <a:effectLst/>
        </p:spPr>
      </p:pic>
      <p:pic>
        <p:nvPicPr>
          <p:cNvPr id="34822" name="Picture 6"/>
          <p:cNvPicPr>
            <a:picLocks noChangeAspect="1" noChangeArrowheads="1"/>
          </p:cNvPicPr>
          <p:nvPr/>
        </p:nvPicPr>
        <p:blipFill>
          <a:blip r:embed="rId2"/>
          <a:srcRect l="30438" t="38924" r="28372" b="28201"/>
          <a:stretch>
            <a:fillRect/>
          </a:stretch>
        </p:blipFill>
        <p:spPr bwMode="auto">
          <a:xfrm>
            <a:off x="1316038" y="2651105"/>
            <a:ext cx="6496050" cy="3240088"/>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extLst>
      <p:ext uri="{BB962C8B-B14F-4D97-AF65-F5344CB8AC3E}">
        <p14:creationId xmlns:p14="http://schemas.microsoft.com/office/powerpoint/2010/main" val="179837448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0" name="Rectangle 8"/>
          <p:cNvSpPr>
            <a:spLocks noChangeArrowheads="1"/>
          </p:cNvSpPr>
          <p:nvPr/>
        </p:nvSpPr>
        <p:spPr bwMode="auto">
          <a:xfrm>
            <a:off x="900113" y="3776644"/>
            <a:ext cx="3400425" cy="457200"/>
          </a:xfrm>
          <a:prstGeom prst="rect">
            <a:avLst/>
          </a:prstGeom>
          <a:noFill/>
          <a:ln w="9525">
            <a:noFill/>
            <a:miter lim="800000"/>
            <a:headEnd/>
            <a:tailEnd/>
          </a:ln>
          <a:effectLst/>
        </p:spPr>
        <p:txBody>
          <a:bodyPr wrap="none" anchor="ctr">
            <a:spAutoFit/>
          </a:bodyPr>
          <a:lstStyle/>
          <a:p>
            <a:r>
              <a:rPr lang="en-US" altLang="zh-CN" sz="2400" b="1" i="0">
                <a:latin typeface="Times New Roman" pitchFamily="18" charset="0"/>
                <a:ea typeface="黑体" pitchFamily="2" charset="-122"/>
                <a:cs typeface="Times New Roman" pitchFamily="18" charset="0"/>
              </a:rPr>
              <a:t>⑤  </a:t>
            </a:r>
            <a:r>
              <a:rPr lang="zh-CN" altLang="en-US" sz="2400" b="1" i="0">
                <a:latin typeface="Times New Roman" pitchFamily="18" charset="0"/>
                <a:ea typeface="黑体" pitchFamily="2" charset="-122"/>
                <a:cs typeface="Times New Roman" pitchFamily="18" charset="0"/>
              </a:rPr>
              <a:t>得非线性回归方程：</a:t>
            </a:r>
            <a:endParaRPr lang="zh-CN" altLang="en-US" sz="2400" b="1" i="0">
              <a:ea typeface="黑体" pitchFamily="2" charset="-122"/>
              <a:cs typeface="Times New Roman" pitchFamily="18" charset="0"/>
            </a:endParaRPr>
          </a:p>
        </p:txBody>
      </p:sp>
      <p:sp>
        <p:nvSpPr>
          <p:cNvPr id="33802" name="Rectangle 10"/>
          <p:cNvSpPr>
            <a:spLocks noChangeArrowheads="1"/>
          </p:cNvSpPr>
          <p:nvPr/>
        </p:nvSpPr>
        <p:spPr bwMode="auto">
          <a:xfrm>
            <a:off x="2771775" y="4135419"/>
            <a:ext cx="215900" cy="228600"/>
          </a:xfrm>
          <a:prstGeom prst="rect">
            <a:avLst/>
          </a:prstGeom>
          <a:noFill/>
          <a:ln w="9525">
            <a:noFill/>
            <a:miter lim="800000"/>
            <a:headEnd/>
            <a:tailEnd/>
          </a:ln>
          <a:effectLst/>
        </p:spPr>
        <p:txBody>
          <a:bodyPr wrap="none" anchor="ctr">
            <a:spAutoFit/>
          </a:bodyPr>
          <a:lstStyle/>
          <a:p>
            <a:r>
              <a:rPr lang="en-US" altLang="zh-CN" sz="900" i="0"/>
              <a:t> </a:t>
            </a:r>
            <a:endParaRPr lang="en-US" altLang="zh-CN" i="0"/>
          </a:p>
        </p:txBody>
      </p:sp>
      <p:sp>
        <p:nvSpPr>
          <p:cNvPr id="33803" name="Rectangle 11"/>
          <p:cNvSpPr>
            <a:spLocks noChangeArrowheads="1"/>
          </p:cNvSpPr>
          <p:nvPr/>
        </p:nvSpPr>
        <p:spPr bwMode="auto">
          <a:xfrm>
            <a:off x="900113" y="714356"/>
            <a:ext cx="7343775" cy="639763"/>
          </a:xfrm>
          <a:prstGeom prst="rect">
            <a:avLst/>
          </a:prstGeom>
          <a:noFill/>
          <a:ln w="9525">
            <a:noFill/>
            <a:miter lim="800000"/>
            <a:headEnd/>
            <a:tailEnd/>
          </a:ln>
          <a:effectLst/>
        </p:spPr>
        <p:txBody>
          <a:bodyPr anchor="ctr">
            <a:spAutoFit/>
          </a:bodyPr>
          <a:lstStyle/>
          <a:p>
            <a:pPr>
              <a:lnSpc>
                <a:spcPct val="150000"/>
              </a:lnSpc>
            </a:pPr>
            <a:r>
              <a:rPr lang="en-US" altLang="zh-CN" sz="2400" b="1" i="0">
                <a:ea typeface="黑体" pitchFamily="2" charset="-122"/>
              </a:rPr>
              <a:t>④  </a:t>
            </a:r>
            <a:r>
              <a:rPr lang="zh-CN" altLang="en-US" sz="2400" b="1" i="0">
                <a:ea typeface="黑体" pitchFamily="2" charset="-122"/>
              </a:rPr>
              <a:t>得线性回归方程：</a:t>
            </a:r>
          </a:p>
        </p:txBody>
      </p:sp>
      <p:sp>
        <p:nvSpPr>
          <p:cNvPr id="33806" name="Rectangle 14"/>
          <p:cNvSpPr>
            <a:spLocks noChangeArrowheads="1"/>
          </p:cNvSpPr>
          <p:nvPr/>
        </p:nvSpPr>
        <p:spPr bwMode="auto">
          <a:xfrm>
            <a:off x="0" y="2684444"/>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5"/>
          <p:cNvGrpSpPr>
            <a:grpSpLocks/>
          </p:cNvGrpSpPr>
          <p:nvPr/>
        </p:nvGrpSpPr>
        <p:grpSpPr bwMode="auto">
          <a:xfrm>
            <a:off x="1547813" y="1241406"/>
            <a:ext cx="4968875" cy="2416174"/>
            <a:chOff x="975" y="1182"/>
            <a:chExt cx="3130" cy="1522"/>
          </a:xfrm>
        </p:grpSpPr>
        <p:graphicFrame>
          <p:nvGraphicFramePr>
            <p:cNvPr id="33794" name="Object 2"/>
            <p:cNvGraphicFramePr>
              <a:graphicFrameLocks noChangeAspect="1"/>
            </p:cNvGraphicFramePr>
            <p:nvPr/>
          </p:nvGraphicFramePr>
          <p:xfrm>
            <a:off x="1967" y="1182"/>
            <a:ext cx="1386" cy="1279"/>
          </p:xfrm>
          <a:graphic>
            <a:graphicData uri="http://schemas.openxmlformats.org/presentationml/2006/ole">
              <mc:AlternateContent xmlns:mc="http://schemas.openxmlformats.org/markup-compatibility/2006">
                <mc:Choice xmlns:v="urn:schemas-microsoft-com:vml" Requires="v">
                  <p:oleObj name="Equation" r:id="rId2" imgW="1206360" imgH="1117440" progId="Equation.DSMT4">
                    <p:embed/>
                  </p:oleObj>
                </mc:Choice>
                <mc:Fallback>
                  <p:oleObj name="Equation" r:id="rId2" imgW="1206360" imgH="11174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 y="1182"/>
                          <a:ext cx="1386" cy="1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Rectangle 6"/>
            <p:cNvSpPr>
              <a:spLocks noChangeArrowheads="1"/>
            </p:cNvSpPr>
            <p:nvPr/>
          </p:nvSpPr>
          <p:spPr bwMode="auto">
            <a:xfrm>
              <a:off x="975" y="1646"/>
              <a:ext cx="888" cy="288"/>
            </a:xfrm>
            <a:prstGeom prst="rect">
              <a:avLst/>
            </a:prstGeom>
            <a:noFill/>
            <a:ln w="9525">
              <a:noFill/>
              <a:miter lim="800000"/>
              <a:headEnd/>
              <a:tailEnd/>
            </a:ln>
            <a:effectLst/>
          </p:spPr>
          <p:txBody>
            <a:bodyPr wrap="none" anchor="ctr">
              <a:spAutoFit/>
            </a:bodyPr>
            <a:lstStyle/>
            <a:p>
              <a:r>
                <a:rPr lang="zh-CN" altLang="en-US" sz="2400" b="1" i="0">
                  <a:solidFill>
                    <a:srgbClr val="000000"/>
                  </a:solidFill>
                  <a:latin typeface="Times New Roman" pitchFamily="18" charset="0"/>
                  <a:ea typeface="黑体" pitchFamily="2" charset="-122"/>
                  <a:cs typeface="Times New Roman" pitchFamily="18" charset="0"/>
                </a:rPr>
                <a:t>根据公式</a:t>
              </a:r>
              <a:endParaRPr lang="zh-CN" altLang="en-US" sz="2400" b="1" i="0">
                <a:ea typeface="黑体" pitchFamily="2" charset="-122"/>
                <a:cs typeface="Times New Roman" pitchFamily="18" charset="0"/>
              </a:endParaRPr>
            </a:p>
          </p:txBody>
        </p:sp>
        <p:sp>
          <p:nvSpPr>
            <p:cNvPr id="33799" name="Rectangle 7"/>
            <p:cNvSpPr>
              <a:spLocks noChangeArrowheads="1"/>
            </p:cNvSpPr>
            <p:nvPr/>
          </p:nvSpPr>
          <p:spPr bwMode="auto">
            <a:xfrm>
              <a:off x="982" y="2416"/>
              <a:ext cx="1853" cy="288"/>
            </a:xfrm>
            <a:prstGeom prst="rect">
              <a:avLst/>
            </a:prstGeom>
            <a:noFill/>
            <a:ln w="9525">
              <a:noFill/>
              <a:miter lim="800000"/>
              <a:headEnd/>
              <a:tailEnd/>
            </a:ln>
            <a:effectLst/>
          </p:spPr>
          <p:txBody>
            <a:bodyPr wrap="none" anchor="ctr">
              <a:spAutoFit/>
            </a:bodyPr>
            <a:lstStyle/>
            <a:p>
              <a:r>
                <a:rPr lang="zh-CN" altLang="en-US" sz="2400" b="1" i="0">
                  <a:solidFill>
                    <a:srgbClr val="000000"/>
                  </a:solidFill>
                  <a:latin typeface="Times New Roman" pitchFamily="18" charset="0"/>
                  <a:ea typeface="黑体" pitchFamily="2" charset="-122"/>
                  <a:cs typeface="Times New Roman" pitchFamily="18" charset="0"/>
                </a:rPr>
                <a:t>得到线性回归方程：</a:t>
              </a:r>
              <a:endParaRPr lang="zh-CN" altLang="en-US" sz="2400" b="1" i="0">
                <a:ea typeface="黑体" pitchFamily="2" charset="-122"/>
                <a:cs typeface="Times New Roman" pitchFamily="18" charset="0"/>
              </a:endParaRPr>
            </a:p>
          </p:txBody>
        </p:sp>
        <p:graphicFrame>
          <p:nvGraphicFramePr>
            <p:cNvPr id="33805" name="Object 13"/>
            <p:cNvGraphicFramePr>
              <a:graphicFrameLocks noChangeAspect="1"/>
            </p:cNvGraphicFramePr>
            <p:nvPr/>
          </p:nvGraphicFramePr>
          <p:xfrm>
            <a:off x="2736" y="2477"/>
            <a:ext cx="1369" cy="227"/>
          </p:xfrm>
          <a:graphic>
            <a:graphicData uri="http://schemas.openxmlformats.org/presentationml/2006/ole">
              <mc:AlternateContent xmlns:mc="http://schemas.openxmlformats.org/markup-compatibility/2006">
                <mc:Choice xmlns:v="urn:schemas-microsoft-com:vml" Requires="v">
                  <p:oleObj name="公式" r:id="rId4" imgW="1320227" imgH="215806" progId="Equation.3">
                    <p:embed/>
                  </p:oleObj>
                </mc:Choice>
                <mc:Fallback>
                  <p:oleObj name="公式" r:id="rId4" imgW="1320227"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2477"/>
                          <a:ext cx="136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809" name="Rectangle 17"/>
          <p:cNvSpPr>
            <a:spLocks noChangeArrowheads="1"/>
          </p:cNvSpPr>
          <p:nvPr/>
        </p:nvSpPr>
        <p:spPr bwMode="auto">
          <a:xfrm>
            <a:off x="0" y="2693969"/>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3811" name="Rectangle 19"/>
          <p:cNvSpPr>
            <a:spLocks noChangeArrowheads="1"/>
          </p:cNvSpPr>
          <p:nvPr/>
        </p:nvSpPr>
        <p:spPr bwMode="auto">
          <a:xfrm>
            <a:off x="0" y="2679681"/>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 name="Group 20"/>
          <p:cNvGrpSpPr>
            <a:grpSpLocks/>
          </p:cNvGrpSpPr>
          <p:nvPr/>
        </p:nvGrpSpPr>
        <p:grpSpPr bwMode="auto">
          <a:xfrm>
            <a:off x="696913" y="4208446"/>
            <a:ext cx="7978775" cy="1477963"/>
            <a:chOff x="439" y="3051"/>
            <a:chExt cx="5026" cy="931"/>
          </a:xfrm>
        </p:grpSpPr>
        <p:sp>
          <p:nvSpPr>
            <p:cNvPr id="33801" name="Rectangle 9"/>
            <p:cNvSpPr>
              <a:spLocks noChangeArrowheads="1"/>
            </p:cNvSpPr>
            <p:nvPr/>
          </p:nvSpPr>
          <p:spPr bwMode="auto">
            <a:xfrm>
              <a:off x="439" y="3369"/>
              <a:ext cx="5026" cy="288"/>
            </a:xfrm>
            <a:prstGeom prst="rect">
              <a:avLst/>
            </a:prstGeom>
            <a:noFill/>
            <a:ln w="9525">
              <a:noFill/>
              <a:miter lim="800000"/>
              <a:headEnd/>
              <a:tailEnd/>
            </a:ln>
            <a:effectLst/>
          </p:spPr>
          <p:txBody>
            <a:bodyPr wrap="none" anchor="ctr">
              <a:spAutoFit/>
            </a:bodyPr>
            <a:lstStyle/>
            <a:p>
              <a:r>
                <a:rPr lang="zh-CN" altLang="en-US" sz="2400" b="1" i="0">
                  <a:latin typeface="黑体" pitchFamily="2" charset="-122"/>
                  <a:ea typeface="黑体" pitchFamily="2" charset="-122"/>
                  <a:cs typeface="Times New Roman" pitchFamily="18" charset="0"/>
                </a:rPr>
                <a:t>得到一只红铃虫的产卵数 </a:t>
              </a:r>
              <a:r>
                <a:rPr lang="en-US" altLang="zh-CN" sz="2400" b="1">
                  <a:latin typeface="Times New Roman" pitchFamily="18" charset="0"/>
                  <a:ea typeface="黑体" pitchFamily="2" charset="-122"/>
                  <a:cs typeface="Times New Roman" pitchFamily="18" charset="0"/>
                </a:rPr>
                <a:t>y </a:t>
              </a:r>
              <a:r>
                <a:rPr lang="zh-CN" altLang="en-US" sz="2400" b="1" i="0">
                  <a:latin typeface="黑体" pitchFamily="2" charset="-122"/>
                  <a:ea typeface="黑体" pitchFamily="2" charset="-122"/>
                  <a:cs typeface="Times New Roman" pitchFamily="18" charset="0"/>
                </a:rPr>
                <a:t>和温度 </a:t>
              </a:r>
              <a:r>
                <a:rPr lang="en-US" altLang="zh-CN" sz="2400" b="1">
                  <a:latin typeface="Times New Roman" pitchFamily="18" charset="0"/>
                  <a:ea typeface="黑体" pitchFamily="2" charset="-122"/>
                  <a:cs typeface="Times New Roman" pitchFamily="18" charset="0"/>
                </a:rPr>
                <a:t>x </a:t>
              </a:r>
              <a:r>
                <a:rPr lang="zh-CN" altLang="en-US" sz="2400" b="1" i="0">
                  <a:latin typeface="黑体" pitchFamily="2" charset="-122"/>
                  <a:ea typeface="黑体" pitchFamily="2" charset="-122"/>
                  <a:cs typeface="Times New Roman" pitchFamily="18" charset="0"/>
                </a:rPr>
                <a:t>的非线性回归方程：</a:t>
              </a:r>
            </a:p>
          </p:txBody>
        </p:sp>
        <p:sp>
          <p:nvSpPr>
            <p:cNvPr id="33804" name="Rectangle 12"/>
            <p:cNvSpPr>
              <a:spLocks noChangeArrowheads="1"/>
            </p:cNvSpPr>
            <p:nvPr/>
          </p:nvSpPr>
          <p:spPr bwMode="auto">
            <a:xfrm>
              <a:off x="975" y="3051"/>
              <a:ext cx="309" cy="288"/>
            </a:xfrm>
            <a:prstGeom prst="rect">
              <a:avLst/>
            </a:prstGeom>
            <a:noFill/>
            <a:ln w="9525">
              <a:noFill/>
              <a:miter lim="800000"/>
              <a:headEnd/>
              <a:tailEnd/>
            </a:ln>
            <a:effectLst/>
          </p:spPr>
          <p:txBody>
            <a:bodyPr wrap="none" anchor="ctr">
              <a:spAutoFit/>
            </a:bodyPr>
            <a:lstStyle/>
            <a:p>
              <a:r>
                <a:rPr lang="zh-CN" altLang="en-US" sz="2400" b="1" i="0">
                  <a:solidFill>
                    <a:srgbClr val="000000"/>
                  </a:solidFill>
                  <a:latin typeface="Times New Roman" pitchFamily="18" charset="0"/>
                  <a:ea typeface="黑体" pitchFamily="2" charset="-122"/>
                  <a:cs typeface="Times New Roman" pitchFamily="18" charset="0"/>
                </a:rPr>
                <a:t>令</a:t>
              </a:r>
              <a:endParaRPr lang="zh-CN" altLang="en-US" sz="2400" b="1" i="0">
                <a:ea typeface="黑体" pitchFamily="2" charset="-122"/>
                <a:cs typeface="Times New Roman" pitchFamily="18" charset="0"/>
              </a:endParaRPr>
            </a:p>
          </p:txBody>
        </p:sp>
        <p:graphicFrame>
          <p:nvGraphicFramePr>
            <p:cNvPr id="33808" name="Object 16"/>
            <p:cNvGraphicFramePr>
              <a:graphicFrameLocks noChangeAspect="1"/>
            </p:cNvGraphicFramePr>
            <p:nvPr/>
          </p:nvGraphicFramePr>
          <p:xfrm>
            <a:off x="1292" y="3112"/>
            <a:ext cx="465" cy="227"/>
          </p:xfrm>
          <a:graphic>
            <a:graphicData uri="http://schemas.openxmlformats.org/presentationml/2006/ole">
              <mc:AlternateContent xmlns:mc="http://schemas.openxmlformats.org/markup-compatibility/2006">
                <mc:Choice xmlns:v="urn:schemas-microsoft-com:vml" Requires="v">
                  <p:oleObj name="公式" r:id="rId6" imgW="406048" imgH="203024" progId="Equation.3">
                    <p:embed/>
                  </p:oleObj>
                </mc:Choice>
                <mc:Fallback>
                  <p:oleObj name="公式" r:id="rId6" imgW="406048" imgH="20302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2" y="3112"/>
                          <a:ext cx="465"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10" name="Object 18"/>
            <p:cNvGraphicFramePr>
              <a:graphicFrameLocks noChangeAspect="1"/>
            </p:cNvGraphicFramePr>
            <p:nvPr/>
          </p:nvGraphicFramePr>
          <p:xfrm>
            <a:off x="925" y="3742"/>
            <a:ext cx="1527" cy="240"/>
          </p:xfrm>
          <a:graphic>
            <a:graphicData uri="http://schemas.openxmlformats.org/presentationml/2006/ole">
              <mc:AlternateContent xmlns:mc="http://schemas.openxmlformats.org/markup-compatibility/2006">
                <mc:Choice xmlns:v="urn:schemas-microsoft-com:vml" Requires="v">
                  <p:oleObj name="Equation" r:id="rId8" imgW="1536480" imgH="241200" progId="Equation.DSMT4">
                    <p:embed/>
                  </p:oleObj>
                </mc:Choice>
                <mc:Fallback>
                  <p:oleObj name="Equation" r:id="rId8" imgW="153648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 y="3742"/>
                          <a:ext cx="1527" cy="24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29262044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8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p:bldP spid="338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571472" y="1000108"/>
            <a:ext cx="7273925" cy="457200"/>
          </a:xfrm>
          <a:prstGeom prst="rect">
            <a:avLst/>
          </a:prstGeom>
          <a:noFill/>
          <a:ln w="9525">
            <a:noFill/>
            <a:miter lim="800000"/>
            <a:headEnd/>
            <a:tailEnd/>
          </a:ln>
          <a:effectLst/>
        </p:spPr>
        <p:txBody>
          <a:bodyPr anchor="ctr">
            <a:spAutoFit/>
          </a:bodyPr>
          <a:lstStyle/>
          <a:p>
            <a:r>
              <a:rPr lang="zh-CN" altLang="en-US" sz="2400" b="1" i="0" dirty="0">
                <a:latin typeface="黑体" pitchFamily="2" charset="-122"/>
                <a:ea typeface="黑体" pitchFamily="2" charset="-122"/>
              </a:rPr>
              <a:t>（</a:t>
            </a:r>
            <a:r>
              <a:rPr lang="en-US" altLang="zh-CN" sz="2400" b="1" i="0" dirty="0">
                <a:latin typeface="黑体" pitchFamily="2" charset="-122"/>
                <a:ea typeface="黑体" pitchFamily="2" charset="-122"/>
              </a:rPr>
              <a:t>3</a:t>
            </a:r>
            <a:r>
              <a:rPr lang="zh-CN" altLang="en-US" sz="2400" b="1" i="0" dirty="0">
                <a:latin typeface="黑体" pitchFamily="2" charset="-122"/>
                <a:ea typeface="黑体" pitchFamily="2" charset="-122"/>
              </a:rPr>
              <a:t>）利用残差分析，判定回归模型的拟合效果</a:t>
            </a:r>
          </a:p>
        </p:txBody>
      </p:sp>
      <p:pic>
        <p:nvPicPr>
          <p:cNvPr id="22531" name="Picture 3"/>
          <p:cNvPicPr>
            <a:picLocks noChangeAspect="1" noChangeArrowheads="1"/>
          </p:cNvPicPr>
          <p:nvPr/>
        </p:nvPicPr>
        <p:blipFill>
          <a:blip r:embed="rId2"/>
          <a:srcRect l="20807" t="22937" r="19023" b="35667"/>
          <a:stretch>
            <a:fillRect/>
          </a:stretch>
        </p:blipFill>
        <p:spPr bwMode="auto">
          <a:xfrm>
            <a:off x="571472" y="2428868"/>
            <a:ext cx="8064500" cy="3467100"/>
          </a:xfrm>
          <a:prstGeom prst="rect">
            <a:avLst/>
          </a:prstGeom>
          <a:noFill/>
          <a:ln w="9525">
            <a:noFill/>
            <a:miter lim="800000"/>
            <a:headEnd/>
            <a:tailEnd/>
          </a:ln>
          <a:effectLst/>
        </p:spPr>
      </p:pic>
      <p:graphicFrame>
        <p:nvGraphicFramePr>
          <p:cNvPr id="22532" name="Object 4"/>
          <p:cNvGraphicFramePr>
            <a:graphicFrameLocks noGrp="1" noChangeAspect="1"/>
          </p:cNvGraphicFramePr>
          <p:nvPr>
            <p:ph/>
          </p:nvPr>
        </p:nvGraphicFramePr>
        <p:xfrm>
          <a:off x="6643702" y="1071546"/>
          <a:ext cx="2257425" cy="1320800"/>
        </p:xfrm>
        <a:graphic>
          <a:graphicData uri="http://schemas.openxmlformats.org/presentationml/2006/ole">
            <mc:AlternateContent xmlns:mc="http://schemas.openxmlformats.org/markup-compatibility/2006">
              <mc:Choice xmlns:v="urn:schemas-microsoft-com:vml" Requires="v">
                <p:oleObj name="公式" r:id="rId3" imgW="1346200" imgH="787400" progId="Equation.3">
                  <p:embed/>
                </p:oleObj>
              </mc:Choice>
              <mc:Fallback>
                <p:oleObj name="公式" r:id="rId3" imgW="1346200" imgH="7874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702" y="1071546"/>
                        <a:ext cx="2257425"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6129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10 </a:t>
            </a:r>
            <a:r>
              <a:rPr lang="zh-CN" altLang="en-US" sz="3600" dirty="0">
                <a:latin typeface="宋体 (正文)"/>
                <a:ea typeface="黑体" panose="02010609060101010101" pitchFamily="49" charset="-122"/>
              </a:rPr>
              <a:t>章 统计分析</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solidFill>
                  <a:schemeClr val="accent3">
                    <a:lumMod val="65000"/>
                  </a:schemeClr>
                </a:solidFill>
                <a:latin typeface="宋体 (正文)"/>
                <a:ea typeface="宋体" panose="02010600030101010101" pitchFamily="2" charset="-122"/>
              </a:rPr>
              <a:t>10.1</a:t>
            </a:r>
            <a:r>
              <a:rPr lang="zh-CN" altLang="en-US" b="1" dirty="0">
                <a:solidFill>
                  <a:schemeClr val="accent3">
                    <a:lumMod val="65000"/>
                  </a:schemeClr>
                </a:solidFill>
                <a:latin typeface="宋体 (正文)"/>
                <a:ea typeface="宋体" panose="02010600030101010101" pitchFamily="2" charset="-122"/>
              </a:rPr>
              <a:t> 回归分析</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latin typeface="宋体 (正文)"/>
                <a:ea typeface="宋体" panose="02010600030101010101" pitchFamily="2" charset="-122"/>
              </a:rPr>
              <a:t>10.2</a:t>
            </a:r>
            <a:r>
              <a:rPr lang="zh-CN" altLang="en-US" b="1" dirty="0">
                <a:latin typeface="宋体 (正文)"/>
                <a:ea typeface="宋体" panose="02010600030101010101" pitchFamily="2" charset="-122"/>
              </a:rPr>
              <a:t>  </a:t>
            </a:r>
            <a:r>
              <a:rPr lang="en-US" altLang="zh-CN" b="1" dirty="0">
                <a:latin typeface="宋体 (正文)"/>
                <a:ea typeface="宋体" panose="02010600030101010101" pitchFamily="2" charset="-122"/>
              </a:rPr>
              <a:t>EM</a:t>
            </a:r>
            <a:r>
              <a:rPr lang="zh-CN" altLang="en-US" b="1" dirty="0">
                <a:latin typeface="宋体 (正文)"/>
                <a:ea typeface="宋体" panose="02010600030101010101" pitchFamily="2" charset="-122"/>
              </a:rPr>
              <a:t>算法</a:t>
            </a:r>
            <a:endParaRPr lang="en-US" altLang="zh-CN"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10.2.1 EM</a:t>
            </a:r>
            <a:r>
              <a:rPr lang="zh-CN" altLang="en-US" sz="3200" b="1" dirty="0">
                <a:latin typeface="宋体 (正文)"/>
                <a:ea typeface="宋体" panose="02010600030101010101" pitchFamily="2" charset="-122"/>
              </a:rPr>
              <a:t>算法的引入</a:t>
            </a:r>
            <a:endParaRPr lang="en-US" altLang="zh-CN" sz="3200"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10.2.2 EM</a:t>
            </a:r>
            <a:r>
              <a:rPr lang="zh-CN" altLang="en-US" sz="3200" b="1" dirty="0">
                <a:latin typeface="宋体 (正文)"/>
                <a:ea typeface="宋体" panose="02010600030101010101" pitchFamily="2" charset="-122"/>
              </a:rPr>
              <a:t>算法的收敛性</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10.3</a:t>
            </a:r>
            <a:r>
              <a:rPr lang="zh-CN" altLang="en-US" b="1" dirty="0">
                <a:solidFill>
                  <a:schemeClr val="accent3">
                    <a:lumMod val="65000"/>
                  </a:schemeClr>
                </a:solidFill>
                <a:latin typeface="宋体 (正文)"/>
                <a:ea typeface="宋体" panose="02010600030101010101" pitchFamily="2" charset="-122"/>
              </a:rPr>
              <a:t>  贝叶斯分类</a:t>
            </a:r>
            <a:endParaRPr lang="en-US" altLang="zh-CN" b="1" dirty="0">
              <a:solidFill>
                <a:schemeClr val="accent3">
                  <a:lumMod val="65000"/>
                </a:schemeClr>
              </a:solidFill>
              <a:latin typeface="宋体 (正文)"/>
              <a:ea typeface="宋体" panose="02010600030101010101" pitchFamily="2" charset="-122"/>
            </a:endParaRPr>
          </a:p>
          <a:p>
            <a:pPr marL="0" indent="0">
              <a:buNone/>
              <a:defRPr/>
            </a:pP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1150661244"/>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77328"/>
            <a:ext cx="8229600" cy="2887960"/>
          </a:xfrm>
        </p:spPr>
        <p:txBody>
          <a:bodyPr/>
          <a:lstStyle/>
          <a:p>
            <a:pPr marL="0" indent="0">
              <a:buNone/>
            </a:pPr>
            <a:r>
              <a:rPr lang="zh-CN" altLang="en-US" sz="2400" dirty="0"/>
              <a:t> </a:t>
            </a:r>
            <a:r>
              <a:rPr lang="zh-CN" altLang="en-US" sz="2400" b="1" dirty="0">
                <a:latin typeface="宋体" panose="02010600030101010101" pitchFamily="2" charset="-122"/>
                <a:ea typeface="宋体" panose="02010600030101010101" pitchFamily="2" charset="-122"/>
                <a:cs typeface="+mj-cs"/>
              </a:rPr>
              <a:t>三硬币模型：硬币</a:t>
            </a:r>
            <a:r>
              <a:rPr lang="en-US" altLang="zh-CN" sz="2400" b="1" dirty="0">
                <a:latin typeface="宋体" panose="02010600030101010101" pitchFamily="2" charset="-122"/>
                <a:ea typeface="宋体" panose="02010600030101010101" pitchFamily="2" charset="-122"/>
                <a:cs typeface="+mj-cs"/>
              </a:rPr>
              <a:t>A</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B</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C</a:t>
            </a:r>
            <a:r>
              <a:rPr lang="zh-CN" altLang="en-US" sz="2400" b="1" dirty="0">
                <a:latin typeface="宋体" panose="02010600030101010101" pitchFamily="2" charset="-122"/>
                <a:ea typeface="宋体" panose="02010600030101010101" pitchFamily="2" charset="-122"/>
                <a:cs typeface="+mj-cs"/>
              </a:rPr>
              <a:t>，正面概率分别为</a:t>
            </a:r>
            <a:r>
              <a:rPr lang="en-US" altLang="zh-CN" sz="2400" b="1" dirty="0">
                <a:latin typeface="宋体" panose="02010600030101010101" pitchFamily="2" charset="-122"/>
                <a:ea typeface="宋体" panose="02010600030101010101" pitchFamily="2" charset="-122"/>
                <a:cs typeface="+mj-cs"/>
              </a:rPr>
              <a:t>π</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p</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q</a:t>
            </a:r>
            <a:r>
              <a:rPr lang="zh-CN" altLang="en-US" sz="2400" b="1" dirty="0">
                <a:latin typeface="宋体" panose="02010600030101010101" pitchFamily="2" charset="-122"/>
                <a:ea typeface="宋体" panose="02010600030101010101" pitchFamily="2" charset="-122"/>
                <a:cs typeface="+mj-cs"/>
              </a:rPr>
              <a:t>，</a:t>
            </a:r>
          </a:p>
          <a:p>
            <a:pPr marL="0" indent="0">
              <a:buNone/>
            </a:pPr>
            <a:r>
              <a:rPr lang="zh-CN" altLang="en-US" sz="2400" b="1" dirty="0">
                <a:latin typeface="宋体" panose="02010600030101010101" pitchFamily="2" charset="-122"/>
                <a:ea typeface="宋体" panose="02010600030101010101" pitchFamily="2" charset="-122"/>
                <a:cs typeface="+mj-cs"/>
              </a:rPr>
              <a:t> </a:t>
            </a:r>
            <a:r>
              <a:rPr lang="en-US" altLang="zh-CN" sz="2400" b="1" dirty="0">
                <a:latin typeface="宋体" panose="02010600030101010101" pitchFamily="2" charset="-122"/>
                <a:ea typeface="宋体" panose="02010600030101010101" pitchFamily="2" charset="-122"/>
                <a:cs typeface="+mj-cs"/>
              </a:rPr>
              <a:t>A</a:t>
            </a:r>
            <a:r>
              <a:rPr lang="zh-CN" altLang="en-US" sz="2400" b="1" dirty="0">
                <a:latin typeface="宋体" panose="02010600030101010101" pitchFamily="2" charset="-122"/>
                <a:ea typeface="宋体" panose="02010600030101010101" pitchFamily="2" charset="-122"/>
                <a:cs typeface="+mj-cs"/>
              </a:rPr>
              <a:t>正面时选</a:t>
            </a:r>
            <a:r>
              <a:rPr lang="en-US" altLang="zh-CN" sz="2400" b="1" dirty="0">
                <a:latin typeface="宋体" panose="02010600030101010101" pitchFamily="2" charset="-122"/>
                <a:ea typeface="宋体" panose="02010600030101010101" pitchFamily="2" charset="-122"/>
                <a:cs typeface="+mj-cs"/>
              </a:rPr>
              <a:t>B</a:t>
            </a:r>
            <a:r>
              <a:rPr lang="zh-CN" altLang="en-US" sz="2400" b="1" dirty="0">
                <a:latin typeface="宋体" panose="02010600030101010101" pitchFamily="2" charset="-122"/>
                <a:ea typeface="宋体" panose="02010600030101010101" pitchFamily="2" charset="-122"/>
                <a:cs typeface="+mj-cs"/>
              </a:rPr>
              <a:t>，反面选</a:t>
            </a:r>
            <a:r>
              <a:rPr lang="en-US" altLang="zh-CN" sz="2400" b="1" dirty="0">
                <a:latin typeface="宋体" panose="02010600030101010101" pitchFamily="2" charset="-122"/>
                <a:ea typeface="宋体" panose="02010600030101010101" pitchFamily="2" charset="-122"/>
                <a:cs typeface="+mj-cs"/>
              </a:rPr>
              <a:t>C</a:t>
            </a:r>
            <a:r>
              <a:rPr lang="zh-CN" altLang="en-US" sz="2400" b="1" dirty="0">
                <a:latin typeface="宋体" panose="02010600030101010101" pitchFamily="2" charset="-122"/>
                <a:ea typeface="宋体" panose="02010600030101010101" pitchFamily="2" charset="-122"/>
                <a:cs typeface="+mj-cs"/>
              </a:rPr>
              <a:t>，</a:t>
            </a:r>
          </a:p>
          <a:p>
            <a:pPr marL="0" indent="0">
              <a:buNone/>
            </a:pPr>
            <a:r>
              <a:rPr lang="zh-CN" altLang="en-US" sz="2400" b="1" dirty="0">
                <a:latin typeface="宋体" panose="02010600030101010101" pitchFamily="2" charset="-122"/>
                <a:ea typeface="宋体" panose="02010600030101010101" pitchFamily="2" charset="-122"/>
                <a:cs typeface="+mj-cs"/>
              </a:rPr>
              <a:t> 得到结果：</a:t>
            </a:r>
            <a:r>
              <a:rPr lang="en-US" altLang="zh-CN" sz="2400" b="1" dirty="0">
                <a:latin typeface="宋体" panose="02010600030101010101" pitchFamily="2" charset="-122"/>
                <a:ea typeface="宋体" panose="02010600030101010101" pitchFamily="2" charset="-122"/>
                <a:cs typeface="+mj-cs"/>
              </a:rPr>
              <a:t>1101001011</a:t>
            </a:r>
          </a:p>
          <a:p>
            <a:pPr marL="0" indent="0">
              <a:buNone/>
            </a:pPr>
            <a:r>
              <a:rPr lang="en-US" altLang="zh-CN" sz="2400" b="1" dirty="0">
                <a:latin typeface="宋体" panose="02010600030101010101" pitchFamily="2" charset="-122"/>
                <a:ea typeface="宋体" panose="02010600030101010101" pitchFamily="2" charset="-122"/>
                <a:cs typeface="+mj-cs"/>
              </a:rPr>
              <a:t> </a:t>
            </a:r>
            <a:r>
              <a:rPr lang="zh-CN" altLang="en-US" sz="2400" b="1" dirty="0">
                <a:latin typeface="宋体" panose="02010600030101010101" pitchFamily="2" charset="-122"/>
                <a:ea typeface="宋体" panose="02010600030101010101" pitchFamily="2" charset="-122"/>
                <a:cs typeface="+mj-cs"/>
              </a:rPr>
              <a:t>问题：只能看结果，不能看中间过程，估算</a:t>
            </a:r>
            <a:r>
              <a:rPr lang="en-US" altLang="zh-CN" sz="2400" b="1" dirty="0">
                <a:latin typeface="宋体" panose="02010600030101010101" pitchFamily="2" charset="-122"/>
                <a:ea typeface="宋体" panose="02010600030101010101" pitchFamily="2" charset="-122"/>
                <a:cs typeface="+mj-cs"/>
              </a:rPr>
              <a:t>π</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p</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q</a:t>
            </a:r>
            <a:r>
              <a:rPr lang="zh-CN" altLang="en-US" sz="2400" b="1" dirty="0">
                <a:latin typeface="宋体" panose="02010600030101010101" pitchFamily="2" charset="-122"/>
                <a:ea typeface="宋体" panose="02010600030101010101" pitchFamily="2" charset="-122"/>
                <a:cs typeface="+mj-cs"/>
              </a:rPr>
              <a:t>，</a:t>
            </a:r>
          </a:p>
          <a:p>
            <a:pPr marL="0" indent="0">
              <a:buNone/>
            </a:pPr>
            <a:r>
              <a:rPr lang="zh-CN" altLang="en-US" sz="2400" b="1" dirty="0">
                <a:latin typeface="宋体" panose="02010600030101010101" pitchFamily="2" charset="-122"/>
                <a:ea typeface="宋体" panose="02010600030101010101" pitchFamily="2" charset="-122"/>
                <a:cs typeface="+mj-cs"/>
              </a:rPr>
              <a:t> 解：模型</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zh-CN" altLang="en-US" sz="2400" dirty="0"/>
          </a:p>
        </p:txBody>
      </p:sp>
      <p:sp>
        <p:nvSpPr>
          <p:cNvPr id="5" name="矩形 4"/>
          <p:cNvSpPr/>
          <p:nvPr/>
        </p:nvSpPr>
        <p:spPr>
          <a:xfrm>
            <a:off x="761810" y="5267793"/>
            <a:ext cx="7620380" cy="1200329"/>
          </a:xfrm>
          <a:prstGeom prst="rect">
            <a:avLst/>
          </a:prstGeom>
        </p:spPr>
        <p:txBody>
          <a:bodyPr wrap="square">
            <a:spAutoFit/>
          </a:bodyPr>
          <a:lstStyle/>
          <a:p>
            <a:r>
              <a:rPr lang="zh-CN" altLang="en-US" sz="2400" b="1" dirty="0">
                <a:latin typeface="宋体" panose="02010600030101010101" pitchFamily="2" charset="-122"/>
                <a:cs typeface="+mj-cs"/>
              </a:rPr>
              <a:t>随机变量Y是观测变量，表示一次试验观测的结果是1或0，随机变量z是隐变量，表示未观测到的掷硬币A的结果，这一模型是以上数据的生成模型。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771976"/>
            <a:ext cx="5400600" cy="1313208"/>
          </a:xfrm>
          <a:prstGeom prst="rect">
            <a:avLst/>
          </a:prstGeom>
        </p:spPr>
      </p:pic>
      <p:sp>
        <p:nvSpPr>
          <p:cNvPr id="8" name="标题 1">
            <a:extLst>
              <a:ext uri="{FF2B5EF4-FFF2-40B4-BE49-F238E27FC236}">
                <a16:creationId xmlns:a16="http://schemas.microsoft.com/office/drawing/2014/main" id="{CAFF7EDD-5BFB-4257-AA35-E04F4D1AA4C8}"/>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10.2.1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EM</a:t>
            </a:r>
            <a:r>
              <a:rPr lang="zh-CN" altLang="en-US" sz="3200" b="1" dirty="0">
                <a:effectLst>
                  <a:outerShdw blurRad="38100" dist="38100" dir="2700000" algn="tl">
                    <a:srgbClr val="000000">
                      <a:alpha val="43137"/>
                    </a:srgbClr>
                  </a:outerShdw>
                </a:effectLst>
                <a:latin typeface="+mj-ea"/>
              </a:rPr>
              <a:t>算法的引入</a:t>
            </a:r>
          </a:p>
        </p:txBody>
      </p:sp>
    </p:spTree>
    <p:extLst>
      <p:ext uri="{BB962C8B-B14F-4D97-AF65-F5344CB8AC3E}">
        <p14:creationId xmlns:p14="http://schemas.microsoft.com/office/powerpoint/2010/main" val="2561645998"/>
      </p:ext>
    </p:extLst>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700808"/>
            <a:ext cx="8229600" cy="4400128"/>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观测数据：</a:t>
            </a: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未观测数据：</a:t>
            </a:r>
          </a:p>
          <a:p>
            <a:pPr marL="0" indent="0">
              <a:buNone/>
            </a:pPr>
            <a:r>
              <a:rPr lang="zh-CN" altLang="en-US" sz="2400" b="1" dirty="0">
                <a:latin typeface="宋体" panose="02010600030101010101" pitchFamily="2" charset="-122"/>
                <a:ea typeface="宋体" panose="02010600030101010101" pitchFamily="2" charset="-122"/>
                <a:cs typeface="+mj-cs"/>
              </a:rPr>
              <a:t>似然函数：</a:t>
            </a:r>
          </a:p>
          <a:p>
            <a:pPr marL="0" indent="0">
              <a:buNone/>
            </a:pPr>
            <a:r>
              <a:rPr lang="zh-CN" altLang="en-US" sz="2400" b="1" dirty="0">
                <a:latin typeface="宋体" panose="02010600030101010101" pitchFamily="2" charset="-122"/>
                <a:ea typeface="宋体" panose="02010600030101010101" pitchFamily="2" charset="-122"/>
                <a:cs typeface="+mj-cs"/>
              </a:rPr>
              <a:t>即：</a:t>
            </a: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极大似然估计：</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该问题没有解析解，</a:t>
            </a: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迭代法：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88" y="1717072"/>
            <a:ext cx="1351416" cy="43928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992" y="2172623"/>
            <a:ext cx="1708722" cy="4392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010" y="2628173"/>
            <a:ext cx="3777864" cy="43928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8193" y="3385780"/>
            <a:ext cx="5472608" cy="515092"/>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7230" y="4476936"/>
            <a:ext cx="3189330" cy="596934"/>
          </a:xfrm>
          <a:prstGeom prst="rect">
            <a:avLst/>
          </a:prstGeom>
        </p:spPr>
      </p:pic>
      <p:sp>
        <p:nvSpPr>
          <p:cNvPr id="11" name="标题 1">
            <a:extLst>
              <a:ext uri="{FF2B5EF4-FFF2-40B4-BE49-F238E27FC236}">
                <a16:creationId xmlns:a16="http://schemas.microsoft.com/office/drawing/2014/main" id="{3F801FE0-1939-4E6A-8EA5-B6FF0CB9AB27}"/>
              </a:ext>
            </a:extLst>
          </p:cNvPr>
          <p:cNvSpPr>
            <a:spLocks noGrp="1" noChangeArrowheads="1"/>
          </p:cNvSpPr>
          <p:nvPr>
            <p:ph type="title"/>
          </p:nvPr>
        </p:nvSpPr>
        <p:spPr>
          <a:xfrm>
            <a:off x="457200" y="529431"/>
            <a:ext cx="8229600" cy="595313"/>
          </a:xfrm>
        </p:spPr>
        <p:txBody>
          <a:bodyPr/>
          <a:lstStyle/>
          <a:p>
            <a:r>
              <a:rPr lang="en-US" altLang="zh-CN" sz="3200" b="1" dirty="0">
                <a:effectLst>
                  <a:outerShdw blurRad="38100" dist="38100" dir="2700000" algn="tl">
                    <a:srgbClr val="000000">
                      <a:alpha val="43137"/>
                    </a:srgbClr>
                  </a:outerShdw>
                </a:effectLst>
                <a:latin typeface="+mj-ea"/>
              </a:rPr>
              <a:t>10.2.1</a:t>
            </a:r>
            <a:r>
              <a:rPr lang="zh-CN" altLang="en-US" sz="3200" b="1" dirty="0">
                <a:effectLst>
                  <a:outerShdw blurRad="38100" dist="38100" dir="2700000" algn="tl">
                    <a:srgbClr val="000000">
                      <a:alpha val="43137"/>
                    </a:srgbClr>
                  </a:outerShdw>
                </a:effectLst>
                <a:latin typeface="+mj-ea"/>
              </a:rPr>
              <a:t> </a:t>
            </a:r>
            <a:r>
              <a:rPr lang="en-US" altLang="zh-CN" sz="3200" b="1" dirty="0">
                <a:effectLst>
                  <a:outerShdw blurRad="38100" dist="38100" dir="2700000" algn="tl">
                    <a:srgbClr val="000000">
                      <a:alpha val="43137"/>
                    </a:srgbClr>
                  </a:outerShdw>
                </a:effectLst>
                <a:latin typeface="+mj-ea"/>
              </a:rPr>
              <a:t>EM</a:t>
            </a:r>
            <a:r>
              <a:rPr lang="zh-CN" altLang="en-US" sz="3200" b="1" dirty="0">
                <a:effectLst>
                  <a:outerShdw blurRad="38100" dist="38100" dir="2700000" algn="tl">
                    <a:srgbClr val="000000">
                      <a:alpha val="43137"/>
                    </a:srgbClr>
                  </a:outerShdw>
                </a:effectLst>
                <a:latin typeface="+mj-ea"/>
              </a:rPr>
              <a:t>算法的引入</a:t>
            </a:r>
          </a:p>
        </p:txBody>
      </p:sp>
    </p:spTree>
    <p:extLst>
      <p:ext uri="{BB962C8B-B14F-4D97-AF65-F5344CB8AC3E}">
        <p14:creationId xmlns:p14="http://schemas.microsoft.com/office/powerpoint/2010/main" val="435318730"/>
      </p:ext>
    </p:extLst>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2880" y="1449521"/>
                <a:ext cx="7869560" cy="3608040"/>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选取初值：</a:t>
                </a:r>
              </a:p>
              <a:p>
                <a:pPr marL="0" indent="0">
                  <a:buNone/>
                </a:pPr>
                <a:r>
                  <a:rPr lang="zh-CN" altLang="en-US" sz="2400" b="1" dirty="0">
                    <a:latin typeface="宋体" panose="02010600030101010101" pitchFamily="2" charset="-122"/>
                    <a:ea typeface="宋体" panose="02010600030101010101" pitchFamily="2" charset="-122"/>
                    <a:cs typeface="+mj-cs"/>
                  </a:rPr>
                  <a:t>第</a:t>
                </a:r>
                <a:r>
                  <a:rPr lang="en-US" altLang="zh-CN" sz="2400" b="1" dirty="0" err="1">
                    <a:latin typeface="宋体" panose="02010600030101010101" pitchFamily="2" charset="-122"/>
                    <a:ea typeface="宋体" panose="02010600030101010101" pitchFamily="2" charset="-122"/>
                    <a:cs typeface="+mj-cs"/>
                  </a:rPr>
                  <a:t>i</a:t>
                </a:r>
                <a:r>
                  <a:rPr lang="zh-CN" altLang="en-US" sz="2400" b="1" dirty="0">
                    <a:latin typeface="宋体" panose="02010600030101010101" pitchFamily="2" charset="-122"/>
                    <a:ea typeface="宋体" panose="02010600030101010101" pitchFamily="2" charset="-122"/>
                    <a:cs typeface="+mj-cs"/>
                  </a:rPr>
                  <a:t>步的估计值：</a:t>
                </a:r>
              </a:p>
              <a:p>
                <a:pPr marL="0" indent="0">
                  <a:buNone/>
                </a:pP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算法第</a:t>
                </a:r>
                <a:r>
                  <a:rPr lang="en-US" altLang="zh-CN" sz="2400" b="1" dirty="0">
                    <a:latin typeface="宋体" panose="02010600030101010101" pitchFamily="2" charset="-122"/>
                    <a:ea typeface="宋体" panose="02010600030101010101" pitchFamily="2" charset="-122"/>
                    <a:cs typeface="+mj-cs"/>
                  </a:rPr>
                  <a:t>i+1</a:t>
                </a:r>
                <a:r>
                  <a:rPr lang="zh-CN" altLang="en-US" sz="2400" b="1" dirty="0">
                    <a:latin typeface="宋体" panose="02010600030101010101" pitchFamily="2" charset="-122"/>
                    <a:ea typeface="宋体" panose="02010600030101010101" pitchFamily="2" charset="-122"/>
                    <a:cs typeface="+mj-cs"/>
                  </a:rPr>
                  <a:t>次迭代：</a:t>
                </a:r>
              </a:p>
              <a:p>
                <a:pPr marL="0" indent="0">
                  <a:buNone/>
                </a:pPr>
                <a:r>
                  <a:rPr lang="en-US" altLang="zh-CN" sz="2400" b="1" dirty="0">
                    <a:latin typeface="宋体" panose="02010600030101010101" pitchFamily="2" charset="-122"/>
                    <a:ea typeface="宋体" panose="02010600030101010101" pitchFamily="2" charset="-122"/>
                    <a:cs typeface="+mj-cs"/>
                  </a:rPr>
                  <a:t>E</a:t>
                </a:r>
                <a:r>
                  <a:rPr lang="zh-CN" altLang="en-US" sz="2400" b="1" dirty="0">
                    <a:latin typeface="宋体" panose="02010600030101010101" pitchFamily="2" charset="-122"/>
                    <a:ea typeface="宋体" panose="02010600030101010101" pitchFamily="2" charset="-122"/>
                    <a:cs typeface="+mj-cs"/>
                  </a:rPr>
                  <a:t>步：计算在模型参数          下观测数据</a:t>
                </a:r>
                <a14:m>
                  <m:oMath xmlns:m="http://schemas.openxmlformats.org/officeDocument/2006/math">
                    <m:sSub>
                      <m:sSubPr>
                        <m:ctrlPr>
                          <a:rPr lang="en-US" altLang="zh-CN" sz="2400" b="1" i="1" dirty="0">
                            <a:latin typeface="Cambria Math" panose="02040503050406030204" pitchFamily="18" charset="0"/>
                            <a:cs typeface="+mj-cs"/>
                          </a:rPr>
                        </m:ctrlPr>
                      </m:sSubPr>
                      <m:e>
                        <m:r>
                          <a:rPr lang="en-US" altLang="zh-CN" sz="2400" b="1" dirty="0">
                            <a:latin typeface="Cambria Math" panose="02040503050406030204" pitchFamily="18" charset="0"/>
                            <a:cs typeface="+mj-cs"/>
                          </a:rPr>
                          <m:t>𝑦</m:t>
                        </m:r>
                      </m:e>
                      <m:sub>
                        <m:r>
                          <a:rPr lang="en-US" altLang="zh-CN" sz="2400" b="1" dirty="0">
                            <a:latin typeface="Cambria Math" panose="02040503050406030204" pitchFamily="18" charset="0"/>
                            <a:cs typeface="+mj-cs"/>
                          </a:rPr>
                          <m:t>𝑖</m:t>
                        </m:r>
                      </m:sub>
                    </m:sSub>
                  </m:oMath>
                </a14:m>
                <a:r>
                  <a:rPr lang="zh-CN" altLang="en-US" sz="2400" b="1" dirty="0">
                    <a:latin typeface="宋体" panose="02010600030101010101" pitchFamily="2" charset="-122"/>
                    <a:ea typeface="宋体" panose="02010600030101010101" pitchFamily="2" charset="-122"/>
                    <a:cs typeface="+mj-cs"/>
                  </a:rPr>
                  <a:t>来自掷</a:t>
                </a:r>
              </a:p>
              <a:p>
                <a:pPr marL="0" indent="0">
                  <a:buNone/>
                </a:pPr>
                <a:r>
                  <a:rPr lang="zh-CN" altLang="en-US" sz="2400" b="1" dirty="0">
                    <a:latin typeface="宋体" panose="02010600030101010101" pitchFamily="2" charset="-122"/>
                    <a:ea typeface="宋体" panose="02010600030101010101" pitchFamily="2" charset="-122"/>
                    <a:cs typeface="+mj-cs"/>
                  </a:rPr>
                  <a:t>硬币</a:t>
                </a:r>
                <a:r>
                  <a:rPr lang="en-US" altLang="zh-CN" sz="2400" b="1" dirty="0">
                    <a:latin typeface="宋体" panose="02010600030101010101" pitchFamily="2" charset="-122"/>
                    <a:ea typeface="宋体" panose="02010600030101010101" pitchFamily="2" charset="-122"/>
                    <a:cs typeface="+mj-cs"/>
                  </a:rPr>
                  <a:t>B</a:t>
                </a:r>
                <a:r>
                  <a:rPr lang="zh-CN" altLang="en-US" sz="2400" b="1" dirty="0">
                    <a:latin typeface="宋体" panose="02010600030101010101" pitchFamily="2" charset="-122"/>
                    <a:ea typeface="宋体" panose="02010600030101010101" pitchFamily="2" charset="-122"/>
                    <a:cs typeface="+mj-cs"/>
                  </a:rPr>
                  <a:t>的概率：</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zh-CN" altLang="en-US"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en-US" altLang="zh-CN" sz="2400" b="1" dirty="0">
                    <a:latin typeface="宋体" panose="02010600030101010101" pitchFamily="2" charset="-122"/>
                    <a:ea typeface="宋体" panose="02010600030101010101" pitchFamily="2" charset="-122"/>
                    <a:cs typeface="+mj-cs"/>
                  </a:rPr>
                  <a:t>M</a:t>
                </a:r>
                <a:r>
                  <a:rPr lang="zh-CN" altLang="en-US" sz="2400" b="1" dirty="0">
                    <a:latin typeface="宋体" panose="02010600030101010101" pitchFamily="2" charset="-122"/>
                    <a:ea typeface="宋体" panose="02010600030101010101" pitchFamily="2" charset="-122"/>
                    <a:cs typeface="+mj-cs"/>
                  </a:rPr>
                  <a:t>步</a:t>
                </a:r>
                <a:r>
                  <a:rPr lang="en-US" altLang="zh-CN" sz="2400" b="1" dirty="0">
                    <a:latin typeface="宋体" panose="02010600030101010101" pitchFamily="2" charset="-122"/>
                    <a:ea typeface="宋体" panose="02010600030101010101" pitchFamily="2" charset="-122"/>
                    <a:cs typeface="+mj-cs"/>
                  </a:rPr>
                  <a:t>: </a:t>
                </a:r>
                <a:r>
                  <a:rPr lang="zh-CN" altLang="en-US" sz="2400" b="1" dirty="0">
                    <a:latin typeface="宋体" panose="02010600030101010101" pitchFamily="2" charset="-122"/>
                    <a:ea typeface="宋体" panose="02010600030101010101" pitchFamily="2" charset="-122"/>
                    <a:cs typeface="+mj-cs"/>
                  </a:rPr>
                  <a:t>计算模型参数的新估计值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2880" y="1449521"/>
                <a:ext cx="7869560" cy="3608040"/>
              </a:xfrm>
              <a:blipFill>
                <a:blip r:embed="rId2"/>
                <a:stretch>
                  <a:fillRect l="-1239" t="-1351" b="-1689"/>
                </a:stretch>
              </a:blipFill>
            </p:spPr>
            <p:txBody>
              <a:bodyPr/>
              <a:lstStyle/>
              <a:p>
                <a:r>
                  <a:rPr lang="zh-CN" altLang="en-US">
                    <a:noFill/>
                  </a:rPr>
                  <a:t> </a:t>
                </a:r>
              </a:p>
            </p:txBody>
          </p:sp>
        </mc:Fallback>
      </mc:AlternateContent>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095" y="1461353"/>
            <a:ext cx="2088232" cy="40052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019" y="1992145"/>
            <a:ext cx="1823508" cy="379157"/>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4296" y="2820324"/>
            <a:ext cx="1395231" cy="332953"/>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5656" y="3687182"/>
            <a:ext cx="6676010" cy="836473"/>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771" y="5258652"/>
            <a:ext cx="2846248" cy="711561"/>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6019" y="5194032"/>
            <a:ext cx="2395280" cy="854365"/>
          </a:xfrm>
          <a:prstGeom prst="rect">
            <a:avLst/>
          </a:prstGeom>
        </p:spPr>
      </p:pic>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1299" y="5146808"/>
            <a:ext cx="2674640" cy="948811"/>
          </a:xfrm>
          <a:prstGeom prst="rect">
            <a:avLst/>
          </a:prstGeom>
        </p:spPr>
      </p:pic>
    </p:spTree>
    <p:extLst>
      <p:ext uri="{BB962C8B-B14F-4D97-AF65-F5344CB8AC3E}">
        <p14:creationId xmlns:p14="http://schemas.microsoft.com/office/powerpoint/2010/main" val="2647569985"/>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457200" y="457200"/>
            <a:ext cx="8229600" cy="595536"/>
          </a:xfrm>
        </p:spPr>
        <p:txBody>
          <a:bodyPr/>
          <a:lstStyle/>
          <a:p>
            <a:pPr eaLnBrk="1" hangingPunct="1"/>
            <a:r>
              <a:rPr lang="zh-CN" altLang="en-US" sz="3200" b="1" dirty="0">
                <a:solidFill>
                  <a:schemeClr val="accent1">
                    <a:lumMod val="25000"/>
                  </a:schemeClr>
                </a:solidFill>
                <a:effectLst>
                  <a:outerShdw blurRad="38100" dist="38100" dir="2700000" algn="tl">
                    <a:srgbClr val="000000">
                      <a:alpha val="43137"/>
                    </a:srgbClr>
                  </a:outerShdw>
                </a:effectLst>
              </a:rPr>
              <a:t>回归分析的一般步骤</a:t>
            </a:r>
          </a:p>
        </p:txBody>
      </p:sp>
      <p:pic>
        <p:nvPicPr>
          <p:cNvPr id="89090" name="Picture 4"/>
          <p:cNvPicPr>
            <a:picLocks noGrp="1" noChangeAspect="1" noChangeArrowheads="1"/>
          </p:cNvPicPr>
          <p:nvPr>
            <p:ph idx="1"/>
          </p:nvPr>
        </p:nvPicPr>
        <p:blipFill>
          <a:blip r:embed="rId2"/>
          <a:srcRect/>
          <a:stretch>
            <a:fillRect/>
          </a:stretch>
        </p:blipFill>
        <p:spPr>
          <a:xfrm>
            <a:off x="1547664" y="1844824"/>
            <a:ext cx="6362486" cy="3744416"/>
          </a:xfrm>
        </p:spPr>
      </p:pic>
    </p:spTree>
    <p:extLst>
      <p:ext uri="{BB962C8B-B14F-4D97-AF65-F5344CB8AC3E}">
        <p14:creationId xmlns:p14="http://schemas.microsoft.com/office/powerpoint/2010/main" val="4236498756"/>
      </p:ext>
    </p:extLst>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643" y="1417229"/>
            <a:ext cx="7487757" cy="4256112"/>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初值：</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zh-CN" altLang="en-US"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利用迭代公式，得：</a:t>
            </a: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继续迭代，得：</a:t>
            </a: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得到模型参数的极大似然估计：</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424" y="1655876"/>
            <a:ext cx="5169151" cy="108012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032" y="3334024"/>
            <a:ext cx="4176463" cy="42252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925" y="4011338"/>
            <a:ext cx="3456384" cy="51478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151" y="5093747"/>
            <a:ext cx="4626612" cy="50017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9735" y="5734015"/>
            <a:ext cx="3809671" cy="405284"/>
          </a:xfrm>
          <a:prstGeom prst="rect">
            <a:avLst/>
          </a:prstGeom>
        </p:spPr>
      </p:pic>
      <p:sp>
        <p:nvSpPr>
          <p:cNvPr id="11" name="标题 1">
            <a:extLst>
              <a:ext uri="{FF2B5EF4-FFF2-40B4-BE49-F238E27FC236}">
                <a16:creationId xmlns:a16="http://schemas.microsoft.com/office/drawing/2014/main" id="{21705443-FF0B-4D1A-BED2-A356FAF601F0}"/>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a:t>
            </a:r>
          </a:p>
        </p:txBody>
      </p:sp>
    </p:spTree>
    <p:extLst>
      <p:ext uri="{BB962C8B-B14F-4D97-AF65-F5344CB8AC3E}">
        <p14:creationId xmlns:p14="http://schemas.microsoft.com/office/powerpoint/2010/main" val="2358942695"/>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1216" y="1772816"/>
            <a:ext cx="8229600" cy="3886200"/>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如果取初值：</a:t>
            </a: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完全数据 </a:t>
            </a:r>
            <a:r>
              <a:rPr lang="en-US" altLang="zh-CN" sz="2400" b="1" dirty="0">
                <a:latin typeface="宋体" panose="02010600030101010101" pitchFamily="2" charset="-122"/>
                <a:ea typeface="宋体" panose="02010600030101010101" pitchFamily="2" charset="-122"/>
                <a:cs typeface="+mj-cs"/>
              </a:rPr>
              <a:t>complete-data</a:t>
            </a:r>
          </a:p>
          <a:p>
            <a:pPr marL="0" indent="0">
              <a:buNone/>
            </a:pPr>
            <a:r>
              <a:rPr lang="zh-CN" altLang="en-US" sz="2400" b="1" dirty="0">
                <a:latin typeface="宋体" panose="02010600030101010101" pitchFamily="2" charset="-122"/>
                <a:ea typeface="宋体" panose="02010600030101010101" pitchFamily="2" charset="-122"/>
                <a:cs typeface="+mj-cs"/>
              </a:rPr>
              <a:t>不完全数据 </a:t>
            </a:r>
            <a:r>
              <a:rPr lang="en-US" altLang="zh-CN" sz="2400" b="1" dirty="0">
                <a:latin typeface="宋体" panose="02010600030101010101" pitchFamily="2" charset="-122"/>
                <a:ea typeface="宋体" panose="02010600030101010101" pitchFamily="2" charset="-122"/>
                <a:cs typeface="+mj-cs"/>
              </a:rPr>
              <a:t>incomplete-data</a:t>
            </a:r>
            <a:endParaRPr lang="zh-CN" altLang="en-US" sz="2400" b="1" dirty="0">
              <a:latin typeface="宋体" panose="02010600030101010101" pitchFamily="2" charset="-122"/>
              <a:ea typeface="宋体" panose="02010600030101010101" pitchFamily="2" charset="-122"/>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404" y="2420110"/>
            <a:ext cx="4104456" cy="54515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832" y="3111905"/>
            <a:ext cx="5040560" cy="50113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126" y="4081658"/>
            <a:ext cx="1095528" cy="34294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682" y="4541678"/>
            <a:ext cx="876422" cy="333422"/>
          </a:xfrm>
          <a:prstGeom prst="rect">
            <a:avLst/>
          </a:prstGeom>
        </p:spPr>
      </p:pic>
      <p:sp>
        <p:nvSpPr>
          <p:cNvPr id="10" name="标题 1">
            <a:extLst>
              <a:ext uri="{FF2B5EF4-FFF2-40B4-BE49-F238E27FC236}">
                <a16:creationId xmlns:a16="http://schemas.microsoft.com/office/drawing/2014/main" id="{BF91543C-E966-451F-B8FB-4EFB96699AFC}"/>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a:t>
            </a:r>
          </a:p>
        </p:txBody>
      </p:sp>
    </p:spTree>
    <p:extLst>
      <p:ext uri="{BB962C8B-B14F-4D97-AF65-F5344CB8AC3E}">
        <p14:creationId xmlns:p14="http://schemas.microsoft.com/office/powerpoint/2010/main" val="931204750"/>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28800"/>
                <a:ext cx="8136904" cy="4104456"/>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输入：观测变量数据</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隐变量数据</a:t>
                </a:r>
                <a:r>
                  <a:rPr lang="en-US" altLang="zh-CN" sz="2400" b="1" dirty="0">
                    <a:latin typeface="宋体" panose="02010600030101010101" pitchFamily="2" charset="-122"/>
                    <a:ea typeface="宋体" panose="02010600030101010101" pitchFamily="2" charset="-122"/>
                    <a:cs typeface="+mj-cs"/>
                  </a:rPr>
                  <a:t>Z</a:t>
                </a:r>
                <a:r>
                  <a:rPr lang="zh-CN" altLang="en-US" sz="2400" b="1" dirty="0">
                    <a:latin typeface="宋体" panose="02010600030101010101" pitchFamily="2" charset="-122"/>
                    <a:ea typeface="宋体" panose="02010600030101010101" pitchFamily="2" charset="-122"/>
                    <a:cs typeface="+mj-cs"/>
                  </a:rPr>
                  <a:t>，联合分布</a:t>
                </a:r>
                <a:r>
                  <a:rPr lang="en-US" altLang="zh-CN" sz="2400" b="1" dirty="0">
                    <a:latin typeface="宋体" panose="02010600030101010101" pitchFamily="2" charset="-122"/>
                    <a:ea typeface="宋体" panose="02010600030101010101" pitchFamily="2" charset="-122"/>
                    <a:cs typeface="+mj-cs"/>
                  </a:rPr>
                  <a:t>P(Y,Z|</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θ</m:t>
                    </m:r>
                  </m:oMath>
                </a14:m>
                <a:r>
                  <a:rPr lang="en-US" altLang="zh-CN" sz="2400" b="1" dirty="0">
                    <a:latin typeface="宋体" panose="02010600030101010101" pitchFamily="2" charset="-122"/>
                    <a:ea typeface="宋体" panose="02010600030101010101" pitchFamily="2" charset="-122"/>
                    <a:cs typeface="+mj-cs"/>
                  </a:rPr>
                  <a:t>)</a:t>
                </a:r>
                <a:r>
                  <a:rPr lang="zh-CN" altLang="en-US" sz="2400" b="1" dirty="0">
                    <a:latin typeface="宋体" panose="02010600030101010101" pitchFamily="2" charset="-122"/>
                    <a:ea typeface="宋体" panose="02010600030101010101" pitchFamily="2" charset="-122"/>
                    <a:cs typeface="+mj-cs"/>
                  </a:rPr>
                  <a:t>，</a:t>
                </a: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条件分布</a:t>
                </a:r>
                <a:r>
                  <a:rPr lang="en-US" altLang="zh-CN" sz="2400" b="1" dirty="0">
                    <a:latin typeface="宋体" panose="02010600030101010101" pitchFamily="2" charset="-122"/>
                    <a:ea typeface="宋体" panose="02010600030101010101" pitchFamily="2" charset="-122"/>
                    <a:cs typeface="+mj-cs"/>
                  </a:rPr>
                  <a:t>P(Z|Y,</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θ</m:t>
                    </m:r>
                  </m:oMath>
                </a14:m>
                <a:r>
                  <a:rPr lang="en-US" altLang="zh-CN" sz="2400" b="1" dirty="0">
                    <a:latin typeface="宋体" panose="02010600030101010101" pitchFamily="2" charset="-122"/>
                    <a:ea typeface="宋体" panose="02010600030101010101" pitchFamily="2" charset="-122"/>
                    <a:cs typeface="+mj-cs"/>
                  </a:rPr>
                  <a:t>)</a:t>
                </a:r>
              </a:p>
              <a:p>
                <a:pPr marL="0" indent="0">
                  <a:buNone/>
                </a:pPr>
                <a:r>
                  <a:rPr lang="zh-CN" altLang="en-US" sz="2400" b="1" dirty="0">
                    <a:latin typeface="宋体" panose="02010600030101010101" pitchFamily="2" charset="-122"/>
                    <a:ea typeface="宋体" panose="02010600030101010101" pitchFamily="2" charset="-122"/>
                    <a:cs typeface="+mj-cs"/>
                  </a:rPr>
                  <a:t>输出：模型参数</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θ</m:t>
                    </m:r>
                  </m:oMath>
                </a14:m>
                <a:endParaRPr lang="zh-CN" altLang="en-US" sz="2400" b="1" dirty="0">
                  <a:latin typeface="宋体" panose="02010600030101010101" pitchFamily="2" charset="-122"/>
                  <a:ea typeface="宋体" panose="02010600030101010101" pitchFamily="2" charset="-122"/>
                  <a:cs typeface="+mj-cs"/>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28800"/>
                <a:ext cx="8136904" cy="4104456"/>
              </a:xfrm>
              <a:blipFill>
                <a:blip r:embed="rId2"/>
                <a:stretch>
                  <a:fillRect l="-1124" t="-1634"/>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068960"/>
            <a:ext cx="5810498" cy="207777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550483" y="5175374"/>
                <a:ext cx="7405320" cy="978729"/>
              </a:xfrm>
              <a:prstGeom prst="rect">
                <a:avLst/>
              </a:prstGeom>
            </p:spPr>
            <p:txBody>
              <a:bodyPr wrap="square">
                <a:spAutoFit/>
              </a:bodyPr>
              <a:lstStyle/>
              <a:p>
                <a:pPr>
                  <a:spcBef>
                    <a:spcPct val="20000"/>
                  </a:spcBef>
                  <a:buClr>
                    <a:schemeClr val="bg2"/>
                  </a:buClr>
                  <a:buSzPct val="75000"/>
                </a:pPr>
                <a:r>
                  <a:rPr lang="zh-CN" altLang="en-US" sz="2400" b="1" dirty="0">
                    <a:latin typeface="宋体" panose="02010600030101010101" pitchFamily="2" charset="-122"/>
                    <a:cs typeface="+mj-cs"/>
                  </a:rPr>
                  <a:t>给定观测数据Y和当前参数估计</a:t>
                </a:r>
                <a14:m>
                  <m:oMath xmlns:m="http://schemas.openxmlformats.org/officeDocument/2006/math">
                    <m:r>
                      <m:rPr>
                        <m:sty m:val="p"/>
                      </m:rPr>
                      <a:rPr lang="en-US" altLang="zh-CN" sz="2400" b="1">
                        <a:latin typeface="Cambria Math" panose="02040503050406030204" pitchFamily="18" charset="0"/>
                        <a:cs typeface="+mj-cs"/>
                      </a:rPr>
                      <m:t>θ</m:t>
                    </m:r>
                  </m:oMath>
                </a14:m>
                <a:endParaRPr lang="zh-CN" altLang="en-US" sz="2400" b="1" dirty="0">
                  <a:latin typeface="宋体" panose="02010600030101010101" pitchFamily="2" charset="-122"/>
                  <a:cs typeface="+mj-cs"/>
                </a:endParaRPr>
              </a:p>
              <a:p>
                <a:pPr>
                  <a:spcBef>
                    <a:spcPct val="20000"/>
                  </a:spcBef>
                  <a:buClr>
                    <a:schemeClr val="bg2"/>
                  </a:buClr>
                  <a:buSzPct val="75000"/>
                </a:pPr>
                <a:endParaRPr lang="zh-CN" altLang="en-US" sz="2800" dirty="0">
                  <a:latin typeface="+mn-lt"/>
                  <a:ea typeface="+mn-ea"/>
                </a:endParaRPr>
              </a:p>
            </p:txBody>
          </p:sp>
        </mc:Choice>
        <mc:Fallback xmlns="">
          <p:sp>
            <p:nvSpPr>
              <p:cNvPr id="5" name="矩形 4"/>
              <p:cNvSpPr>
                <a:spLocks noRot="1" noChangeAspect="1" noMove="1" noResize="1" noEditPoints="1" noAdjustHandles="1" noChangeArrowheads="1" noChangeShapeType="1" noTextEdit="1"/>
              </p:cNvSpPr>
              <p:nvPr/>
            </p:nvSpPr>
            <p:spPr>
              <a:xfrm>
                <a:off x="550483" y="5175374"/>
                <a:ext cx="7405320" cy="978729"/>
              </a:xfrm>
              <a:prstGeom prst="rect">
                <a:avLst/>
              </a:prstGeom>
              <a:blipFill>
                <a:blip r:embed="rId4"/>
                <a:stretch>
                  <a:fillRect l="-1235" t="-6832"/>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3A3CB3D9-9025-45B8-9AC9-D3A4155E51A8}"/>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a:t>
            </a:r>
          </a:p>
        </p:txBody>
      </p:sp>
    </p:spTree>
    <p:extLst>
      <p:ext uri="{BB962C8B-B14F-4D97-AF65-F5344CB8AC3E}">
        <p14:creationId xmlns:p14="http://schemas.microsoft.com/office/powerpoint/2010/main" val="1142791201"/>
      </p:ext>
    </p:extLst>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771" y="1196948"/>
            <a:ext cx="5626968" cy="1930592"/>
          </a:xfrm>
        </p:spPr>
      </p:pic>
      <mc:AlternateContent xmlns:mc="http://schemas.openxmlformats.org/markup-compatibility/2006" xmlns:a14="http://schemas.microsoft.com/office/drawing/2010/main">
        <mc:Choice Requires="a14">
          <p:sp>
            <p:nvSpPr>
              <p:cNvPr id="5" name="矩形 4"/>
              <p:cNvSpPr/>
              <p:nvPr/>
            </p:nvSpPr>
            <p:spPr>
              <a:xfrm>
                <a:off x="529771" y="3352872"/>
                <a:ext cx="7859216" cy="1600310"/>
              </a:xfrm>
              <a:prstGeom prst="rect">
                <a:avLst/>
              </a:prstGeom>
            </p:spPr>
            <p:txBody>
              <a:bodyPr wrap="square">
                <a:spAutoFit/>
              </a:bodyPr>
              <a:lstStyle/>
              <a:p>
                <a:r>
                  <a:rPr lang="zh-CN" altLang="en-US" sz="2400" b="1" dirty="0">
                    <a:latin typeface="宋体" panose="02010600030101010101" pitchFamily="2" charset="-122"/>
                    <a:cs typeface="+mj-cs"/>
                  </a:rPr>
                  <a:t>Q函数定义：</a:t>
                </a:r>
              </a:p>
              <a:p>
                <a:r>
                  <a:rPr lang="zh-CN" altLang="en-US" sz="2400" b="1" dirty="0">
                    <a:latin typeface="宋体" panose="02010600030101010101" pitchFamily="2" charset="-122"/>
                    <a:cs typeface="+mj-cs"/>
                  </a:rPr>
                  <a:t>完全数据的对数似然函数</a:t>
                </a:r>
                <a14:m>
                  <m:oMath xmlns:m="http://schemas.openxmlformats.org/officeDocument/2006/math">
                    <m:r>
                      <m:rPr>
                        <m:sty m:val="p"/>
                      </m:rPr>
                      <a:rPr lang="en-US" altLang="zh-CN" sz="2400" b="1">
                        <a:latin typeface="Cambria Math" panose="02040503050406030204" pitchFamily="18" charset="0"/>
                        <a:cs typeface="+mj-cs"/>
                      </a:rPr>
                      <m:t>log</m:t>
                    </m:r>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Z</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en-US" sz="2400" b="1" dirty="0">
                    <a:latin typeface="宋体" panose="02010600030101010101" pitchFamily="2" charset="-122"/>
                    <a:cs typeface="+mj-cs"/>
                  </a:rPr>
                  <a:t>关于在给定观测数据Y和当前函数</a:t>
                </a:r>
                <a14:m>
                  <m:oMath xmlns:m="http://schemas.openxmlformats.org/officeDocument/2006/math">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𝑖</m:t>
                        </m:r>
                        <m:r>
                          <a:rPr lang="en-US" altLang="zh-CN" sz="2400" b="1">
                            <a:latin typeface="Cambria Math" panose="02040503050406030204" pitchFamily="18" charset="0"/>
                            <a:cs typeface="+mj-cs"/>
                          </a:rPr>
                          <m:t>)</m:t>
                        </m:r>
                      </m:sup>
                    </m:sSup>
                  </m:oMath>
                </a14:m>
                <a:r>
                  <a:rPr lang="zh-CN" altLang="en-US" sz="2400" b="1" dirty="0">
                    <a:latin typeface="宋体" panose="02010600030101010101" pitchFamily="2" charset="-122"/>
                    <a:cs typeface="+mj-cs"/>
                  </a:rPr>
                  <a:t>下对未观测数据Z的条件概率分布</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Z</m:t>
                    </m:r>
                    <m:r>
                      <a:rPr lang="en-US" altLang="zh-CN" sz="2400" b="1">
                        <a:latin typeface="Cambria Math" panose="02040503050406030204" pitchFamily="18" charset="0"/>
                        <a:cs typeface="+mj-cs"/>
                      </a:rPr>
                      <m:t>|</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𝑖</m:t>
                        </m:r>
                        <m:r>
                          <a:rPr lang="en-US" altLang="zh-CN" sz="2400" b="1">
                            <a:latin typeface="Cambria Math" panose="02040503050406030204" pitchFamily="18" charset="0"/>
                            <a:cs typeface="+mj-cs"/>
                          </a:rPr>
                          <m:t>)</m:t>
                        </m:r>
                      </m:sup>
                    </m:sSup>
                    <m:r>
                      <a:rPr lang="en-US" altLang="zh-CN" sz="2400" b="1">
                        <a:latin typeface="Cambria Math" panose="02040503050406030204" pitchFamily="18" charset="0"/>
                        <a:cs typeface="+mj-cs"/>
                      </a:rPr>
                      <m:t>)</m:t>
                    </m:r>
                  </m:oMath>
                </a14:m>
                <a:r>
                  <a:rPr lang="en-US" altLang="zh-CN" sz="2400" b="1" dirty="0">
                    <a:latin typeface="宋体" panose="02010600030101010101" pitchFamily="2" charset="-122"/>
                    <a:cs typeface="+mj-cs"/>
                  </a:rPr>
                  <a:t>,</a:t>
                </a:r>
                <a:r>
                  <a:rPr lang="zh-CN" altLang="en-US" sz="2400" b="1" dirty="0">
                    <a:latin typeface="宋体" panose="02010600030101010101" pitchFamily="2" charset="-122"/>
                    <a:cs typeface="+mj-cs"/>
                  </a:rPr>
                  <a:t>的期望称为Q函数，即：</a:t>
                </a:r>
              </a:p>
            </p:txBody>
          </p:sp>
        </mc:Choice>
        <mc:Fallback xmlns="">
          <p:sp>
            <p:nvSpPr>
              <p:cNvPr id="5" name="矩形 4"/>
              <p:cNvSpPr>
                <a:spLocks noRot="1" noChangeAspect="1" noMove="1" noResize="1" noEditPoints="1" noAdjustHandles="1" noChangeArrowheads="1" noChangeShapeType="1" noTextEdit="1"/>
              </p:cNvSpPr>
              <p:nvPr/>
            </p:nvSpPr>
            <p:spPr>
              <a:xfrm>
                <a:off x="529771" y="3352872"/>
                <a:ext cx="7859216" cy="1600310"/>
              </a:xfrm>
              <a:prstGeom prst="rect">
                <a:avLst/>
              </a:prstGeom>
              <a:blipFill>
                <a:blip r:embed="rId3"/>
                <a:stretch>
                  <a:fillRect l="-1241" t="-3042" b="-6464"/>
                </a:stretch>
              </a:blipFill>
            </p:spPr>
            <p:txBody>
              <a:bodyPr/>
              <a:lstStyle/>
              <a:p>
                <a:r>
                  <a:rPr lang="zh-CN"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670" y="5152210"/>
            <a:ext cx="6793801" cy="720080"/>
          </a:xfrm>
          <a:prstGeom prst="rect">
            <a:avLst/>
          </a:prstGeom>
        </p:spPr>
      </p:pic>
      <p:sp>
        <p:nvSpPr>
          <p:cNvPr id="8" name="标题 1">
            <a:extLst>
              <a:ext uri="{FF2B5EF4-FFF2-40B4-BE49-F238E27FC236}">
                <a16:creationId xmlns:a16="http://schemas.microsoft.com/office/drawing/2014/main" id="{9390E324-3F83-44E9-A62D-7D3040727FBC}"/>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a:t>
            </a:r>
          </a:p>
        </p:txBody>
      </p:sp>
    </p:spTree>
    <p:extLst>
      <p:ext uri="{BB962C8B-B14F-4D97-AF65-F5344CB8AC3E}">
        <p14:creationId xmlns:p14="http://schemas.microsoft.com/office/powerpoint/2010/main" val="2715674984"/>
      </p:ext>
    </p:extLst>
  </p:cSld>
  <p:clrMapOvr>
    <a:masterClrMapping/>
  </p:clrMapOvr>
  <p:transition>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3568" y="1772816"/>
                <a:ext cx="8229600" cy="2376264"/>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算法说明：</a:t>
                </a:r>
              </a:p>
              <a:p>
                <a:pPr marL="0" indent="0">
                  <a:buNone/>
                </a:pPr>
                <a:r>
                  <a:rPr lang="zh-CN" altLang="en-US" sz="2400" b="1" dirty="0">
                    <a:latin typeface="宋体" panose="02010600030101010101" pitchFamily="2" charset="-122"/>
                    <a:ea typeface="宋体" panose="02010600030101010101" pitchFamily="2" charset="-122"/>
                    <a:cs typeface="+mj-cs"/>
                  </a:rPr>
                  <a:t>步骤</a:t>
                </a:r>
                <a:r>
                  <a:rPr lang="en-US" altLang="zh-CN" sz="2400" b="1" dirty="0">
                    <a:latin typeface="宋体" panose="02010600030101010101" pitchFamily="2" charset="-122"/>
                    <a:ea typeface="宋体" panose="02010600030101010101" pitchFamily="2" charset="-122"/>
                    <a:cs typeface="+mj-cs"/>
                  </a:rPr>
                  <a:t>3</a:t>
                </a:r>
                <a:r>
                  <a:rPr lang="zh-CN" altLang="en-US" sz="2400" b="1" dirty="0">
                    <a:latin typeface="宋体" panose="02010600030101010101" pitchFamily="2" charset="-122"/>
                    <a:ea typeface="宋体" panose="02010600030101010101" pitchFamily="2" charset="-122"/>
                    <a:cs typeface="+mj-cs"/>
                  </a:rPr>
                  <a:t>，完成一次迭代：</a:t>
                </a:r>
                <a14:m>
                  <m:oMath xmlns:m="http://schemas.openxmlformats.org/officeDocument/2006/math">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𝑖</m:t>
                        </m:r>
                        <m:r>
                          <a:rPr lang="en-US" altLang="zh-CN" sz="2400" b="1">
                            <a:latin typeface="Cambria Math" panose="02040503050406030204" pitchFamily="18" charset="0"/>
                            <a:cs typeface="+mj-cs"/>
                          </a:rPr>
                          <m:t>)</m:t>
                        </m:r>
                      </m:sup>
                    </m:sSup>
                  </m:oMath>
                </a14:m>
                <a:r>
                  <a:rPr lang="en-US" altLang="zh-CN" sz="2400" b="1" dirty="0">
                    <a:latin typeface="宋体" panose="02010600030101010101" pitchFamily="2" charset="-122"/>
                    <a:ea typeface="宋体" panose="02010600030101010101" pitchFamily="2" charset="-122"/>
                    <a:cs typeface="+mj-cs"/>
                  </a:rPr>
                  <a:t> </a:t>
                </a:r>
                <a:r>
                  <a:rPr lang="zh-CN" altLang="en-US" sz="2400" b="1" dirty="0">
                    <a:latin typeface="宋体" panose="02010600030101010101" pitchFamily="2" charset="-122"/>
                    <a:ea typeface="宋体" panose="02010600030101010101" pitchFamily="2" charset="-122"/>
                    <a:cs typeface="+mj-cs"/>
                  </a:rPr>
                  <a:t>到</a:t>
                </a:r>
                <a14:m>
                  <m:oMath xmlns:m="http://schemas.openxmlformats.org/officeDocument/2006/math">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𝑖</m:t>
                        </m:r>
                        <m:r>
                          <a:rPr lang="en-US" altLang="zh-CN" sz="2400" b="1">
                            <a:latin typeface="Cambria Math" panose="02040503050406030204" pitchFamily="18" charset="0"/>
                            <a:cs typeface="+mj-cs"/>
                          </a:rPr>
                          <m:t>+1)</m:t>
                        </m:r>
                      </m:sup>
                    </m:sSup>
                  </m:oMath>
                </a14:m>
                <a:r>
                  <a:rPr lang="zh-CN" altLang="en-US" sz="2400" b="1" dirty="0">
                    <a:latin typeface="宋体" panose="02010600030101010101" pitchFamily="2" charset="-122"/>
                    <a:ea typeface="宋体" panose="02010600030101010101" pitchFamily="2" charset="-122"/>
                    <a:cs typeface="+mj-cs"/>
                  </a:rPr>
                  <a:t>，将证明每次迭代使似然函数增大或达到局部最大值。</a:t>
                </a:r>
              </a:p>
              <a:p>
                <a:pPr marL="0" indent="0">
                  <a:buNone/>
                </a:pPr>
                <a:r>
                  <a:rPr lang="zh-CN" altLang="en-US" sz="2400" b="1" dirty="0">
                    <a:latin typeface="宋体" panose="02010600030101010101" pitchFamily="2" charset="-122"/>
                    <a:ea typeface="宋体" panose="02010600030101010101" pitchFamily="2" charset="-122"/>
                    <a:cs typeface="+mj-cs"/>
                  </a:rPr>
                  <a:t>步骤</a:t>
                </a:r>
                <a:r>
                  <a:rPr lang="en-US" altLang="zh-CN" sz="2400" b="1" dirty="0">
                    <a:latin typeface="宋体" panose="02010600030101010101" pitchFamily="2" charset="-122"/>
                    <a:ea typeface="宋体" panose="02010600030101010101" pitchFamily="2" charset="-122"/>
                    <a:cs typeface="+mj-cs"/>
                  </a:rPr>
                  <a:t>4</a:t>
                </a:r>
                <a:r>
                  <a:rPr lang="zh-CN" altLang="en-US" sz="2400" b="1" dirty="0">
                    <a:latin typeface="宋体" panose="02010600030101010101" pitchFamily="2" charset="-122"/>
                    <a:ea typeface="宋体" panose="02010600030101010101" pitchFamily="2" charset="-122"/>
                    <a:cs typeface="+mj-cs"/>
                  </a:rPr>
                  <a:t>，停止迭代的条件</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3568" y="1772816"/>
                <a:ext cx="8229600" cy="2376264"/>
              </a:xfrm>
              <a:blipFill>
                <a:blip r:embed="rId2"/>
                <a:stretch>
                  <a:fillRect l="-1111" t="-2051"/>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05" y="4365104"/>
            <a:ext cx="7416331" cy="582888"/>
          </a:xfrm>
          <a:prstGeom prst="rect">
            <a:avLst/>
          </a:prstGeom>
        </p:spPr>
      </p:pic>
      <p:sp>
        <p:nvSpPr>
          <p:cNvPr id="7" name="标题 1">
            <a:extLst>
              <a:ext uri="{FF2B5EF4-FFF2-40B4-BE49-F238E27FC236}">
                <a16:creationId xmlns:a16="http://schemas.microsoft.com/office/drawing/2014/main" id="{1AC5A73D-D24C-4A89-8764-88B49B85DDCF}"/>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a:t>
            </a:r>
          </a:p>
        </p:txBody>
      </p:sp>
    </p:spTree>
    <p:extLst>
      <p:ext uri="{BB962C8B-B14F-4D97-AF65-F5344CB8AC3E}">
        <p14:creationId xmlns:p14="http://schemas.microsoft.com/office/powerpoint/2010/main" val="2507948835"/>
      </p:ext>
    </p:extLst>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29771" y="1408956"/>
                <a:ext cx="7642629" cy="4040088"/>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为什么</a:t>
                </a: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算法能近似实现对观测数据的极大似然估计？</a:t>
                </a:r>
              </a:p>
              <a:p>
                <a:pPr marL="0" indent="0">
                  <a:buNone/>
                </a:pPr>
                <a:r>
                  <a:rPr lang="zh-CN" altLang="en-US" sz="2400" b="1" dirty="0">
                    <a:latin typeface="宋体" panose="02010600030101010101" pitchFamily="2" charset="-122"/>
                    <a:ea typeface="宋体" panose="02010600030101010101" pitchFamily="2" charset="-122"/>
                    <a:cs typeface="+mj-cs"/>
                  </a:rPr>
                  <a:t>极大化</a:t>
                </a:r>
                <a:r>
                  <a:rPr lang="en-US" altLang="zh-CN" sz="2400" b="1" dirty="0">
                    <a:latin typeface="宋体" panose="02010600030101010101" pitchFamily="2" charset="-122"/>
                    <a:ea typeface="宋体" panose="02010600030101010101" pitchFamily="2" charset="-122"/>
                    <a:cs typeface="+mj-cs"/>
                  </a:rPr>
                  <a:t>(</a:t>
                </a:r>
                <a:r>
                  <a:rPr lang="zh-CN" altLang="en-US" sz="2400" b="1" dirty="0">
                    <a:latin typeface="宋体" panose="02010600030101010101" pitchFamily="2" charset="-122"/>
                    <a:ea typeface="宋体" panose="02010600030101010101" pitchFamily="2" charset="-122"/>
                    <a:cs typeface="+mj-cs"/>
                  </a:rPr>
                  <a:t>不完全数据</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关于参数</a:t>
                </a:r>
                <a14:m>
                  <m:oMath xmlns:m="http://schemas.openxmlformats.org/officeDocument/2006/math">
                    <m:r>
                      <m:rPr>
                        <m:sty m:val="p"/>
                      </m:rPr>
                      <a:rPr lang="en-US" altLang="zh-CN" sz="2400" b="1">
                        <a:latin typeface="Cambria Math" panose="02040503050406030204" pitchFamily="18" charset="0"/>
                        <a:cs typeface="+mj-cs"/>
                      </a:rPr>
                      <m:t>θ</m:t>
                    </m:r>
                  </m:oMath>
                </a14:m>
                <a:r>
                  <a:rPr lang="zh-CN" altLang="en-US" sz="2400" b="1" dirty="0">
                    <a:latin typeface="宋体" panose="02010600030101010101" pitchFamily="2" charset="-122"/>
                    <a:ea typeface="宋体" panose="02010600030101010101" pitchFamily="2" charset="-122"/>
                    <a:cs typeface="+mj-cs"/>
                  </a:rPr>
                  <a:t>的极大似然函数：</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难点：有未观测数据，包含和的对数。</a:t>
                </a:r>
              </a:p>
              <a:p>
                <a:pPr marL="0" indent="0">
                  <a:buNone/>
                </a:pP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通过迭代逐步近似极大化</a:t>
                </a:r>
                <a:r>
                  <a:rPr lang="en-US" altLang="zh-CN" sz="2400" b="1" dirty="0">
                    <a:latin typeface="宋体" panose="02010600030101010101" pitchFamily="2" charset="-122"/>
                    <a:ea typeface="宋体" panose="02010600030101010101" pitchFamily="2" charset="-122"/>
                    <a:cs typeface="+mj-cs"/>
                  </a:rPr>
                  <a:t>L(</a:t>
                </a:r>
                <a14:m>
                  <m:oMath xmlns:m="http://schemas.openxmlformats.org/officeDocument/2006/math">
                    <m:r>
                      <m:rPr>
                        <m:sty m:val="p"/>
                      </m:rPr>
                      <a:rPr lang="en-US" altLang="zh-CN" sz="2400" b="1">
                        <a:latin typeface="Cambria Math" panose="02040503050406030204" pitchFamily="18" charset="0"/>
                        <a:cs typeface="+mj-cs"/>
                      </a:rPr>
                      <m:t>θ</m:t>
                    </m:r>
                  </m:oMath>
                </a14:m>
                <a:r>
                  <a:rPr lang="en-US" altLang="zh-CN" sz="2400" b="1" dirty="0">
                    <a:latin typeface="宋体" panose="02010600030101010101" pitchFamily="2" charset="-122"/>
                    <a:ea typeface="宋体" panose="02010600030101010101" pitchFamily="2" charset="-122"/>
                    <a:cs typeface="+mj-cs"/>
                  </a:rPr>
                  <a:t>),</a:t>
                </a:r>
                <a:r>
                  <a:rPr lang="zh-CN" altLang="en-US" sz="2400" b="1" dirty="0">
                    <a:latin typeface="宋体" panose="02010600030101010101" pitchFamily="2" charset="-122"/>
                    <a:ea typeface="宋体" panose="02010600030101010101" pitchFamily="2" charset="-122"/>
                    <a:cs typeface="+mj-cs"/>
                  </a:rPr>
                  <a:t>希望</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29771" y="1408956"/>
                <a:ext cx="7642629" cy="4040088"/>
              </a:xfrm>
              <a:blipFill>
                <a:blip r:embed="rId2"/>
                <a:stretch>
                  <a:fillRect l="-1276" t="-1207" r="-80"/>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2420888"/>
            <a:ext cx="4241770" cy="137233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780" y="5247836"/>
            <a:ext cx="2067582" cy="402416"/>
          </a:xfrm>
          <a:prstGeom prst="rect">
            <a:avLst/>
          </a:prstGeom>
        </p:spPr>
      </p:pic>
      <p:sp>
        <p:nvSpPr>
          <p:cNvPr id="8" name="标题 1">
            <a:extLst>
              <a:ext uri="{FF2B5EF4-FFF2-40B4-BE49-F238E27FC236}">
                <a16:creationId xmlns:a16="http://schemas.microsoft.com/office/drawing/2014/main" id="{220392D0-56DE-4B02-A5FB-ED343B931F95}"/>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算法的导出</a:t>
            </a:r>
          </a:p>
        </p:txBody>
      </p:sp>
    </p:spTree>
    <p:extLst>
      <p:ext uri="{BB962C8B-B14F-4D97-AF65-F5344CB8AC3E}">
        <p14:creationId xmlns:p14="http://schemas.microsoft.com/office/powerpoint/2010/main" val="2629370807"/>
      </p:ext>
    </p:extLst>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698" y="1693328"/>
            <a:ext cx="7738604" cy="3886200"/>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考虑二者的差：</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en-US" altLang="zh-CN" sz="2400" b="1" dirty="0">
                <a:latin typeface="宋体" panose="02010600030101010101" pitchFamily="2" charset="-122"/>
                <a:ea typeface="宋体" panose="02010600030101010101" pitchFamily="2" charset="-122"/>
                <a:cs typeface="+mj-cs"/>
              </a:rPr>
              <a:t>Jason</a:t>
            </a:r>
            <a:r>
              <a:rPr lang="zh-CN" altLang="en-US" sz="2400" b="1" dirty="0">
                <a:latin typeface="宋体" panose="02010600030101010101" pitchFamily="2" charset="-122"/>
                <a:ea typeface="宋体" panose="02010600030101010101" pitchFamily="2" charset="-122"/>
                <a:cs typeface="+mj-cs"/>
              </a:rPr>
              <a:t>不等式：</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442" y="2204864"/>
            <a:ext cx="5963482" cy="63826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401849"/>
            <a:ext cx="7181670" cy="2199879"/>
          </a:xfrm>
          <a:prstGeom prst="rect">
            <a:avLst/>
          </a:prstGeom>
        </p:spPr>
      </p:pic>
      <p:sp>
        <p:nvSpPr>
          <p:cNvPr id="8" name="标题 1">
            <a:extLst>
              <a:ext uri="{FF2B5EF4-FFF2-40B4-BE49-F238E27FC236}">
                <a16:creationId xmlns:a16="http://schemas.microsoft.com/office/drawing/2014/main" id="{2743836C-E1C7-4888-9A40-F741DF046F8C}"/>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算法的导出</a:t>
            </a:r>
          </a:p>
        </p:txBody>
      </p:sp>
    </p:spTree>
    <p:extLst>
      <p:ext uri="{BB962C8B-B14F-4D97-AF65-F5344CB8AC3E}">
        <p14:creationId xmlns:p14="http://schemas.microsoft.com/office/powerpoint/2010/main" val="2374357115"/>
      </p:ext>
    </p:extLst>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29771" y="1701359"/>
                <a:ext cx="8229600" cy="3472408"/>
              </a:xfrm>
            </p:spPr>
            <p:txBody>
              <a:bodyPr/>
              <a:lstStyle/>
              <a:p>
                <a:pPr marL="0" indent="0">
                  <a:buNone/>
                </a:pPr>
                <a:r>
                  <a:rPr lang="zh-CN" altLang="en-US" dirty="0"/>
                  <a:t> </a:t>
                </a:r>
                <a:r>
                  <a:rPr lang="zh-CN" altLang="en-US" sz="2400" b="1" dirty="0">
                    <a:latin typeface="宋体" panose="02010600030101010101" pitchFamily="2" charset="-122"/>
                    <a:ea typeface="宋体" panose="02010600030101010101" pitchFamily="2" charset="-122"/>
                    <a:cs typeface="+mj-cs"/>
                  </a:rPr>
                  <a:t>令：</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 则：</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zh-CN" sz="2400" b="1" dirty="0">
                    <a:latin typeface="宋体" panose="02010600030101010101" pitchFamily="2" charset="-122"/>
                    <a:ea typeface="宋体" panose="02010600030101010101" pitchFamily="2" charset="-122"/>
                    <a:cs typeface="+mj-cs"/>
                  </a:rPr>
                  <a:t>任何可以使</a:t>
                </a:r>
                <a14:m>
                  <m:oMath xmlns:m="http://schemas.openxmlformats.org/officeDocument/2006/math">
                    <m:r>
                      <m:rPr>
                        <m:sty m:val="p"/>
                      </m:rPr>
                      <a:rPr lang="en-US" altLang="zh-CN" sz="2400" b="1">
                        <a:latin typeface="Cambria Math" panose="02040503050406030204" pitchFamily="18" charset="0"/>
                        <a:cs typeface="+mj-cs"/>
                      </a:rPr>
                      <m:t>B</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 </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𝑖</m:t>
                        </m:r>
                        <m:r>
                          <a:rPr lang="en-US" altLang="zh-CN" sz="2400" b="1">
                            <a:latin typeface="Cambria Math" panose="02040503050406030204" pitchFamily="18" charset="0"/>
                            <a:cs typeface="+mj-cs"/>
                          </a:rPr>
                          <m:t>)</m:t>
                        </m:r>
                      </m:sup>
                    </m:sSup>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增大的</a:t>
                </a:r>
                <a:r>
                  <a:rPr lang="en-US" altLang="zh-CN" sz="2400" b="1" dirty="0">
                    <a:latin typeface="宋体" panose="02010600030101010101" pitchFamily="2" charset="-122"/>
                    <a:ea typeface="宋体" panose="02010600030101010101" pitchFamily="2" charset="-122"/>
                    <a:cs typeface="+mj-cs"/>
                  </a:rPr>
                  <a:t>θ</a:t>
                </a:r>
                <a:r>
                  <a:rPr lang="zh-CN" altLang="zh-CN" sz="2400" b="1" dirty="0">
                    <a:latin typeface="宋体" panose="02010600030101010101" pitchFamily="2" charset="-122"/>
                    <a:ea typeface="宋体" panose="02010600030101010101" pitchFamily="2" charset="-122"/>
                    <a:cs typeface="+mj-cs"/>
                  </a:rPr>
                  <a:t>，也可以使</a:t>
                </a:r>
                <a14:m>
                  <m:oMath xmlns:m="http://schemas.openxmlformats.org/officeDocument/2006/math">
                    <m:r>
                      <m:rPr>
                        <m:sty m:val="p"/>
                      </m:rPr>
                      <a:rPr lang="en-US" altLang="zh-CN" sz="2400" b="1">
                        <a:latin typeface="Cambria Math" panose="02040503050406030204" pitchFamily="18" charset="0"/>
                        <a:cs typeface="+mj-cs"/>
                      </a:rPr>
                      <m:t>L</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增大。</a:t>
                </a: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选择：</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29771" y="1701359"/>
                <a:ext cx="8229600" cy="3472408"/>
              </a:xfrm>
              <a:blipFill>
                <a:blip r:embed="rId2"/>
                <a:stretch>
                  <a:fillRect l="-1185"/>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435" y="2081846"/>
            <a:ext cx="6430272" cy="80021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3024433"/>
            <a:ext cx="2734057" cy="90500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504" y="4969055"/>
            <a:ext cx="3627622" cy="694174"/>
          </a:xfrm>
          <a:prstGeom prst="rect">
            <a:avLst/>
          </a:prstGeom>
        </p:spPr>
      </p:pic>
      <p:sp>
        <p:nvSpPr>
          <p:cNvPr id="9" name="标题 1">
            <a:extLst>
              <a:ext uri="{FF2B5EF4-FFF2-40B4-BE49-F238E27FC236}">
                <a16:creationId xmlns:a16="http://schemas.microsoft.com/office/drawing/2014/main" id="{7A9582E2-4EDB-47A3-B5B5-91999D0CC663}"/>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算法的导出</a:t>
            </a:r>
          </a:p>
        </p:txBody>
      </p:sp>
    </p:spTree>
    <p:extLst>
      <p:ext uri="{BB962C8B-B14F-4D97-AF65-F5344CB8AC3E}">
        <p14:creationId xmlns:p14="http://schemas.microsoft.com/office/powerpoint/2010/main" val="3983521408"/>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 </a:t>
            </a:r>
            <a:r>
              <a:rPr lang="zh-CN" altLang="en-US" sz="2400" b="1" dirty="0">
                <a:latin typeface="宋体" panose="02010600030101010101" pitchFamily="2" charset="-122"/>
                <a:ea typeface="宋体" panose="02010600030101010101" pitchFamily="2" charset="-122"/>
                <a:cs typeface="+mj-cs"/>
              </a:rPr>
              <a:t>省去和</a:t>
            </a:r>
            <a:r>
              <a:rPr lang="en-US" altLang="zh-CN" sz="2400" b="1" dirty="0">
                <a:latin typeface="宋体" panose="02010600030101010101" pitchFamily="2" charset="-122"/>
                <a:ea typeface="宋体" panose="02010600030101010101" pitchFamily="2" charset="-122"/>
                <a:cs typeface="+mj-cs"/>
              </a:rPr>
              <a:t>θ</a:t>
            </a:r>
            <a:r>
              <a:rPr lang="zh-CN" altLang="en-US" sz="2400" b="1" dirty="0">
                <a:latin typeface="宋体" panose="02010600030101010101" pitchFamily="2" charset="-122"/>
                <a:ea typeface="宋体" panose="02010600030101010101" pitchFamily="2" charset="-122"/>
                <a:cs typeface="+mj-cs"/>
              </a:rPr>
              <a:t>无关的项：</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852936"/>
            <a:ext cx="7484527" cy="3320752"/>
          </a:xfrm>
          <a:prstGeom prst="rect">
            <a:avLst/>
          </a:prstGeom>
        </p:spPr>
      </p:pic>
      <p:sp>
        <p:nvSpPr>
          <p:cNvPr id="7" name="标题 1">
            <a:extLst>
              <a:ext uri="{FF2B5EF4-FFF2-40B4-BE49-F238E27FC236}">
                <a16:creationId xmlns:a16="http://schemas.microsoft.com/office/drawing/2014/main" id="{57B385C0-5CC0-4E39-89A4-47FEB2409F4D}"/>
              </a:ext>
            </a:extLst>
          </p:cNvPr>
          <p:cNvSpPr>
            <a:spLocks noGrp="1"/>
          </p:cNvSpPr>
          <p:nvPr>
            <p:ph type="title"/>
          </p:nvPr>
        </p:nvSpPr>
        <p:spPr>
          <a:xfrm>
            <a:off x="529771" y="548090"/>
            <a:ext cx="8229600" cy="523026"/>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a:t>
            </a:r>
            <a:r>
              <a:rPr lang="en-US" altLang="zh-CN" sz="3200" b="1" dirty="0">
                <a:solidFill>
                  <a:schemeClr val="accent1">
                    <a:lumMod val="25000"/>
                  </a:schemeClr>
                </a:solidFill>
                <a:effectLst>
                  <a:outerShdw blurRad="38100" dist="38100" dir="2700000" algn="tl">
                    <a:srgbClr val="000000">
                      <a:alpha val="43137"/>
                    </a:srgbClr>
                  </a:outerShdw>
                </a:effectLst>
              </a:rPr>
              <a:t>EM</a:t>
            </a:r>
            <a:r>
              <a:rPr lang="zh-CN" altLang="en-US" sz="3200" b="1" dirty="0">
                <a:solidFill>
                  <a:schemeClr val="accent1">
                    <a:lumMod val="25000"/>
                  </a:schemeClr>
                </a:solidFill>
                <a:effectLst>
                  <a:outerShdw blurRad="38100" dist="38100" dir="2700000" algn="tl">
                    <a:srgbClr val="000000">
                      <a:alpha val="43137"/>
                    </a:srgbClr>
                  </a:outerShdw>
                </a:effectLst>
              </a:rPr>
              <a:t>算法的导出</a:t>
            </a:r>
          </a:p>
        </p:txBody>
      </p:sp>
    </p:spTree>
    <p:extLst>
      <p:ext uri="{BB962C8B-B14F-4D97-AF65-F5344CB8AC3E}">
        <p14:creationId xmlns:p14="http://schemas.microsoft.com/office/powerpoint/2010/main" val="918918860"/>
      </p:ext>
    </p:extLst>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628800"/>
            <a:ext cx="7128792" cy="3886200"/>
          </a:xfrm>
        </p:spPr>
        <p:txBody>
          <a:bodyPr/>
          <a:lstStyle/>
          <a:p>
            <a:pPr marL="0" indent="0">
              <a:buNone/>
            </a:pP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，提供一种近似计算含有隐变量概率模型的极大似然估计的方法，</a:t>
            </a:r>
          </a:p>
          <a:p>
            <a:pPr marL="0" indent="0">
              <a:buNone/>
            </a:pP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，最大优点：简单性和普适性；</a:t>
            </a:r>
          </a:p>
          <a:p>
            <a:pPr marL="0" indent="0">
              <a:buNone/>
            </a:pPr>
            <a:r>
              <a:rPr lang="zh-CN" altLang="en-US" sz="2400" b="1" dirty="0">
                <a:latin typeface="宋体" panose="02010600030101010101" pitchFamily="2" charset="-122"/>
                <a:ea typeface="宋体" panose="02010600030101010101" pitchFamily="2" charset="-122"/>
                <a:cs typeface="+mj-cs"/>
              </a:rPr>
              <a:t>疑问：</a:t>
            </a:r>
          </a:p>
          <a:p>
            <a:pPr marL="0" indent="0">
              <a:buNone/>
            </a:pPr>
            <a:r>
              <a:rPr lang="en-US" altLang="zh-CN" sz="2400" b="1" dirty="0">
                <a:latin typeface="宋体" panose="02010600030101010101" pitchFamily="2" charset="-122"/>
                <a:ea typeface="宋体" panose="02010600030101010101" pitchFamily="2" charset="-122"/>
                <a:cs typeface="+mj-cs"/>
              </a:rPr>
              <a:t>1</a:t>
            </a:r>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EM</a:t>
            </a:r>
            <a:r>
              <a:rPr lang="zh-CN" altLang="en-US" sz="2400" b="1" dirty="0">
                <a:latin typeface="宋体" panose="02010600030101010101" pitchFamily="2" charset="-122"/>
                <a:ea typeface="宋体" panose="02010600030101010101" pitchFamily="2" charset="-122"/>
                <a:cs typeface="+mj-cs"/>
              </a:rPr>
              <a:t>算法得到的估计序列是否收敛？</a:t>
            </a:r>
          </a:p>
          <a:p>
            <a:pPr marL="0" indent="0">
              <a:buNone/>
            </a:pPr>
            <a:r>
              <a:rPr lang="en-US" altLang="zh-CN" sz="2400" b="1" dirty="0">
                <a:latin typeface="宋体" panose="02010600030101010101" pitchFamily="2" charset="-122"/>
                <a:ea typeface="宋体" panose="02010600030101010101" pitchFamily="2" charset="-122"/>
                <a:cs typeface="+mj-cs"/>
              </a:rPr>
              <a:t>2</a:t>
            </a:r>
            <a:r>
              <a:rPr lang="zh-CN" altLang="en-US" sz="2400" b="1" dirty="0">
                <a:latin typeface="宋体" panose="02010600030101010101" pitchFamily="2" charset="-122"/>
                <a:ea typeface="宋体" panose="02010600030101010101" pitchFamily="2" charset="-122"/>
                <a:cs typeface="+mj-cs"/>
              </a:rPr>
              <a:t>、如果收敛，是否是全局极大值或局部极大值？</a:t>
            </a:r>
          </a:p>
        </p:txBody>
      </p:sp>
      <p:sp>
        <p:nvSpPr>
          <p:cNvPr id="4" name="标题 1">
            <a:extLst>
              <a:ext uri="{FF2B5EF4-FFF2-40B4-BE49-F238E27FC236}">
                <a16:creationId xmlns:a16="http://schemas.microsoft.com/office/drawing/2014/main" id="{BE2308EF-BA66-40A1-8997-A115D7C64DE7}"/>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10.2.2</a:t>
            </a:r>
            <a:r>
              <a:rPr lang="zh-CN" altLang="en-US" sz="3200" b="1" dirty="0">
                <a:effectLst>
                  <a:outerShdw blurRad="38100" dist="38100" dir="2700000" algn="tl">
                    <a:srgbClr val="000000">
                      <a:alpha val="43137"/>
                    </a:srgbClr>
                  </a:outerShdw>
                </a:effectLst>
                <a:latin typeface="+mj-ea"/>
              </a:rPr>
              <a:t> </a:t>
            </a:r>
            <a:r>
              <a:rPr lang="en-US" altLang="zh-CN" sz="3200" dirty="0"/>
              <a:t>EM</a:t>
            </a:r>
            <a:r>
              <a:rPr lang="zh-CN" altLang="en-US" sz="3200" dirty="0"/>
              <a:t>算法的收敛性</a:t>
            </a:r>
            <a:endParaRPr lang="zh-CN" altLang="en-US" sz="3200" b="1" dirty="0">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1504432502"/>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628800"/>
            <a:ext cx="7776864" cy="4030216"/>
          </a:xfrm>
        </p:spPr>
        <p:txBody>
          <a:bodyPr rtlCol="0">
            <a:normAutofit lnSpcReduction="10000"/>
          </a:bodyPr>
          <a:lstStyle/>
          <a:p>
            <a:pPr marL="0" indent="0" algn="just" eaLnBrk="1" fontAlgn="auto" hangingPunct="1">
              <a:spcAft>
                <a:spcPts val="0"/>
              </a:spcAft>
              <a:buNone/>
              <a:defRPr/>
            </a:pPr>
            <a:r>
              <a:rPr lang="zh-CN" altLang="en-US" sz="2600" b="1" dirty="0">
                <a:latin typeface="宋体" panose="02010600030101010101" pitchFamily="2" charset="-122"/>
                <a:ea typeface="宋体" panose="02010600030101010101" pitchFamily="2" charset="-122"/>
                <a:cs typeface="+mj-cs"/>
              </a:rPr>
              <a:t>涉及一个自变量的回归；</a:t>
            </a:r>
          </a:p>
          <a:p>
            <a:pPr marL="0" indent="0" algn="just" eaLnBrk="1" fontAlgn="auto" hangingPunct="1">
              <a:spcAft>
                <a:spcPts val="0"/>
              </a:spcAft>
              <a:buNone/>
              <a:defRPr/>
            </a:pPr>
            <a:r>
              <a:rPr lang="zh-CN" altLang="en-US" sz="2600" b="1" dirty="0">
                <a:latin typeface="宋体" panose="02010600030101010101" pitchFamily="2" charset="-122"/>
                <a:ea typeface="宋体" panose="02010600030101010101" pitchFamily="2" charset="-122"/>
                <a:cs typeface="+mj-cs"/>
              </a:rPr>
              <a:t>因变量</a:t>
            </a:r>
            <a:r>
              <a:rPr lang="en-US" altLang="zh-CN" sz="2600" b="1" dirty="0">
                <a:latin typeface="宋体" panose="02010600030101010101" pitchFamily="2" charset="-122"/>
                <a:ea typeface="宋体" panose="02010600030101010101" pitchFamily="2" charset="-122"/>
                <a:cs typeface="+mj-cs"/>
              </a:rPr>
              <a:t>y</a:t>
            </a:r>
            <a:r>
              <a:rPr lang="zh-CN" altLang="en-US" sz="2600" b="1" dirty="0">
                <a:latin typeface="宋体" panose="02010600030101010101" pitchFamily="2" charset="-122"/>
                <a:ea typeface="宋体" panose="02010600030101010101" pitchFamily="2" charset="-122"/>
                <a:cs typeface="+mj-cs"/>
              </a:rPr>
              <a:t>与自变量</a:t>
            </a:r>
            <a:r>
              <a:rPr lang="en-US" altLang="zh-CN" sz="2600" b="1" dirty="0">
                <a:latin typeface="宋体" panose="02010600030101010101" pitchFamily="2" charset="-122"/>
                <a:ea typeface="宋体" panose="02010600030101010101" pitchFamily="2" charset="-122"/>
                <a:cs typeface="+mj-cs"/>
              </a:rPr>
              <a:t>x</a:t>
            </a:r>
            <a:r>
              <a:rPr lang="zh-CN" altLang="en-US" sz="2600" b="1" dirty="0">
                <a:latin typeface="宋体" panose="02010600030101010101" pitchFamily="2" charset="-122"/>
                <a:ea typeface="宋体" panose="02010600030101010101" pitchFamily="2" charset="-122"/>
                <a:cs typeface="+mj-cs"/>
              </a:rPr>
              <a:t>之间为线性关系；</a:t>
            </a:r>
          </a:p>
          <a:p>
            <a:pPr lvl="1" indent="0" algn="just" eaLnBrk="1" fontAlgn="auto" hangingPunct="1">
              <a:spcAft>
                <a:spcPts val="0"/>
              </a:spcAft>
              <a:buNone/>
              <a:defRPr/>
            </a:pPr>
            <a:endParaRPr lang="en-US" altLang="zh-CN" sz="2600" b="1" dirty="0">
              <a:latin typeface="宋体" panose="02010600030101010101" pitchFamily="2" charset="-122"/>
              <a:ea typeface="宋体" panose="02010600030101010101" pitchFamily="2" charset="-122"/>
              <a:cs typeface="+mj-cs"/>
            </a:endParaRPr>
          </a:p>
          <a:p>
            <a:pPr lvl="1" indent="0" algn="just" eaLnBrk="1" fontAlgn="auto" hangingPunct="1">
              <a:spcAft>
                <a:spcPts val="0"/>
              </a:spcAft>
              <a:buNone/>
              <a:defRPr/>
            </a:pPr>
            <a:r>
              <a:rPr lang="zh-CN" altLang="en-US" sz="2600" b="1" dirty="0">
                <a:latin typeface="宋体" panose="02010600030101010101" pitchFamily="2" charset="-122"/>
                <a:ea typeface="宋体" panose="02010600030101010101" pitchFamily="2" charset="-122"/>
                <a:cs typeface="+mj-cs"/>
              </a:rPr>
              <a:t>因变量</a:t>
            </a:r>
            <a:r>
              <a:rPr lang="en-US" altLang="zh-CN" sz="2600" b="1" dirty="0">
                <a:latin typeface="宋体" panose="02010600030101010101" pitchFamily="2" charset="-122"/>
                <a:ea typeface="宋体" panose="02010600030101010101" pitchFamily="2" charset="-122"/>
                <a:cs typeface="+mj-cs"/>
              </a:rPr>
              <a:t>(dependent variable)</a:t>
            </a:r>
            <a:r>
              <a:rPr lang="zh-CN" altLang="en-US" sz="2600" b="1" dirty="0">
                <a:latin typeface="宋体" panose="02010600030101010101" pitchFamily="2" charset="-122"/>
                <a:ea typeface="宋体" panose="02010600030101010101" pitchFamily="2" charset="-122"/>
                <a:cs typeface="+mj-cs"/>
              </a:rPr>
              <a:t>：被预测或被解释的变量，用</a:t>
            </a:r>
            <a:r>
              <a:rPr lang="en-US" altLang="zh-CN" sz="2600" b="1" dirty="0">
                <a:latin typeface="宋体" panose="02010600030101010101" pitchFamily="2" charset="-122"/>
                <a:ea typeface="宋体" panose="02010600030101010101" pitchFamily="2" charset="-122"/>
                <a:cs typeface="+mj-cs"/>
              </a:rPr>
              <a:t>y</a:t>
            </a:r>
            <a:r>
              <a:rPr lang="zh-CN" altLang="en-US" sz="2600" b="1" dirty="0">
                <a:latin typeface="宋体" panose="02010600030101010101" pitchFamily="2" charset="-122"/>
                <a:ea typeface="宋体" panose="02010600030101010101" pitchFamily="2" charset="-122"/>
                <a:cs typeface="+mj-cs"/>
              </a:rPr>
              <a:t>表示。</a:t>
            </a:r>
          </a:p>
          <a:p>
            <a:pPr lvl="1" indent="0" algn="just" eaLnBrk="1" fontAlgn="auto" hangingPunct="1">
              <a:spcAft>
                <a:spcPts val="0"/>
              </a:spcAft>
              <a:buNone/>
              <a:defRPr/>
            </a:pPr>
            <a:r>
              <a:rPr lang="zh-CN" altLang="en-US" sz="2600" b="1" dirty="0">
                <a:latin typeface="宋体" panose="02010600030101010101" pitchFamily="2" charset="-122"/>
                <a:ea typeface="宋体" panose="02010600030101010101" pitchFamily="2" charset="-122"/>
                <a:cs typeface="+mj-cs"/>
              </a:rPr>
              <a:t>自变量</a:t>
            </a:r>
            <a:r>
              <a:rPr lang="en-US" altLang="zh-CN" sz="2600" b="1" dirty="0">
                <a:latin typeface="宋体" panose="02010600030101010101" pitchFamily="2" charset="-122"/>
                <a:ea typeface="宋体" panose="02010600030101010101" pitchFamily="2" charset="-122"/>
                <a:cs typeface="+mj-cs"/>
              </a:rPr>
              <a:t>(independent variable)</a:t>
            </a:r>
            <a:r>
              <a:rPr lang="zh-CN" altLang="en-US" sz="2600" b="1" dirty="0">
                <a:latin typeface="宋体" panose="02010600030101010101" pitchFamily="2" charset="-122"/>
                <a:ea typeface="宋体" panose="02010600030101010101" pitchFamily="2" charset="-122"/>
                <a:cs typeface="+mj-cs"/>
              </a:rPr>
              <a:t>：预测或解释</a:t>
            </a:r>
            <a:r>
              <a:rPr lang="zh-CN" altLang="en-US" sz="2400" b="1" dirty="0">
                <a:latin typeface="宋体" panose="02010600030101010101" pitchFamily="2" charset="-122"/>
                <a:ea typeface="宋体" panose="02010600030101010101" pitchFamily="2" charset="-122"/>
                <a:cs typeface="+mj-cs"/>
              </a:rPr>
              <a:t>因变量</a:t>
            </a:r>
            <a:r>
              <a:rPr lang="zh-CN" altLang="en-US" sz="2600" b="1" dirty="0">
                <a:latin typeface="宋体" panose="02010600030101010101" pitchFamily="2" charset="-122"/>
                <a:ea typeface="宋体" panose="02010600030101010101" pitchFamily="2" charset="-122"/>
                <a:cs typeface="+mj-cs"/>
              </a:rPr>
              <a:t>的一个或多个变量，用</a:t>
            </a:r>
            <a:r>
              <a:rPr lang="en-US" altLang="zh-CN" sz="2600" b="1" dirty="0">
                <a:latin typeface="宋体" panose="02010600030101010101" pitchFamily="2" charset="-122"/>
                <a:ea typeface="宋体" panose="02010600030101010101" pitchFamily="2" charset="-122"/>
                <a:cs typeface="+mj-cs"/>
              </a:rPr>
              <a:t>x</a:t>
            </a:r>
            <a:r>
              <a:rPr lang="zh-CN" altLang="en-US" sz="2600" b="1" dirty="0">
                <a:latin typeface="宋体" panose="02010600030101010101" pitchFamily="2" charset="-122"/>
                <a:ea typeface="宋体" panose="02010600030101010101" pitchFamily="2" charset="-122"/>
                <a:cs typeface="+mj-cs"/>
              </a:rPr>
              <a:t>表示 。</a:t>
            </a:r>
            <a:endParaRPr lang="en-US" altLang="zh-CN" sz="2600" b="1" dirty="0">
              <a:latin typeface="宋体" panose="02010600030101010101" pitchFamily="2" charset="-122"/>
              <a:ea typeface="宋体" panose="02010600030101010101" pitchFamily="2" charset="-122"/>
              <a:cs typeface="+mj-cs"/>
            </a:endParaRPr>
          </a:p>
          <a:p>
            <a:pPr lvl="1" indent="0" algn="just" eaLnBrk="1" fontAlgn="auto" hangingPunct="1">
              <a:spcAft>
                <a:spcPts val="0"/>
              </a:spcAft>
              <a:buNone/>
              <a:defRPr/>
            </a:pPr>
            <a:endParaRPr lang="zh-CN" altLang="en-US" sz="2600" b="1" dirty="0">
              <a:latin typeface="宋体" panose="02010600030101010101" pitchFamily="2" charset="-122"/>
              <a:ea typeface="宋体" panose="02010600030101010101" pitchFamily="2" charset="-122"/>
              <a:cs typeface="+mj-cs"/>
            </a:endParaRPr>
          </a:p>
          <a:p>
            <a:pPr marL="0" indent="0" algn="just" eaLnBrk="1" fontAlgn="auto" hangingPunct="1">
              <a:spcAft>
                <a:spcPts val="0"/>
              </a:spcAft>
              <a:buNone/>
              <a:defRPr/>
            </a:pPr>
            <a:r>
              <a:rPr lang="zh-CN" altLang="en-US" sz="2600" b="1" dirty="0">
                <a:latin typeface="宋体" panose="02010600030101010101" pitchFamily="2" charset="-122"/>
                <a:ea typeface="宋体" panose="02010600030101010101" pitchFamily="2" charset="-122"/>
                <a:cs typeface="+mj-cs"/>
              </a:rPr>
              <a:t>因变量与自变量之间的关系用一条线性方程来表示；</a:t>
            </a:r>
          </a:p>
          <a:p>
            <a:pPr eaLnBrk="1" fontAlgn="auto" hangingPunct="1">
              <a:spcAft>
                <a:spcPts val="0"/>
              </a:spcAft>
              <a:buFont typeface="Arial" panose="020B0604020202020204" pitchFamily="34" charset="0"/>
              <a:buChar char="•"/>
              <a:defRPr/>
            </a:pPr>
            <a:endParaRPr lang="zh-CN" altLang="en-US" dirty="0"/>
          </a:p>
        </p:txBody>
      </p:sp>
      <p:sp>
        <p:nvSpPr>
          <p:cNvPr id="4" name="标题 1"/>
          <p:cNvSpPr>
            <a:spLocks noGrp="1"/>
          </p:cNvSpPr>
          <p:nvPr>
            <p:ph type="title"/>
          </p:nvPr>
        </p:nvSpPr>
        <p:spPr>
          <a:xfrm>
            <a:off x="323528" y="836712"/>
            <a:ext cx="8229600" cy="515144"/>
          </a:xfrm>
        </p:spPr>
        <p:txBody>
          <a:bodyPr/>
          <a:lstStyle/>
          <a:p>
            <a:r>
              <a:rPr lang="en-US" altLang="zh-CN" sz="3200" b="1" dirty="0">
                <a:effectLst>
                  <a:outerShdw blurRad="38100" dist="38100" dir="2700000" algn="tl">
                    <a:srgbClr val="000000">
                      <a:alpha val="43137"/>
                    </a:srgbClr>
                  </a:outerShdw>
                </a:effectLst>
                <a:latin typeface="+mj-ea"/>
              </a:rPr>
              <a:t>10.1.1 </a:t>
            </a:r>
            <a:r>
              <a:rPr lang="zh-CN" altLang="en-US" sz="3200" b="1" dirty="0">
                <a:effectLst>
                  <a:outerShdw blurRad="38100" dist="38100" dir="2700000" algn="tl">
                    <a:srgbClr val="000000">
                      <a:alpha val="43137"/>
                    </a:srgbClr>
                  </a:outerShdw>
                </a:effectLst>
                <a:latin typeface="+mj-ea"/>
              </a:rPr>
              <a:t>一元线性回归</a:t>
            </a:r>
            <a:br>
              <a:rPr lang="zh-CN" altLang="en-US" sz="4000" dirty="0">
                <a:latin typeface="宋体" panose="02010600030101010101" pitchFamily="2" charset="-122"/>
              </a:rPr>
            </a:br>
            <a:endParaRPr lang="zh-CN" altLang="en-US" sz="4000" dirty="0"/>
          </a:p>
        </p:txBody>
      </p:sp>
    </p:spTree>
    <p:extLst>
      <p:ext uri="{BB962C8B-B14F-4D97-AF65-F5344CB8AC3E}">
        <p14:creationId xmlns:p14="http://schemas.microsoft.com/office/powerpoint/2010/main" val="2861567531"/>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47564" y="1367644"/>
                <a:ext cx="7884876" cy="4852478"/>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两个收敛定理：</a:t>
                </a:r>
              </a:p>
              <a:p>
                <a:pPr marL="0" indent="0">
                  <a:buNone/>
                </a:pPr>
                <a:r>
                  <a:rPr lang="zh-CN" altLang="en-US" sz="2400" b="1" dirty="0">
                    <a:latin typeface="宋体" panose="02010600030101010101" pitchFamily="2" charset="-122"/>
                    <a:ea typeface="宋体" panose="02010600030101010101" pitchFamily="2" charset="-122"/>
                    <a:cs typeface="+mj-cs"/>
                  </a:rPr>
                  <a:t>定理</a:t>
                </a:r>
                <a:r>
                  <a:rPr lang="en-US" altLang="zh-CN" sz="2400" b="1" dirty="0">
                    <a:latin typeface="宋体" panose="02010600030101010101" pitchFamily="2" charset="-122"/>
                    <a:ea typeface="宋体" panose="02010600030101010101" pitchFamily="2" charset="-122"/>
                    <a:cs typeface="+mj-cs"/>
                  </a:rPr>
                  <a:t>1</a:t>
                </a:r>
                <a:r>
                  <a:rPr lang="zh-CN" altLang="en-US" sz="2400" b="1" dirty="0">
                    <a:latin typeface="宋体" panose="02010600030101010101" pitchFamily="2" charset="-122"/>
                    <a:ea typeface="宋体" panose="02010600030101010101" pitchFamily="2" charset="-122"/>
                    <a:cs typeface="+mj-cs"/>
                  </a:rPr>
                  <a:t>：</a:t>
                </a:r>
                <a:r>
                  <a:rPr lang="zh-CN" altLang="zh-CN" sz="2400" b="1" dirty="0">
                    <a:latin typeface="宋体" panose="02010600030101010101" pitchFamily="2" charset="-122"/>
                    <a:ea typeface="宋体" panose="02010600030101010101" pitchFamily="2" charset="-122"/>
                    <a:cs typeface="+mj-cs"/>
                  </a:rPr>
                  <a:t>设</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为观测数据的似然函数，</a:t>
                </a:r>
                <a14:m>
                  <m:oMath xmlns:m="http://schemas.openxmlformats.org/officeDocument/2006/math">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i</m:t>
                    </m:r>
                    <m:r>
                      <a:rPr lang="en-US" altLang="zh-CN" sz="2400" b="1">
                        <a:latin typeface="Cambria Math" panose="02040503050406030204" pitchFamily="18" charset="0"/>
                        <a:cs typeface="+mj-cs"/>
                      </a:rPr>
                      <m:t>=1,2,…)</m:t>
                    </m:r>
                  </m:oMath>
                </a14:m>
                <a:r>
                  <a:rPr lang="zh-CN" altLang="zh-CN" sz="2400" b="1" dirty="0">
                    <a:latin typeface="宋体" panose="02010600030101010101" pitchFamily="2" charset="-122"/>
                    <a:ea typeface="宋体" panose="02010600030101010101" pitchFamily="2" charset="-122"/>
                    <a:cs typeface="+mj-cs"/>
                  </a:rPr>
                  <a:t>为</a:t>
                </a:r>
                <a:r>
                  <a:rPr lang="en-US" altLang="zh-CN" sz="2400" b="1" dirty="0">
                    <a:latin typeface="宋体" panose="02010600030101010101" pitchFamily="2" charset="-122"/>
                    <a:ea typeface="宋体" panose="02010600030101010101" pitchFamily="2" charset="-122"/>
                    <a:cs typeface="+mj-cs"/>
                  </a:rPr>
                  <a:t>EM</a:t>
                </a:r>
                <a:r>
                  <a:rPr lang="zh-CN" altLang="zh-CN" sz="2400" b="1" dirty="0">
                    <a:latin typeface="宋体" panose="02010600030101010101" pitchFamily="2" charset="-122"/>
                    <a:ea typeface="宋体" panose="02010600030101010101" pitchFamily="2" charset="-122"/>
                    <a:cs typeface="+mj-cs"/>
                  </a:rPr>
                  <a:t>算法得到的参数估计序列</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i</m:t>
                    </m:r>
                    <m:r>
                      <a:rPr lang="en-US" altLang="zh-CN" sz="2400" b="1">
                        <a:latin typeface="Cambria Math" panose="02040503050406030204" pitchFamily="18" charset="0"/>
                        <a:cs typeface="+mj-cs"/>
                      </a:rPr>
                      <m:t>=1,2,…)</m:t>
                    </m:r>
                  </m:oMath>
                </a14:m>
                <a:r>
                  <a:rPr lang="zh-CN" altLang="zh-CN" sz="2400" b="1" dirty="0">
                    <a:latin typeface="宋体" panose="02010600030101010101" pitchFamily="2" charset="-122"/>
                    <a:ea typeface="宋体" panose="02010600030101010101" pitchFamily="2" charset="-122"/>
                    <a:cs typeface="+mj-cs"/>
                  </a:rPr>
                  <a:t>为对应的似然函数序列，则</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是单调递增的，即</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证明：由</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有：</a:t>
                </a:r>
                <a:endParaRPr lang="zh-CN" altLang="zh-CN" sz="2400" b="1" dirty="0">
                  <a:latin typeface="宋体" panose="02010600030101010101" pitchFamily="2" charset="-122"/>
                  <a:ea typeface="宋体" panose="02010600030101010101" pitchFamily="2" charset="-122"/>
                  <a:cs typeface="+mj-cs"/>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47564" y="1367644"/>
                <a:ext cx="7884876" cy="4852478"/>
              </a:xfrm>
              <a:blipFill>
                <a:blip r:embed="rId2"/>
                <a:stretch>
                  <a:fillRect l="-1159" t="-1005" r="-541"/>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112" y="3233710"/>
            <a:ext cx="2886478" cy="39058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112" y="3841070"/>
            <a:ext cx="2210108" cy="74305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799" y="4565050"/>
            <a:ext cx="4486901" cy="523948"/>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3747" y="5392290"/>
            <a:ext cx="4163006" cy="562053"/>
          </a:xfrm>
          <a:prstGeom prst="rect">
            <a:avLst/>
          </a:prstGeom>
        </p:spPr>
      </p:pic>
      <p:sp>
        <p:nvSpPr>
          <p:cNvPr id="10" name="标题 1">
            <a:extLst>
              <a:ext uri="{FF2B5EF4-FFF2-40B4-BE49-F238E27FC236}">
                <a16:creationId xmlns:a16="http://schemas.microsoft.com/office/drawing/2014/main" id="{2D821624-220E-49DB-87CE-624777762E11}"/>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10.2.2</a:t>
            </a:r>
            <a:r>
              <a:rPr lang="zh-CN" altLang="en-US" sz="3200" b="1" dirty="0">
                <a:effectLst>
                  <a:outerShdw blurRad="38100" dist="38100" dir="2700000" algn="tl">
                    <a:srgbClr val="000000">
                      <a:alpha val="43137"/>
                    </a:srgbClr>
                  </a:outerShdw>
                </a:effectLst>
                <a:latin typeface="+mj-ea"/>
              </a:rPr>
              <a:t> </a:t>
            </a:r>
            <a:r>
              <a:rPr lang="en-US" altLang="zh-CN" sz="3200" dirty="0"/>
              <a:t>EM</a:t>
            </a:r>
            <a:r>
              <a:rPr lang="zh-CN" altLang="en-US" sz="3200" dirty="0"/>
              <a:t>算法的收敛性</a:t>
            </a:r>
            <a:endParaRPr lang="zh-CN" altLang="en-US" sz="3200" b="1" dirty="0">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1111309809"/>
      </p:ext>
    </p:extLst>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7540" y="1697437"/>
            <a:ext cx="8229600" cy="3886200"/>
          </a:xfrm>
        </p:spPr>
        <p:txBody>
          <a:bodyPr/>
          <a:lstStyle/>
          <a:p>
            <a:pPr marL="0" indent="0">
              <a:buNone/>
            </a:pPr>
            <a:r>
              <a:rPr lang="zh-CN" altLang="en-US" dirty="0"/>
              <a:t> </a:t>
            </a:r>
            <a:r>
              <a:rPr lang="zh-CN" altLang="en-US" sz="2400" b="1" dirty="0">
                <a:latin typeface="宋体" panose="02010600030101010101" pitchFamily="2" charset="-122"/>
                <a:ea typeface="宋体" panose="02010600030101010101" pitchFamily="2" charset="-122"/>
                <a:cs typeface="+mj-cs"/>
              </a:rPr>
              <a:t>令：</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 则：</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 得：</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只需证右端非负</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53" y="2139584"/>
            <a:ext cx="4410691" cy="61921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01" y="3045698"/>
            <a:ext cx="4001058" cy="57158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240" y="3904181"/>
            <a:ext cx="6773220" cy="1009791"/>
          </a:xfrm>
          <a:prstGeom prst="rect">
            <a:avLst/>
          </a:prstGeom>
        </p:spPr>
      </p:pic>
      <p:sp>
        <p:nvSpPr>
          <p:cNvPr id="9" name="标题 1">
            <a:extLst>
              <a:ext uri="{FF2B5EF4-FFF2-40B4-BE49-F238E27FC236}">
                <a16:creationId xmlns:a16="http://schemas.microsoft.com/office/drawing/2014/main" id="{43E24C4D-11DA-4B96-98ED-E4416105FE58}"/>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10.2.2</a:t>
            </a:r>
            <a:r>
              <a:rPr lang="zh-CN" altLang="en-US" sz="3200" b="1" dirty="0">
                <a:effectLst>
                  <a:outerShdw blurRad="38100" dist="38100" dir="2700000" algn="tl">
                    <a:srgbClr val="000000">
                      <a:alpha val="43137"/>
                    </a:srgbClr>
                  </a:outerShdw>
                </a:effectLst>
                <a:latin typeface="+mj-ea"/>
              </a:rPr>
              <a:t> </a:t>
            </a:r>
            <a:r>
              <a:rPr lang="en-US" altLang="zh-CN" sz="3200" dirty="0"/>
              <a:t>EM</a:t>
            </a:r>
            <a:r>
              <a:rPr lang="zh-CN" altLang="en-US" sz="3200" dirty="0"/>
              <a:t>算法的收敛性</a:t>
            </a:r>
            <a:endParaRPr lang="zh-CN" altLang="en-US" sz="3200" b="1" dirty="0">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1684428972"/>
      </p:ext>
    </p:extLst>
  </p:cSld>
  <p:clrMapOvr>
    <a:masterClrMapping/>
  </p:clrMapOvr>
  <p:transition>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68938"/>
                <a:ext cx="8229600" cy="3886200"/>
              </a:xfrm>
            </p:spPr>
            <p:txBody>
              <a:bodyPr/>
              <a:lstStyle/>
              <a:p>
                <a:pPr marL="0" indent="0">
                  <a:buNone/>
                </a:pPr>
                <a:r>
                  <a:rPr lang="zh-CN" altLang="en-US" dirty="0"/>
                  <a:t> </a:t>
                </a:r>
                <a:r>
                  <a:rPr lang="zh-CN" altLang="en-US" sz="2400" b="1" dirty="0">
                    <a:latin typeface="宋体" panose="02010600030101010101" pitchFamily="2" charset="-122"/>
                    <a:ea typeface="宋体" panose="02010600030101010101" pitchFamily="2" charset="-122"/>
                    <a:cs typeface="+mj-cs"/>
                  </a:rPr>
                  <a:t>前半部分，</a:t>
                </a:r>
                <a14:m>
                  <m:oMath xmlns:m="http://schemas.openxmlformats.org/officeDocument/2006/math">
                    <m:sSup>
                      <m:sSupPr>
                        <m:ctrlPr>
                          <a:rPr lang="zh-CN" altLang="zh-CN" sz="2400" b="1" i="1">
                            <a:latin typeface="Cambria Math" panose="02040503050406030204" pitchFamily="18" charset="0"/>
                            <a:ea typeface="宋体" panose="02010600030101010101" pitchFamily="2" charset="-122"/>
                            <a:cs typeface="+mj-cs"/>
                          </a:rPr>
                        </m:ctrlPr>
                      </m:sSupPr>
                      <m:e>
                        <m:r>
                          <m:rPr>
                            <m:sty m:val="p"/>
                          </m:rPr>
                          <a:rPr lang="en-US" altLang="zh-CN" sz="2400" b="1">
                            <a:latin typeface="Cambria Math" panose="02040503050406030204" pitchFamily="18" charset="0"/>
                            <a:ea typeface="宋体" panose="02010600030101010101" pitchFamily="2" charset="-122"/>
                            <a:cs typeface="+mj-cs"/>
                          </a:rPr>
                          <m:t>θ</m:t>
                        </m:r>
                      </m:e>
                      <m:sup>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𝑖</m:t>
                        </m:r>
                        <m:r>
                          <a:rPr lang="en-US" altLang="zh-CN" sz="2400" b="1">
                            <a:latin typeface="Cambria Math" panose="02040503050406030204" pitchFamily="18" charset="0"/>
                            <a:ea typeface="宋体" panose="02010600030101010101" pitchFamily="2" charset="-122"/>
                            <a:cs typeface="+mj-cs"/>
                          </a:rPr>
                          <m:t>)</m:t>
                        </m:r>
                      </m:sup>
                    </m:sSup>
                  </m:oMath>
                </a14:m>
                <a:r>
                  <a:rPr lang="zh-CN" altLang="en-US" sz="2400" b="1" dirty="0">
                    <a:latin typeface="宋体" panose="02010600030101010101" pitchFamily="2" charset="-122"/>
                    <a:ea typeface="宋体" panose="02010600030101010101" pitchFamily="2" charset="-122"/>
                    <a:cs typeface="+mj-cs"/>
                  </a:rPr>
                  <a:t>为极大值，所以</a:t>
                </a: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 后半部分：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68938"/>
                <a:ext cx="8229600" cy="3886200"/>
              </a:xfrm>
              <a:blipFill>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299201"/>
            <a:ext cx="3528392" cy="68257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3612038"/>
            <a:ext cx="5144946" cy="2716531"/>
          </a:xfrm>
          <a:prstGeom prst="rect">
            <a:avLst/>
          </a:prstGeom>
        </p:spPr>
      </p:pic>
      <p:sp>
        <p:nvSpPr>
          <p:cNvPr id="8" name="标题 1">
            <a:extLst>
              <a:ext uri="{FF2B5EF4-FFF2-40B4-BE49-F238E27FC236}">
                <a16:creationId xmlns:a16="http://schemas.microsoft.com/office/drawing/2014/main" id="{921C92EF-4339-4AAD-952F-2DE668F88278}"/>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10.2.2</a:t>
            </a:r>
            <a:r>
              <a:rPr lang="zh-CN" altLang="en-US" sz="3200" b="1" dirty="0">
                <a:effectLst>
                  <a:outerShdw blurRad="38100" dist="38100" dir="2700000" algn="tl">
                    <a:srgbClr val="000000">
                      <a:alpha val="43137"/>
                    </a:srgbClr>
                  </a:outerShdw>
                </a:effectLst>
                <a:latin typeface="+mj-ea"/>
              </a:rPr>
              <a:t> </a:t>
            </a:r>
            <a:r>
              <a:rPr lang="en-US" altLang="zh-CN" sz="3200" dirty="0"/>
              <a:t>EM</a:t>
            </a:r>
            <a:r>
              <a:rPr lang="zh-CN" altLang="en-US" sz="3200" dirty="0"/>
              <a:t>算法的收敛性</a:t>
            </a:r>
            <a:endParaRPr lang="zh-CN" altLang="en-US" sz="3200" b="1" dirty="0">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4173029459"/>
      </p:ext>
    </p:extLst>
  </p:cSld>
  <p:clrMapOvr>
    <a:masterClrMapping/>
  </p:clrMapOvr>
  <p:transition>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5556" y="1556791"/>
                <a:ext cx="7992888" cy="4771777"/>
              </a:xfrm>
            </p:spPr>
            <p:txBody>
              <a:bodyPr/>
              <a:lstStyle/>
              <a:p>
                <a:pPr marL="0" indent="0">
                  <a:buNone/>
                </a:pPr>
                <a:r>
                  <a:rPr lang="zh-CN" altLang="en-US" sz="2400" b="1" dirty="0">
                    <a:latin typeface="宋体" panose="02010600030101010101" pitchFamily="2" charset="-122"/>
                    <a:ea typeface="宋体" panose="02010600030101010101" pitchFamily="2" charset="-122"/>
                    <a:cs typeface="+mj-cs"/>
                  </a:rPr>
                  <a:t>定理</a:t>
                </a:r>
                <a:r>
                  <a:rPr lang="en-US" altLang="zh-CN" sz="2400" b="1" dirty="0">
                    <a:latin typeface="宋体" panose="02010600030101010101" pitchFamily="2" charset="-122"/>
                    <a:ea typeface="宋体" panose="02010600030101010101" pitchFamily="2" charset="-122"/>
                    <a:cs typeface="+mj-cs"/>
                  </a:rPr>
                  <a:t>2:</a:t>
                </a:r>
              </a:p>
              <a:p>
                <a:pPr marL="0" indent="0">
                  <a:buNone/>
                </a:pPr>
                <a:r>
                  <a:rPr lang="zh-CN" altLang="zh-CN" sz="2400" b="1" dirty="0">
                    <a:latin typeface="宋体" panose="02010600030101010101" pitchFamily="2" charset="-122"/>
                    <a:ea typeface="宋体" panose="02010600030101010101" pitchFamily="2" charset="-122"/>
                    <a:cs typeface="+mj-cs"/>
                  </a:rPr>
                  <a:t>设</a:t>
                </a:r>
                <a14:m>
                  <m:oMath xmlns:m="http://schemas.openxmlformats.org/officeDocument/2006/math">
                    <m:r>
                      <m:rPr>
                        <m:sty m:val="p"/>
                      </m:rPr>
                      <a:rPr lang="en-US" altLang="zh-CN" sz="2400" b="1">
                        <a:latin typeface="Cambria Math" panose="02040503050406030204" pitchFamily="18" charset="0"/>
                        <a:cs typeface="+mj-cs"/>
                      </a:rPr>
                      <m:t>L</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logP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为观测数据的对数似然函数，</a:t>
                </a:r>
                <a14:m>
                  <m:oMath xmlns:m="http://schemas.openxmlformats.org/officeDocument/2006/math">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i</m:t>
                    </m:r>
                    <m:r>
                      <a:rPr lang="en-US" altLang="zh-CN" sz="2400" b="1">
                        <a:latin typeface="Cambria Math" panose="02040503050406030204" pitchFamily="18" charset="0"/>
                        <a:cs typeface="+mj-cs"/>
                      </a:rPr>
                      <m:t>=1,2,…)</m:t>
                    </m:r>
                  </m:oMath>
                </a14:m>
                <a:r>
                  <a:rPr lang="zh-CN" altLang="zh-CN" sz="2400" b="1" dirty="0">
                    <a:latin typeface="宋体" panose="02010600030101010101" pitchFamily="2" charset="-122"/>
                    <a:ea typeface="宋体" panose="02010600030101010101" pitchFamily="2" charset="-122"/>
                    <a:cs typeface="+mj-cs"/>
                  </a:rPr>
                  <a:t>为</a:t>
                </a:r>
                <a:r>
                  <a:rPr lang="en-US" altLang="zh-CN" sz="2400" b="1" dirty="0">
                    <a:latin typeface="宋体" panose="02010600030101010101" pitchFamily="2" charset="-122"/>
                    <a:ea typeface="宋体" panose="02010600030101010101" pitchFamily="2" charset="-122"/>
                    <a:cs typeface="+mj-cs"/>
                  </a:rPr>
                  <a:t>EM</a:t>
                </a:r>
                <a:r>
                  <a:rPr lang="zh-CN" altLang="zh-CN" sz="2400" b="1" dirty="0">
                    <a:latin typeface="宋体" panose="02010600030101010101" pitchFamily="2" charset="-122"/>
                    <a:ea typeface="宋体" panose="02010600030101010101" pitchFamily="2" charset="-122"/>
                    <a:cs typeface="+mj-cs"/>
                  </a:rPr>
                  <a:t>算法得到的参数估计序列，</a:t>
                </a:r>
                <a14:m>
                  <m:oMath xmlns:m="http://schemas.openxmlformats.org/officeDocument/2006/math">
                    <m:r>
                      <m:rPr>
                        <m:sty m:val="p"/>
                      </m:rPr>
                      <a:rPr lang="en-US" altLang="zh-CN" sz="2400" b="1">
                        <a:latin typeface="Cambria Math" panose="02040503050406030204" pitchFamily="18" charset="0"/>
                        <a:cs typeface="+mj-cs"/>
                      </a:rPr>
                      <m:t>L</m:t>
                    </m:r>
                    <m:r>
                      <a:rPr lang="en-US" altLang="zh-CN" sz="2400" b="1">
                        <a:latin typeface="Cambria Math" panose="02040503050406030204" pitchFamily="18" charset="0"/>
                        <a:cs typeface="+mj-cs"/>
                      </a:rPr>
                      <m:t>(</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为对应的对数似然函数序列。</a:t>
                </a:r>
              </a:p>
              <a:p>
                <a:pPr marL="0" indent="0">
                  <a:buNone/>
                </a:pPr>
                <a:r>
                  <a:rPr lang="en-US" altLang="zh-CN" sz="2400" b="1" dirty="0">
                    <a:latin typeface="宋体" panose="02010600030101010101" pitchFamily="2" charset="-122"/>
                    <a:ea typeface="宋体" panose="02010600030101010101" pitchFamily="2" charset="-122"/>
                    <a:cs typeface="+mj-cs"/>
                  </a:rPr>
                  <a:t>(1)</a:t>
                </a:r>
                <a:r>
                  <a:rPr lang="zh-CN" altLang="zh-CN" sz="2400" b="1" dirty="0">
                    <a:latin typeface="宋体" panose="02010600030101010101" pitchFamily="2" charset="-122"/>
                    <a:ea typeface="宋体" panose="02010600030101010101" pitchFamily="2" charset="-122"/>
                    <a:cs typeface="+mj-cs"/>
                  </a:rPr>
                  <a:t>如果</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有上界，则</a:t>
                </a:r>
                <a14:m>
                  <m:oMath xmlns:m="http://schemas.openxmlformats.org/officeDocument/2006/math">
                    <m:r>
                      <m:rPr>
                        <m:sty m:val="p"/>
                      </m:rPr>
                      <a:rPr lang="en-US" altLang="zh-CN" sz="2400" b="1">
                        <a:latin typeface="Cambria Math" panose="02040503050406030204" pitchFamily="18" charset="0"/>
                        <a:cs typeface="+mj-cs"/>
                      </a:rPr>
                      <m:t>L</m:t>
                    </m:r>
                    <m:r>
                      <a:rPr lang="en-US" altLang="zh-CN" sz="2400" b="1">
                        <a:latin typeface="Cambria Math" panose="02040503050406030204" pitchFamily="18" charset="0"/>
                        <a:cs typeface="+mj-cs"/>
                      </a:rPr>
                      <m:t>(</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logP</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Y</m:t>
                    </m:r>
                    <m:r>
                      <a:rPr lang="en-US" altLang="zh-CN" sz="2400" b="1">
                        <a:latin typeface="Cambria Math" panose="02040503050406030204" pitchFamily="18" charset="0"/>
                        <a:cs typeface="+mj-cs"/>
                      </a:rPr>
                      <m:t>|</m:t>
                    </m:r>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收敛到某一值</a:t>
                </a:r>
                <a14:m>
                  <m:oMath xmlns:m="http://schemas.openxmlformats.org/officeDocument/2006/math">
                    <m:sSup>
                      <m:sSupPr>
                        <m:ctrlPr>
                          <a:rPr lang="en-US" altLang="zh-CN" sz="2400" b="1" i="1" dirty="0" smtClean="0">
                            <a:latin typeface="Cambria Math" panose="02040503050406030204" pitchFamily="18" charset="0"/>
                            <a:ea typeface="宋体" panose="02010600030101010101" pitchFamily="2" charset="-122"/>
                            <a:cs typeface="+mj-cs"/>
                          </a:rPr>
                        </m:ctrlPr>
                      </m:sSupPr>
                      <m:e>
                        <m:r>
                          <a:rPr lang="en-US" altLang="zh-CN" sz="2400" b="1" i="1" dirty="0">
                            <a:latin typeface="Cambria Math" panose="02040503050406030204" pitchFamily="18" charset="0"/>
                            <a:ea typeface="宋体" panose="02010600030101010101" pitchFamily="2" charset="-122"/>
                            <a:cs typeface="+mj-cs"/>
                          </a:rPr>
                          <m:t>𝑳</m:t>
                        </m:r>
                      </m:e>
                      <m:sup>
                        <m:r>
                          <a:rPr lang="en-US" altLang="zh-CN" sz="2400" b="1" i="1" dirty="0">
                            <a:latin typeface="Cambria Math" panose="02040503050406030204" pitchFamily="18" charset="0"/>
                            <a:ea typeface="宋体" panose="02010600030101010101" pitchFamily="2" charset="-122"/>
                            <a:cs typeface="+mj-cs"/>
                          </a:rPr>
                          <m:t>∗</m:t>
                        </m:r>
                      </m:sup>
                    </m:sSup>
                  </m:oMath>
                </a14:m>
                <a:r>
                  <a:rPr lang="zh-CN" altLang="zh-CN" sz="2400" b="1" dirty="0">
                    <a:latin typeface="宋体" panose="02010600030101010101" pitchFamily="2" charset="-122"/>
                    <a:ea typeface="宋体" panose="02010600030101010101" pitchFamily="2" charset="-122"/>
                    <a:cs typeface="+mj-cs"/>
                  </a:rPr>
                  <a:t>；</a:t>
                </a:r>
              </a:p>
              <a:p>
                <a:pPr marL="0" indent="0">
                  <a:buNone/>
                </a:pPr>
                <a:r>
                  <a:rPr lang="en-US" altLang="zh-CN" sz="2400" b="1" dirty="0">
                    <a:latin typeface="宋体" panose="02010600030101010101" pitchFamily="2" charset="-122"/>
                    <a:ea typeface="宋体" panose="02010600030101010101" pitchFamily="2" charset="-122"/>
                    <a:cs typeface="+mj-cs"/>
                  </a:rPr>
                  <a:t>(2)</a:t>
                </a:r>
                <a:r>
                  <a:rPr lang="zh-CN" altLang="zh-CN" sz="2400" b="1" dirty="0">
                    <a:latin typeface="宋体" panose="02010600030101010101" pitchFamily="2" charset="-122"/>
                    <a:ea typeface="宋体" panose="02010600030101010101" pitchFamily="2" charset="-122"/>
                    <a:cs typeface="+mj-cs"/>
                  </a:rPr>
                  <a:t>在函数</a:t>
                </a:r>
                <a14:m>
                  <m:oMath xmlns:m="http://schemas.openxmlformats.org/officeDocument/2006/math">
                    <m:r>
                      <m:rPr>
                        <m:sty m:val="p"/>
                      </m:rPr>
                      <a:rPr lang="en-US" altLang="zh-CN" sz="2400" b="1">
                        <a:latin typeface="Cambria Math" panose="02040503050406030204" pitchFamily="18" charset="0"/>
                        <a:cs typeface="+mj-cs"/>
                      </a:rPr>
                      <m:t>Q</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与</a:t>
                </a:r>
                <a14:m>
                  <m:oMath xmlns:m="http://schemas.openxmlformats.org/officeDocument/2006/math">
                    <m:r>
                      <m:rPr>
                        <m:sty m:val="p"/>
                      </m:rPr>
                      <a:rPr lang="en-US" altLang="zh-CN" sz="2400" b="1">
                        <a:latin typeface="Cambria Math" panose="02040503050406030204" pitchFamily="18" charset="0"/>
                        <a:cs typeface="+mj-cs"/>
                      </a:rPr>
                      <m:t>L</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满足一定条件下，由</a:t>
                </a:r>
                <a:r>
                  <a:rPr lang="en-US" altLang="zh-CN" sz="2400" b="1" dirty="0">
                    <a:latin typeface="宋体" panose="02010600030101010101" pitchFamily="2" charset="-122"/>
                    <a:ea typeface="宋体" panose="02010600030101010101" pitchFamily="2" charset="-122"/>
                    <a:cs typeface="+mj-cs"/>
                  </a:rPr>
                  <a:t>EM</a:t>
                </a:r>
                <a:r>
                  <a:rPr lang="zh-CN" altLang="zh-CN" sz="2400" b="1" dirty="0">
                    <a:latin typeface="宋体" panose="02010600030101010101" pitchFamily="2" charset="-122"/>
                    <a:ea typeface="宋体" panose="02010600030101010101" pitchFamily="2" charset="-122"/>
                    <a:cs typeface="+mj-cs"/>
                  </a:rPr>
                  <a:t>算法得到的参数估计序列</a:t>
                </a:r>
                <a14:m>
                  <m:oMath xmlns:m="http://schemas.openxmlformats.org/officeDocument/2006/math">
                    <m:sSup>
                      <m:sSupPr>
                        <m:ctrlPr>
                          <a:rPr lang="zh-CN" altLang="zh-CN" sz="2400" b="1" i="1">
                            <a:latin typeface="Cambria Math" panose="02040503050406030204" pitchFamily="18" charset="0"/>
                            <a:cs typeface="+mj-cs"/>
                          </a:rPr>
                        </m:ctrlPr>
                      </m:sSupPr>
                      <m:e>
                        <m:r>
                          <m:rPr>
                            <m:sty m:val="p"/>
                          </m:rPr>
                          <a:rPr lang="en-US" altLang="zh-CN" sz="2400" b="1">
                            <a:latin typeface="Cambria Math" panose="02040503050406030204" pitchFamily="18" charset="0"/>
                            <a:cs typeface="+mj-cs"/>
                          </a:rPr>
                          <m:t>θ</m:t>
                        </m:r>
                      </m:e>
                      <m:sup>
                        <m:d>
                          <m:dPr>
                            <m:ctrlPr>
                              <a:rPr lang="zh-CN" altLang="zh-CN" sz="2400" b="1" i="1">
                                <a:latin typeface="Cambria Math" panose="02040503050406030204" pitchFamily="18" charset="0"/>
                                <a:cs typeface="+mj-cs"/>
                              </a:rPr>
                            </m:ctrlPr>
                          </m:dPr>
                          <m:e>
                            <m:r>
                              <a:rPr lang="en-US" altLang="zh-CN" sz="2400" b="1">
                                <a:latin typeface="Cambria Math" panose="02040503050406030204" pitchFamily="18" charset="0"/>
                                <a:cs typeface="+mj-cs"/>
                              </a:rPr>
                              <m:t>𝑖</m:t>
                            </m:r>
                          </m:e>
                        </m:d>
                      </m:sup>
                    </m:sSup>
                  </m:oMath>
                </a14:m>
                <a:r>
                  <a:rPr lang="zh-CN" altLang="zh-CN" sz="2400" b="1" dirty="0">
                    <a:latin typeface="宋体" panose="02010600030101010101" pitchFamily="2" charset="-122"/>
                    <a:ea typeface="宋体" panose="02010600030101010101" pitchFamily="2" charset="-122"/>
                    <a:cs typeface="+mj-cs"/>
                  </a:rPr>
                  <a:t>的收敛值</a:t>
                </a:r>
                <a14:m>
                  <m:oMath xmlns:m="http://schemas.openxmlformats.org/officeDocument/2006/math">
                    <m:sSup>
                      <m:sSupPr>
                        <m:ctrlPr>
                          <a:rPr lang="en-US" altLang="zh-CN" sz="2400" b="1" i="1" dirty="0">
                            <a:latin typeface="Cambria Math" panose="02040503050406030204" pitchFamily="18" charset="0"/>
                            <a:ea typeface="宋体" panose="02010600030101010101" pitchFamily="2" charset="-122"/>
                          </a:rPr>
                        </m:ctrlPr>
                      </m:sSupPr>
                      <m:e>
                        <m:r>
                          <m:rPr>
                            <m:sty m:val="p"/>
                          </m:rPr>
                          <a:rPr lang="en-US" altLang="zh-CN" sz="2400" b="1">
                            <a:latin typeface="Cambria Math" panose="02040503050406030204" pitchFamily="18" charset="0"/>
                          </a:rPr>
                          <m:t>θ</m:t>
                        </m:r>
                      </m:e>
                      <m:sup>
                        <m:r>
                          <a:rPr lang="en-US" altLang="zh-CN" sz="2400" b="1" i="1" dirty="0">
                            <a:latin typeface="Cambria Math" panose="02040503050406030204" pitchFamily="18" charset="0"/>
                            <a:ea typeface="宋体" panose="02010600030101010101" pitchFamily="2" charset="-122"/>
                          </a:rPr>
                          <m:t>∗</m:t>
                        </m:r>
                      </m:sup>
                    </m:sSup>
                  </m:oMath>
                </a14:m>
                <a:r>
                  <a:rPr lang="zh-CN" altLang="zh-CN" sz="2400" b="1" dirty="0">
                    <a:latin typeface="宋体" panose="02010600030101010101" pitchFamily="2" charset="-122"/>
                    <a:ea typeface="宋体" panose="02010600030101010101" pitchFamily="2" charset="-122"/>
                    <a:cs typeface="+mj-cs"/>
                  </a:rPr>
                  <a:t>是</a:t>
                </a:r>
                <a14:m>
                  <m:oMath xmlns:m="http://schemas.openxmlformats.org/officeDocument/2006/math">
                    <m:r>
                      <m:rPr>
                        <m:sty m:val="p"/>
                      </m:rPr>
                      <a:rPr lang="en-US" altLang="zh-CN" sz="2400" b="1">
                        <a:latin typeface="Cambria Math" panose="02040503050406030204" pitchFamily="18" charset="0"/>
                        <a:cs typeface="+mj-cs"/>
                      </a:rPr>
                      <m:t>L</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θ</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的稳定点。</a:t>
                </a:r>
              </a:p>
              <a:p>
                <a:pPr marL="0" indent="0">
                  <a:buNone/>
                </a:pP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5556" y="1556791"/>
                <a:ext cx="7992888" cy="4771777"/>
              </a:xfrm>
              <a:blipFill>
                <a:blip r:embed="rId2"/>
                <a:stretch>
                  <a:fillRect l="-1143" t="-1022"/>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7239D2EA-52DA-43D1-A936-B588FB91AF04}"/>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10.2.2</a:t>
            </a:r>
            <a:r>
              <a:rPr lang="zh-CN" altLang="en-US" sz="3200" b="1" dirty="0">
                <a:effectLst>
                  <a:outerShdw blurRad="38100" dist="38100" dir="2700000" algn="tl">
                    <a:srgbClr val="000000">
                      <a:alpha val="43137"/>
                    </a:srgbClr>
                  </a:outerShdw>
                </a:effectLst>
                <a:latin typeface="+mj-ea"/>
              </a:rPr>
              <a:t> </a:t>
            </a:r>
            <a:r>
              <a:rPr lang="en-US" altLang="zh-CN" sz="3200" dirty="0"/>
              <a:t>EM</a:t>
            </a:r>
            <a:r>
              <a:rPr lang="zh-CN" altLang="en-US" sz="3200" dirty="0"/>
              <a:t>算法的收敛性</a:t>
            </a:r>
            <a:endParaRPr lang="zh-CN" altLang="en-US" sz="3200" b="1" dirty="0">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2872105612"/>
      </p:ext>
    </p:extLst>
  </p:cSld>
  <p:clrMapOvr>
    <a:masterClrMapping/>
  </p:clrMapOvr>
  <p:transition>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r>
              <a:rPr lang="zh-CN" altLang="en-US" sz="3600" dirty="0">
                <a:latin typeface="宋体 (正文)"/>
                <a:ea typeface="黑体" panose="02010609060101010101" pitchFamily="49" charset="-122"/>
              </a:rPr>
              <a:t>第 </a:t>
            </a:r>
            <a:r>
              <a:rPr lang="en-US" altLang="zh-CN" sz="3600" dirty="0">
                <a:latin typeface="宋体 (正文)"/>
                <a:ea typeface="黑体" panose="02010609060101010101" pitchFamily="49" charset="-122"/>
              </a:rPr>
              <a:t>10 </a:t>
            </a:r>
            <a:r>
              <a:rPr lang="zh-CN" altLang="en-US" sz="3600" dirty="0">
                <a:latin typeface="宋体 (正文)"/>
                <a:ea typeface="黑体" panose="02010609060101010101" pitchFamily="49" charset="-122"/>
              </a:rPr>
              <a:t>章 统计分析</a:t>
            </a:r>
          </a:p>
        </p:txBody>
      </p:sp>
      <p:sp>
        <p:nvSpPr>
          <p:cNvPr id="7171" name="内容占位符 2">
            <a:extLst>
              <a:ext uri="{FF2B5EF4-FFF2-40B4-BE49-F238E27FC236}">
                <a16:creationId xmlns:a16="http://schemas.microsoft.com/office/drawing/2014/main" id="{CB39F74C-E5C5-4D5C-96A3-D50E2A720B41}"/>
              </a:ext>
            </a:extLst>
          </p:cNvPr>
          <p:cNvSpPr>
            <a:spLocks noGrp="1" noChangeArrowheads="1"/>
          </p:cNvSpPr>
          <p:nvPr>
            <p:ph idx="1"/>
          </p:nvPr>
        </p:nvSpPr>
        <p:spPr/>
        <p:txBody>
          <a:bodyPr/>
          <a:lstStyle/>
          <a:p>
            <a:pPr>
              <a:defRPr/>
            </a:pPr>
            <a:r>
              <a:rPr lang="en-US" altLang="zh-CN" b="1" dirty="0">
                <a:solidFill>
                  <a:schemeClr val="accent3">
                    <a:lumMod val="65000"/>
                  </a:schemeClr>
                </a:solidFill>
                <a:latin typeface="宋体 (正文)"/>
                <a:ea typeface="宋体" panose="02010600030101010101" pitchFamily="2" charset="-122"/>
              </a:rPr>
              <a:t>10.1</a:t>
            </a:r>
            <a:r>
              <a:rPr lang="zh-CN" altLang="en-US" b="1" dirty="0">
                <a:solidFill>
                  <a:schemeClr val="accent3">
                    <a:lumMod val="65000"/>
                  </a:schemeClr>
                </a:solidFill>
                <a:latin typeface="宋体 (正文)"/>
                <a:ea typeface="宋体" panose="02010600030101010101" pitchFamily="2" charset="-122"/>
              </a:rPr>
              <a:t> 回归分析</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solidFill>
                  <a:schemeClr val="accent3">
                    <a:lumMod val="65000"/>
                  </a:schemeClr>
                </a:solidFill>
                <a:latin typeface="宋体 (正文)"/>
                <a:ea typeface="宋体" panose="02010600030101010101" pitchFamily="2" charset="-122"/>
              </a:rPr>
              <a:t>10.2</a:t>
            </a:r>
            <a:r>
              <a:rPr lang="zh-CN" altLang="en-US" b="1" dirty="0">
                <a:solidFill>
                  <a:schemeClr val="accent3">
                    <a:lumMod val="65000"/>
                  </a:schemeClr>
                </a:solidFill>
                <a:latin typeface="宋体 (正文)"/>
                <a:ea typeface="宋体" panose="02010600030101010101" pitchFamily="2" charset="-122"/>
              </a:rPr>
              <a:t> </a:t>
            </a:r>
            <a:r>
              <a:rPr lang="en-US" altLang="zh-CN" b="1" dirty="0">
                <a:solidFill>
                  <a:schemeClr val="accent3">
                    <a:lumMod val="65000"/>
                  </a:schemeClr>
                </a:solidFill>
                <a:latin typeface="宋体 (正文)"/>
                <a:ea typeface="宋体" panose="02010600030101010101" pitchFamily="2" charset="-122"/>
              </a:rPr>
              <a:t>EM</a:t>
            </a:r>
            <a:r>
              <a:rPr lang="zh-CN" altLang="en-US" b="1" dirty="0">
                <a:solidFill>
                  <a:schemeClr val="accent3">
                    <a:lumMod val="65000"/>
                  </a:schemeClr>
                </a:solidFill>
                <a:latin typeface="宋体 (正文)"/>
                <a:ea typeface="宋体" panose="02010600030101010101" pitchFamily="2" charset="-122"/>
              </a:rPr>
              <a:t>算法</a:t>
            </a:r>
            <a:endParaRPr lang="en-US" altLang="zh-CN" b="1" dirty="0">
              <a:solidFill>
                <a:schemeClr val="accent3">
                  <a:lumMod val="65000"/>
                </a:schemeClr>
              </a:solidFill>
              <a:latin typeface="宋体 (正文)"/>
              <a:ea typeface="宋体" panose="02010600030101010101" pitchFamily="2" charset="-122"/>
            </a:endParaRPr>
          </a:p>
          <a:p>
            <a:pPr>
              <a:defRPr/>
            </a:pPr>
            <a:r>
              <a:rPr lang="en-US" altLang="zh-CN" b="1" dirty="0">
                <a:latin typeface="宋体 (正文)"/>
                <a:ea typeface="宋体" panose="02010600030101010101" pitchFamily="2" charset="-122"/>
              </a:rPr>
              <a:t>10.3</a:t>
            </a:r>
            <a:r>
              <a:rPr lang="zh-CN" altLang="en-US" b="1" dirty="0">
                <a:latin typeface="宋体 (正文)"/>
                <a:ea typeface="宋体" panose="02010600030101010101" pitchFamily="2" charset="-122"/>
              </a:rPr>
              <a:t> 贝叶斯分类</a:t>
            </a:r>
            <a:endParaRPr lang="en-US" altLang="zh-CN"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10.3.1 </a:t>
            </a:r>
            <a:r>
              <a:rPr lang="zh-CN" altLang="en-US" sz="3200" b="1" dirty="0">
                <a:latin typeface="宋体 (正文)"/>
                <a:ea typeface="宋体" panose="02010600030101010101" pitchFamily="2" charset="-122"/>
              </a:rPr>
              <a:t>贝叶斯原理</a:t>
            </a:r>
            <a:endParaRPr lang="en-US" altLang="zh-CN" sz="3200"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10.3.2 </a:t>
            </a:r>
            <a:r>
              <a:rPr lang="zh-CN" altLang="en-US" sz="3200" b="1" dirty="0">
                <a:latin typeface="宋体 (正文)"/>
                <a:ea typeface="宋体" panose="02010600030101010101" pitchFamily="2" charset="-122"/>
              </a:rPr>
              <a:t>朴素贝叶斯分类</a:t>
            </a:r>
            <a:endParaRPr lang="en-US" altLang="zh-CN" sz="3200"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10.3.3 </a:t>
            </a:r>
            <a:r>
              <a:rPr lang="zh-CN" altLang="en-US" sz="3200" b="1" dirty="0">
                <a:latin typeface="宋体 (正文)"/>
                <a:ea typeface="宋体" panose="02010600030101010101" pitchFamily="2" charset="-122"/>
              </a:rPr>
              <a:t>贝叶斯信念网络</a:t>
            </a:r>
            <a:endParaRPr lang="en-US" altLang="zh-CN" sz="3200" b="1" dirty="0">
              <a:latin typeface="宋体 (正文)"/>
              <a:ea typeface="宋体" panose="02010600030101010101" pitchFamily="2" charset="-122"/>
            </a:endParaRPr>
          </a:p>
          <a:p>
            <a:pPr lvl="1">
              <a:defRPr/>
            </a:pPr>
            <a:r>
              <a:rPr lang="en-US" altLang="zh-CN" sz="3200" b="1" dirty="0">
                <a:latin typeface="宋体 (正文)"/>
                <a:ea typeface="宋体" panose="02010600030101010101" pitchFamily="2" charset="-122"/>
              </a:rPr>
              <a:t>10.3.4 </a:t>
            </a:r>
            <a:r>
              <a:rPr lang="zh-CN" altLang="en-US" sz="3200" b="1" dirty="0">
                <a:latin typeface="宋体 (正文)"/>
                <a:ea typeface="宋体" panose="02010600030101010101" pitchFamily="2" charset="-122"/>
              </a:rPr>
              <a:t>贝叶斯网络应用</a:t>
            </a:r>
            <a:endParaRPr lang="en-US" altLang="zh-CN" sz="3200" b="1" dirty="0">
              <a:latin typeface="宋体 (正文)"/>
              <a:ea typeface="宋体" panose="02010600030101010101" pitchFamily="2" charset="-122"/>
            </a:endParaRPr>
          </a:p>
          <a:p>
            <a:pPr>
              <a:defRPr/>
            </a:pPr>
            <a:endParaRPr lang="en-US" altLang="zh-CN" b="1" dirty="0">
              <a:solidFill>
                <a:schemeClr val="accent3">
                  <a:lumMod val="65000"/>
                </a:schemeClr>
              </a:solidFill>
              <a:latin typeface="宋体 (正文)"/>
              <a:ea typeface="宋体" panose="02010600030101010101" pitchFamily="2" charset="-122"/>
            </a:endParaRPr>
          </a:p>
          <a:p>
            <a:pPr marL="0" indent="0">
              <a:buNone/>
              <a:defRPr/>
            </a:pPr>
            <a:endParaRPr lang="en-US" altLang="zh-CN" b="1" dirty="0">
              <a:solidFill>
                <a:schemeClr val="accent3">
                  <a:lumMod val="65000"/>
                </a:schemeClr>
              </a:solidFill>
              <a:latin typeface="宋体 (正文)"/>
              <a:ea typeface="宋体" panose="02010600030101010101" pitchFamily="2" charset="-122"/>
            </a:endParaRPr>
          </a:p>
        </p:txBody>
      </p:sp>
    </p:spTree>
    <p:extLst>
      <p:ext uri="{BB962C8B-B14F-4D97-AF65-F5344CB8AC3E}">
        <p14:creationId xmlns:p14="http://schemas.microsoft.com/office/powerpoint/2010/main" val="547562997"/>
      </p:ext>
    </p:extLst>
  </p:cSld>
  <p:clrMapOvr>
    <a:masterClrMapping/>
  </p:clrMapOvr>
  <p:transition>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385652"/>
            <a:ext cx="5864820" cy="3915556"/>
          </a:xfrm>
        </p:spPr>
        <p:txBody>
          <a:bodyPr/>
          <a:lstStyle/>
          <a:p>
            <a:pPr marL="0" indent="0">
              <a:buNone/>
              <a:defRPr/>
            </a:pPr>
            <a:r>
              <a:rPr lang="zh-CN" altLang="en-US" sz="2400" b="1" dirty="0">
                <a:latin typeface="宋体" panose="02010600030101010101" pitchFamily="2" charset="-122"/>
                <a:ea typeface="宋体" panose="02010600030101010101" pitchFamily="2" charset="-122"/>
                <a:cs typeface="+mj-cs"/>
              </a:rPr>
              <a:t>背景</a:t>
            </a:r>
            <a:endParaRPr lang="en-US" altLang="zh-CN" sz="2400" b="1" dirty="0">
              <a:latin typeface="宋体" panose="02010600030101010101" pitchFamily="2" charset="-122"/>
              <a:ea typeface="宋体" panose="02010600030101010101" pitchFamily="2" charset="-122"/>
              <a:cs typeface="+mj-cs"/>
            </a:endParaRPr>
          </a:p>
          <a:p>
            <a:pPr marL="0" indent="457200">
              <a:buNone/>
              <a:defRPr/>
            </a:pPr>
            <a:r>
              <a:rPr lang="zh-CN" altLang="en-US" sz="2400" b="1" dirty="0">
                <a:latin typeface="宋体" panose="02010600030101010101" pitchFamily="2" charset="-122"/>
                <a:ea typeface="宋体" panose="02010600030101010101" pitchFamily="2" charset="-122"/>
                <a:cs typeface="+mj-cs"/>
              </a:rPr>
              <a:t>贝叶斯分类基于贝叶斯定理，贝叶斯定理是由</a:t>
            </a:r>
            <a:r>
              <a:rPr lang="en-US" altLang="zh-CN" sz="2400" b="1" dirty="0">
                <a:latin typeface="宋体" panose="02010600030101010101" pitchFamily="2" charset="-122"/>
                <a:ea typeface="宋体" panose="02010600030101010101" pitchFamily="2" charset="-122"/>
                <a:cs typeface="+mj-cs"/>
              </a:rPr>
              <a:t>18</a:t>
            </a:r>
            <a:r>
              <a:rPr lang="zh-CN" altLang="en-US" sz="2400" b="1" dirty="0">
                <a:latin typeface="宋体" panose="02010600030101010101" pitchFamily="2" charset="-122"/>
                <a:ea typeface="宋体" panose="02010600030101010101" pitchFamily="2" charset="-122"/>
                <a:cs typeface="+mj-cs"/>
              </a:rPr>
              <a:t>世纪概率论和决策论的早起研究者</a:t>
            </a:r>
            <a:r>
              <a:rPr lang="en-US" altLang="zh-CN" sz="2400" b="1" dirty="0">
                <a:latin typeface="宋体" panose="02010600030101010101" pitchFamily="2" charset="-122"/>
                <a:ea typeface="宋体" panose="02010600030101010101" pitchFamily="2" charset="-122"/>
                <a:cs typeface="+mj-cs"/>
              </a:rPr>
              <a:t>Thomas Bayes</a:t>
            </a:r>
            <a:r>
              <a:rPr lang="zh-CN" altLang="en-US" sz="2400" b="1" dirty="0">
                <a:latin typeface="宋体" panose="02010600030101010101" pitchFamily="2" charset="-122"/>
                <a:ea typeface="宋体" panose="02010600030101010101" pitchFamily="2" charset="-122"/>
                <a:cs typeface="+mj-cs"/>
              </a:rPr>
              <a:t>发明的，故用其名字命名为贝叶斯定理。</a:t>
            </a:r>
            <a:endParaRPr lang="en-US" altLang="zh-CN" sz="2400" b="1" dirty="0">
              <a:latin typeface="宋体" panose="02010600030101010101" pitchFamily="2" charset="-122"/>
              <a:ea typeface="宋体" panose="02010600030101010101" pitchFamily="2" charset="-122"/>
              <a:cs typeface="+mj-cs"/>
            </a:endParaRPr>
          </a:p>
          <a:p>
            <a:pPr marL="0" indent="457200">
              <a:buNone/>
              <a:defRPr/>
            </a:pPr>
            <a:r>
              <a:rPr lang="zh-CN" altLang="en-US" sz="2400" b="1" dirty="0">
                <a:latin typeface="宋体" panose="02010600030101010101" pitchFamily="2" charset="-122"/>
                <a:ea typeface="宋体" panose="02010600030101010101" pitchFamily="2" charset="-122"/>
                <a:cs typeface="+mj-cs"/>
              </a:rPr>
              <a:t>分类算法的比较研究发现，一种称为朴素贝叶斯分类法的简单贝叶斯分类法可以与决策树和经过挑选的神经网络分类器相媲美。用于大型数据库，贝叶斯分类法也已表现出高准确率和高速度。</a:t>
            </a:r>
            <a:endParaRPr lang="en-US" altLang="zh-CN" sz="2400" b="1" dirty="0">
              <a:latin typeface="宋体" panose="02010600030101010101" pitchFamily="2" charset="-122"/>
              <a:ea typeface="宋体" panose="02010600030101010101" pitchFamily="2" charset="-122"/>
              <a:cs typeface="+mj-cs"/>
            </a:endParaRPr>
          </a:p>
          <a:p>
            <a:pPr marL="0" indent="457200">
              <a:buNone/>
              <a:defRPr/>
            </a:pPr>
            <a:endParaRPr lang="zh-CN" altLang="en-US" sz="2000" kern="1400" dirty="0">
              <a:latin typeface="Arial" charset="0"/>
            </a:endParaRPr>
          </a:p>
        </p:txBody>
      </p:sp>
      <p:pic>
        <p:nvPicPr>
          <p:cNvPr id="4" name="图片 6" descr="u=3572017347,1317848067&amp;fm=23&amp;gp=0.jpg"/>
          <p:cNvPicPr>
            <a:picLocks noChangeAspect="1"/>
          </p:cNvPicPr>
          <p:nvPr/>
        </p:nvPicPr>
        <p:blipFill>
          <a:blip r:embed="rId2"/>
          <a:srcRect/>
          <a:stretch>
            <a:fillRect/>
          </a:stretch>
        </p:blipFill>
        <p:spPr bwMode="auto">
          <a:xfrm>
            <a:off x="6404372" y="1277256"/>
            <a:ext cx="2377473" cy="2797472"/>
          </a:xfrm>
          <a:prstGeom prst="rect">
            <a:avLst/>
          </a:prstGeom>
          <a:noFill/>
          <a:ln w="9525">
            <a:noFill/>
            <a:miter lim="800000"/>
            <a:headEnd/>
            <a:tailEnd/>
          </a:ln>
        </p:spPr>
      </p:pic>
      <p:sp>
        <p:nvSpPr>
          <p:cNvPr id="5" name="TextBox 8"/>
          <p:cNvSpPr txBox="1"/>
          <p:nvPr/>
        </p:nvSpPr>
        <p:spPr>
          <a:xfrm>
            <a:off x="6804248" y="4509120"/>
            <a:ext cx="2571750" cy="369887"/>
          </a:xfrm>
          <a:prstGeom prst="rect">
            <a:avLst/>
          </a:prstGeom>
          <a:noFill/>
        </p:spPr>
        <p:txBody>
          <a:bodyPr>
            <a:spAutoFit/>
          </a:bodyPr>
          <a:lstStyle/>
          <a:p>
            <a:pPr>
              <a:defRPr/>
            </a:pPr>
            <a:r>
              <a:rPr lang="en-US" altLang="zh-CN" dirty="0">
                <a:solidFill>
                  <a:srgbClr val="FF0000"/>
                </a:solidFill>
              </a:rPr>
              <a:t>Thomas  </a:t>
            </a:r>
            <a:r>
              <a:rPr lang="en-US" altLang="zh-CN" dirty="0" err="1">
                <a:solidFill>
                  <a:srgbClr val="FF0000"/>
                </a:solidFill>
              </a:rPr>
              <a:t>Bayes</a:t>
            </a:r>
            <a:endParaRPr lang="zh-CN" altLang="en-US" dirty="0">
              <a:solidFill>
                <a:srgbClr val="FF0000"/>
              </a:solidFill>
            </a:endParaRPr>
          </a:p>
        </p:txBody>
      </p:sp>
      <p:sp>
        <p:nvSpPr>
          <p:cNvPr id="6" name="标题 1">
            <a:extLst>
              <a:ext uri="{FF2B5EF4-FFF2-40B4-BE49-F238E27FC236}">
                <a16:creationId xmlns:a16="http://schemas.microsoft.com/office/drawing/2014/main" id="{EBD8ACC9-61E7-4466-B820-5CC934F959E2}"/>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10.3.1 </a:t>
            </a:r>
            <a:r>
              <a:rPr lang="zh-CN" altLang="en-US" sz="3200" b="1" dirty="0">
                <a:effectLst>
                  <a:outerShdw blurRad="38100" dist="38100" dir="2700000" algn="tl">
                    <a:srgbClr val="000000">
                      <a:alpha val="43137"/>
                    </a:srgbClr>
                  </a:outerShdw>
                </a:effectLst>
                <a:latin typeface="+mj-ea"/>
              </a:rPr>
              <a:t>贝叶斯原理</a:t>
            </a:r>
          </a:p>
        </p:txBody>
      </p:sp>
      <p:sp>
        <p:nvSpPr>
          <p:cNvPr id="9" name="矩形 8">
            <a:extLst>
              <a:ext uri="{FF2B5EF4-FFF2-40B4-BE49-F238E27FC236}">
                <a16:creationId xmlns:a16="http://schemas.microsoft.com/office/drawing/2014/main" id="{C22A5016-0569-4AF9-9650-54CDB242C24B}"/>
              </a:ext>
            </a:extLst>
          </p:cNvPr>
          <p:cNvSpPr/>
          <p:nvPr/>
        </p:nvSpPr>
        <p:spPr>
          <a:xfrm>
            <a:off x="539552" y="5267052"/>
            <a:ext cx="8147248" cy="830997"/>
          </a:xfrm>
          <a:prstGeom prst="rect">
            <a:avLst/>
          </a:prstGeom>
        </p:spPr>
        <p:txBody>
          <a:bodyPr wrap="square">
            <a:spAutoFit/>
          </a:bodyPr>
          <a:lstStyle/>
          <a:p>
            <a:pPr marL="0" indent="457200">
              <a:buNone/>
              <a:defRPr/>
            </a:pPr>
            <a:r>
              <a:rPr lang="zh-CN" altLang="en-US" sz="2400" b="1" dirty="0">
                <a:latin typeface="宋体" panose="02010600030101010101" pitchFamily="2" charset="-122"/>
                <a:cs typeface="+mj-cs"/>
              </a:rPr>
              <a:t>目前研究较多的贝叶斯分类器主要有四种，分别是：</a:t>
            </a:r>
            <a:r>
              <a:rPr lang="en-US" altLang="zh-CN" sz="2400" b="1" dirty="0">
                <a:latin typeface="宋体" panose="02010600030101010101" pitchFamily="2" charset="-122"/>
                <a:cs typeface="+mj-cs"/>
              </a:rPr>
              <a:t>Naive Bayes</a:t>
            </a:r>
            <a:r>
              <a:rPr lang="zh-CN" altLang="en-US" sz="2400" b="1" dirty="0">
                <a:latin typeface="宋体" panose="02010600030101010101" pitchFamily="2" charset="-122"/>
                <a:cs typeface="+mj-cs"/>
              </a:rPr>
              <a:t>、</a:t>
            </a:r>
            <a:r>
              <a:rPr lang="en-US" altLang="zh-CN" sz="2400" b="1" dirty="0">
                <a:latin typeface="宋体" panose="02010600030101010101" pitchFamily="2" charset="-122"/>
                <a:cs typeface="+mj-cs"/>
              </a:rPr>
              <a:t>TAN</a:t>
            </a:r>
            <a:r>
              <a:rPr lang="zh-CN" altLang="en-US" sz="2400" b="1" dirty="0">
                <a:latin typeface="宋体" panose="02010600030101010101" pitchFamily="2" charset="-122"/>
                <a:cs typeface="+mj-cs"/>
              </a:rPr>
              <a:t>、</a:t>
            </a:r>
            <a:r>
              <a:rPr lang="en-US" altLang="zh-CN" sz="2400" b="1" dirty="0">
                <a:latin typeface="宋体" panose="02010600030101010101" pitchFamily="2" charset="-122"/>
                <a:cs typeface="+mj-cs"/>
              </a:rPr>
              <a:t>BAN</a:t>
            </a:r>
            <a:r>
              <a:rPr lang="zh-CN" altLang="en-US" sz="2400" b="1" dirty="0">
                <a:latin typeface="宋体" panose="02010600030101010101" pitchFamily="2" charset="-122"/>
                <a:cs typeface="+mj-cs"/>
              </a:rPr>
              <a:t>和</a:t>
            </a:r>
            <a:r>
              <a:rPr lang="en-US" altLang="zh-CN" sz="2400" b="1" dirty="0">
                <a:latin typeface="宋体" panose="02010600030101010101" pitchFamily="2" charset="-122"/>
                <a:cs typeface="+mj-cs"/>
              </a:rPr>
              <a:t>GBN</a:t>
            </a:r>
            <a:r>
              <a:rPr lang="zh-CN" altLang="en-US" sz="2400" b="1" dirty="0">
                <a:latin typeface="宋体" panose="02010600030101010101" pitchFamily="2" charset="-122"/>
                <a:cs typeface="+mj-cs"/>
              </a:rPr>
              <a:t>。</a:t>
            </a:r>
          </a:p>
        </p:txBody>
      </p:sp>
    </p:spTree>
    <p:extLst>
      <p:ext uri="{BB962C8B-B14F-4D97-AF65-F5344CB8AC3E}">
        <p14:creationId xmlns:p14="http://schemas.microsoft.com/office/powerpoint/2010/main" val="534376870"/>
      </p:ext>
    </p:extLst>
  </p:cSld>
  <p:clrMapOvr>
    <a:masterClrMapping/>
  </p:clrMapOvr>
  <p:transition>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Box 6"/>
          <p:cNvSpPr txBox="1">
            <a:spLocks noChangeArrowheads="1"/>
          </p:cNvSpPr>
          <p:nvPr/>
        </p:nvSpPr>
        <p:spPr bwMode="auto">
          <a:xfrm>
            <a:off x="899592" y="2132856"/>
            <a:ext cx="7344816" cy="3046988"/>
          </a:xfrm>
          <a:prstGeom prst="rect">
            <a:avLst/>
          </a:prstGeom>
          <a:noFill/>
          <a:ln w="9525">
            <a:noFill/>
            <a:miter lim="800000"/>
            <a:headEnd/>
            <a:tailEnd/>
          </a:ln>
        </p:spPr>
        <p:txBody>
          <a:bodyPr wrap="square">
            <a:spAutoFit/>
          </a:bodyPr>
          <a:lstStyle/>
          <a:p>
            <a:pPr indent="720000"/>
            <a:r>
              <a:rPr lang="zh-CN" altLang="en-US" sz="2400" b="1" dirty="0">
                <a:latin typeface="宋体" panose="02010600030101010101" pitchFamily="2" charset="-122"/>
                <a:cs typeface="+mj-cs"/>
              </a:rPr>
              <a:t>贝叶斯定理（</a:t>
            </a:r>
            <a:r>
              <a:rPr lang="en-US" altLang="zh-CN" sz="2400" b="1" dirty="0">
                <a:latin typeface="宋体" panose="02010600030101010101" pitchFamily="2" charset="-122"/>
                <a:cs typeface="+mj-cs"/>
              </a:rPr>
              <a:t>Bayes theorem</a:t>
            </a:r>
            <a:r>
              <a:rPr lang="zh-CN" altLang="en-US" sz="2400" b="1" dirty="0">
                <a:latin typeface="宋体" panose="02010600030101010101" pitchFamily="2" charset="-122"/>
                <a:cs typeface="+mj-cs"/>
              </a:rPr>
              <a:t>）是概率论中的一个结果，它跟随机变量的条件概率以及边缘概率分布有关。在有些关于概率的解说中，贝叶斯定理能够告知我们如何利用新证据修改已有的看法。</a:t>
            </a:r>
          </a:p>
          <a:p>
            <a:pPr indent="720000"/>
            <a:r>
              <a:rPr lang="zh-CN" altLang="en-US" sz="2400" b="1" dirty="0">
                <a:latin typeface="宋体" panose="02010600030101010101" pitchFamily="2" charset="-122"/>
                <a:cs typeface="+mj-cs"/>
              </a:rPr>
              <a:t>通常，事件</a:t>
            </a:r>
            <a:r>
              <a:rPr lang="en-US" altLang="zh-CN" sz="2400" b="1" dirty="0">
                <a:latin typeface="宋体" panose="02010600030101010101" pitchFamily="2" charset="-122"/>
                <a:cs typeface="+mj-cs"/>
              </a:rPr>
              <a:t>A</a:t>
            </a:r>
            <a:r>
              <a:rPr lang="zh-CN" altLang="en-US" sz="2400" b="1" dirty="0">
                <a:latin typeface="宋体" panose="02010600030101010101" pitchFamily="2" charset="-122"/>
                <a:cs typeface="+mj-cs"/>
              </a:rPr>
              <a:t>在事件</a:t>
            </a:r>
            <a:r>
              <a:rPr lang="en-US" altLang="zh-CN" sz="2400" b="1" dirty="0">
                <a:latin typeface="宋体" panose="02010600030101010101" pitchFamily="2" charset="-122"/>
                <a:cs typeface="+mj-cs"/>
              </a:rPr>
              <a:t>B</a:t>
            </a:r>
            <a:r>
              <a:rPr lang="zh-CN" altLang="en-US" sz="2400" b="1" dirty="0">
                <a:latin typeface="宋体" panose="02010600030101010101" pitchFamily="2" charset="-122"/>
                <a:cs typeface="+mj-cs"/>
              </a:rPr>
              <a:t>（发生）的条件下的概率，与事件</a:t>
            </a:r>
            <a:r>
              <a:rPr lang="en-US" altLang="zh-CN" sz="2400" b="1" dirty="0">
                <a:latin typeface="宋体" panose="02010600030101010101" pitchFamily="2" charset="-122"/>
                <a:cs typeface="+mj-cs"/>
              </a:rPr>
              <a:t>B</a:t>
            </a:r>
            <a:r>
              <a:rPr lang="zh-CN" altLang="en-US" sz="2400" b="1" dirty="0">
                <a:latin typeface="宋体" panose="02010600030101010101" pitchFamily="2" charset="-122"/>
                <a:cs typeface="+mj-cs"/>
              </a:rPr>
              <a:t>在事件</a:t>
            </a:r>
            <a:r>
              <a:rPr lang="en-US" altLang="zh-CN" sz="2400" b="1" dirty="0">
                <a:latin typeface="宋体" panose="02010600030101010101" pitchFamily="2" charset="-122"/>
                <a:cs typeface="+mj-cs"/>
              </a:rPr>
              <a:t>A</a:t>
            </a:r>
            <a:r>
              <a:rPr lang="zh-CN" altLang="en-US" sz="2400" b="1" dirty="0">
                <a:latin typeface="宋体" panose="02010600030101010101" pitchFamily="2" charset="-122"/>
                <a:cs typeface="+mj-cs"/>
              </a:rPr>
              <a:t>的条件下的概率是不一样的；然而，这两者是有确定的关系，贝叶斯定理就是这种关系的陈述。</a:t>
            </a:r>
            <a:r>
              <a:rPr lang="en-US" altLang="zh-CN" sz="2400" b="1" dirty="0">
                <a:latin typeface="宋体" panose="02010600030101010101" pitchFamily="2" charset="-122"/>
                <a:cs typeface="+mj-cs"/>
              </a:rPr>
              <a:t> </a:t>
            </a:r>
            <a:endParaRPr lang="zh-CN" altLang="en-US" sz="2400" b="1" dirty="0">
              <a:latin typeface="宋体" panose="02010600030101010101" pitchFamily="2" charset="-122"/>
              <a:cs typeface="+mj-cs"/>
            </a:endParaRPr>
          </a:p>
        </p:txBody>
      </p:sp>
      <p:sp>
        <p:nvSpPr>
          <p:cNvPr id="4" name="标题 1">
            <a:extLst>
              <a:ext uri="{FF2B5EF4-FFF2-40B4-BE49-F238E27FC236}">
                <a16:creationId xmlns:a16="http://schemas.microsoft.com/office/drawing/2014/main" id="{7CAF8563-8385-401C-98D2-D95C06CF4630}"/>
              </a:ext>
            </a:extLst>
          </p:cNvPr>
          <p:cNvSpPr txBox="1">
            <a:spLocks noChangeArrowheads="1"/>
          </p:cNvSpPr>
          <p:nvPr/>
        </p:nvSpPr>
        <p:spPr bwMode="auto">
          <a:xfrm>
            <a:off x="457200" y="529431"/>
            <a:ext cx="82296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10.3.1 </a:t>
            </a:r>
            <a:r>
              <a:rPr lang="zh-CN" altLang="en-US" sz="3200" b="1" dirty="0">
                <a:effectLst>
                  <a:outerShdw blurRad="38100" dist="38100" dir="2700000" algn="tl">
                    <a:srgbClr val="000000">
                      <a:alpha val="43137"/>
                    </a:srgbClr>
                  </a:outerShdw>
                </a:effectLst>
                <a:latin typeface="+mj-ea"/>
              </a:rPr>
              <a:t>贝叶斯原理</a:t>
            </a:r>
          </a:p>
        </p:txBody>
      </p:sp>
    </p:spTree>
    <p:extLst>
      <p:ext uri="{BB962C8B-B14F-4D97-AF65-F5344CB8AC3E}">
        <p14:creationId xmlns:p14="http://schemas.microsoft.com/office/powerpoint/2010/main" val="15264712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txBox="1">
            <a:spLocks/>
          </p:cNvSpPr>
          <p:nvPr/>
        </p:nvSpPr>
        <p:spPr bwMode="auto">
          <a:xfrm>
            <a:off x="755576" y="3182938"/>
            <a:ext cx="7848872" cy="2118270"/>
          </a:xfrm>
          <a:prstGeom prst="rect">
            <a:avLst/>
          </a:prstGeom>
          <a:noFill/>
          <a:ln w="9525">
            <a:noFill/>
            <a:miter lim="800000"/>
            <a:headEnd/>
            <a:tailEnd/>
          </a:ln>
        </p:spPr>
        <p:txBody>
          <a:bodyPr/>
          <a:lstStyle/>
          <a:p>
            <a:pPr indent="720000"/>
            <a:r>
              <a:rPr lang="zh-CN" altLang="en-US" sz="2400" b="1" dirty="0">
                <a:latin typeface="宋体" panose="02010600030101010101" pitchFamily="2" charset="-122"/>
                <a:cs typeface="+mj-cs"/>
              </a:rPr>
              <a:t>贝叶斯公式提供了从先验概率</a:t>
            </a:r>
            <a:r>
              <a:rPr lang="en-US" altLang="zh-CN" sz="2400" b="1" dirty="0">
                <a:latin typeface="宋体" panose="02010600030101010101" pitchFamily="2" charset="-122"/>
                <a:cs typeface="+mj-cs"/>
              </a:rPr>
              <a:t>P(A)</a:t>
            </a:r>
            <a:r>
              <a:rPr lang="zh-CN" altLang="en-US" sz="2400" b="1" dirty="0">
                <a:latin typeface="宋体" panose="02010600030101010101" pitchFamily="2" charset="-122"/>
                <a:cs typeface="+mj-cs"/>
              </a:rPr>
              <a:t>、</a:t>
            </a:r>
            <a:r>
              <a:rPr lang="en-US" altLang="zh-CN" sz="2400" b="1" dirty="0">
                <a:latin typeface="宋体" panose="02010600030101010101" pitchFamily="2" charset="-122"/>
                <a:cs typeface="+mj-cs"/>
              </a:rPr>
              <a:t>P(B)</a:t>
            </a:r>
            <a:r>
              <a:rPr lang="zh-CN" altLang="en-US" sz="2400" b="1" dirty="0">
                <a:latin typeface="宋体" panose="02010600030101010101" pitchFamily="2" charset="-122"/>
                <a:cs typeface="+mj-cs"/>
              </a:rPr>
              <a:t>和</a:t>
            </a:r>
            <a:r>
              <a:rPr lang="en-US" altLang="zh-CN" sz="2400" b="1" dirty="0">
                <a:latin typeface="宋体" panose="02010600030101010101" pitchFamily="2" charset="-122"/>
                <a:cs typeface="+mj-cs"/>
              </a:rPr>
              <a:t>P(B|A)</a:t>
            </a:r>
            <a:r>
              <a:rPr lang="zh-CN" altLang="en-US" sz="2400" b="1" dirty="0">
                <a:latin typeface="宋体" panose="02010600030101010101" pitchFamily="2" charset="-122"/>
                <a:cs typeface="+mj-cs"/>
              </a:rPr>
              <a:t>计算后验概率</a:t>
            </a:r>
            <a:r>
              <a:rPr lang="en-US" altLang="zh-CN" sz="2400" b="1" dirty="0">
                <a:latin typeface="宋体" panose="02010600030101010101" pitchFamily="2" charset="-122"/>
                <a:cs typeface="+mj-cs"/>
              </a:rPr>
              <a:t>P(A|B)</a:t>
            </a:r>
            <a:r>
              <a:rPr lang="zh-CN" altLang="en-US" sz="2400" b="1" dirty="0">
                <a:latin typeface="宋体" panose="02010600030101010101" pitchFamily="2" charset="-122"/>
                <a:cs typeface="+mj-cs"/>
              </a:rPr>
              <a:t>的方法：</a:t>
            </a:r>
            <a:endParaRPr lang="en-US" altLang="zh-CN" sz="2400" b="1" dirty="0">
              <a:latin typeface="宋体" panose="02010600030101010101" pitchFamily="2" charset="-122"/>
              <a:cs typeface="+mj-cs"/>
            </a:endParaRPr>
          </a:p>
          <a:p>
            <a:pPr indent="720000"/>
            <a:r>
              <a:rPr lang="en-US" altLang="zh-CN" sz="2400" b="1" dirty="0">
                <a:latin typeface="宋体" panose="02010600030101010101" pitchFamily="2" charset="-122"/>
                <a:cs typeface="+mj-cs"/>
              </a:rPr>
              <a:t>P(A|B)</a:t>
            </a:r>
            <a:r>
              <a:rPr lang="zh-CN" altLang="en-US" sz="2400" b="1" dirty="0">
                <a:latin typeface="宋体" panose="02010600030101010101" pitchFamily="2" charset="-122"/>
                <a:cs typeface="+mj-cs"/>
              </a:rPr>
              <a:t>随着</a:t>
            </a:r>
            <a:r>
              <a:rPr lang="en-US" altLang="zh-CN" sz="2400" b="1" dirty="0">
                <a:latin typeface="宋体" panose="02010600030101010101" pitchFamily="2" charset="-122"/>
                <a:cs typeface="+mj-cs"/>
              </a:rPr>
              <a:t>P(A)</a:t>
            </a:r>
            <a:r>
              <a:rPr lang="zh-CN" altLang="en-US" sz="2400" b="1" dirty="0">
                <a:latin typeface="宋体" panose="02010600030101010101" pitchFamily="2" charset="-122"/>
                <a:cs typeface="+mj-cs"/>
              </a:rPr>
              <a:t>和</a:t>
            </a:r>
            <a:r>
              <a:rPr lang="en-US" altLang="zh-CN" sz="2400" b="1" dirty="0">
                <a:latin typeface="宋体" panose="02010600030101010101" pitchFamily="2" charset="-122"/>
                <a:cs typeface="+mj-cs"/>
              </a:rPr>
              <a:t>P(B|A)</a:t>
            </a:r>
            <a:r>
              <a:rPr lang="zh-CN" altLang="en-US" sz="2400" b="1" dirty="0">
                <a:latin typeface="宋体" panose="02010600030101010101" pitchFamily="2" charset="-122"/>
                <a:cs typeface="+mj-cs"/>
              </a:rPr>
              <a:t>的增长而增长，随着</a:t>
            </a:r>
            <a:r>
              <a:rPr lang="en-US" altLang="zh-CN" sz="2400" b="1" dirty="0">
                <a:latin typeface="宋体" panose="02010600030101010101" pitchFamily="2" charset="-122"/>
                <a:cs typeface="+mj-cs"/>
              </a:rPr>
              <a:t>P(B)</a:t>
            </a:r>
            <a:r>
              <a:rPr lang="zh-CN" altLang="en-US" sz="2400" b="1" dirty="0">
                <a:latin typeface="宋体" panose="02010600030101010101" pitchFamily="2" charset="-122"/>
                <a:cs typeface="+mj-cs"/>
              </a:rPr>
              <a:t>的增长而减少，即如果</a:t>
            </a:r>
            <a:r>
              <a:rPr lang="en-US" altLang="zh-CN" sz="2400" b="1" dirty="0">
                <a:latin typeface="宋体" panose="02010600030101010101" pitchFamily="2" charset="-122"/>
                <a:cs typeface="+mj-cs"/>
              </a:rPr>
              <a:t>B</a:t>
            </a:r>
            <a:r>
              <a:rPr lang="zh-CN" altLang="en-US" sz="2400" b="1" dirty="0">
                <a:latin typeface="宋体" panose="02010600030101010101" pitchFamily="2" charset="-122"/>
                <a:cs typeface="+mj-cs"/>
              </a:rPr>
              <a:t>独立于</a:t>
            </a:r>
            <a:r>
              <a:rPr lang="en-US" altLang="zh-CN" sz="2400" b="1" dirty="0">
                <a:latin typeface="宋体" panose="02010600030101010101" pitchFamily="2" charset="-122"/>
                <a:cs typeface="+mj-cs"/>
              </a:rPr>
              <a:t>A</a:t>
            </a:r>
            <a:r>
              <a:rPr lang="zh-CN" altLang="en-US" sz="2400" b="1" dirty="0">
                <a:latin typeface="宋体" panose="02010600030101010101" pitchFamily="2" charset="-122"/>
                <a:cs typeface="+mj-cs"/>
              </a:rPr>
              <a:t>时被观察到的可能性越大，那么</a:t>
            </a:r>
            <a:r>
              <a:rPr lang="en-US" altLang="zh-CN" sz="2400" b="1" dirty="0">
                <a:latin typeface="宋体" panose="02010600030101010101" pitchFamily="2" charset="-122"/>
                <a:cs typeface="+mj-cs"/>
              </a:rPr>
              <a:t>B</a:t>
            </a:r>
            <a:r>
              <a:rPr lang="zh-CN" altLang="en-US" sz="2400" b="1" dirty="0">
                <a:latin typeface="宋体" panose="02010600030101010101" pitchFamily="2" charset="-122"/>
                <a:cs typeface="+mj-cs"/>
              </a:rPr>
              <a:t>对</a:t>
            </a:r>
            <a:r>
              <a:rPr lang="en-US" altLang="zh-CN" sz="2400" b="1" dirty="0">
                <a:latin typeface="宋体" panose="02010600030101010101" pitchFamily="2" charset="-122"/>
                <a:cs typeface="+mj-cs"/>
              </a:rPr>
              <a:t>A</a:t>
            </a:r>
            <a:r>
              <a:rPr lang="zh-CN" altLang="en-US" sz="2400" b="1" dirty="0">
                <a:latin typeface="宋体" panose="02010600030101010101" pitchFamily="2" charset="-122"/>
                <a:cs typeface="+mj-cs"/>
              </a:rPr>
              <a:t>的支持度越小。 </a:t>
            </a:r>
          </a:p>
        </p:txBody>
      </p:sp>
      <p:pic>
        <p:nvPicPr>
          <p:cNvPr id="48132" name="图片 7" descr="46b680c10ac90b0782843f4bbd0b4a95.png"/>
          <p:cNvPicPr>
            <a:picLocks noChangeAspect="1"/>
          </p:cNvPicPr>
          <p:nvPr/>
        </p:nvPicPr>
        <p:blipFill>
          <a:blip r:embed="rId2"/>
          <a:srcRect/>
          <a:stretch>
            <a:fillRect/>
          </a:stretch>
        </p:blipFill>
        <p:spPr bwMode="auto">
          <a:xfrm>
            <a:off x="2339752" y="1556792"/>
            <a:ext cx="4214813" cy="968375"/>
          </a:xfrm>
          <a:prstGeom prst="rect">
            <a:avLst/>
          </a:prstGeom>
          <a:noFill/>
          <a:ln w="9525">
            <a:noFill/>
            <a:miter lim="800000"/>
            <a:headEnd/>
            <a:tailEnd/>
          </a:ln>
        </p:spPr>
      </p:pic>
      <p:sp>
        <p:nvSpPr>
          <p:cNvPr id="9" name="标题 1"/>
          <p:cNvSpPr txBox="1">
            <a:spLocks/>
          </p:cNvSpPr>
          <p:nvPr/>
        </p:nvSpPr>
        <p:spPr>
          <a:xfrm>
            <a:off x="457200" y="585292"/>
            <a:ext cx="8229600" cy="617128"/>
          </a:xfrm>
          <a:prstGeom prst="rect">
            <a:avLst/>
          </a:prstGeom>
        </p:spPr>
        <p:txBody>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、贝叶斯公式</a:t>
            </a:r>
            <a:br>
              <a:rPr lang="en-US" altLang="zh-CN" dirty="0"/>
            </a:br>
            <a:endParaRPr lang="zh-CN" altLang="en-US" dirty="0"/>
          </a:p>
        </p:txBody>
      </p:sp>
    </p:spTree>
    <p:extLst>
      <p:ext uri="{BB962C8B-B14F-4D97-AF65-F5344CB8AC3E}">
        <p14:creationId xmlns:p14="http://schemas.microsoft.com/office/powerpoint/2010/main" val="109669124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500063" y="1214438"/>
            <a:ext cx="8280400" cy="5286375"/>
          </a:xfrm>
          <a:prstGeom prst="rect">
            <a:avLst/>
          </a:prstGeom>
          <a:ln/>
        </p:spPr>
        <p:txBody>
          <a:bodyPr/>
          <a:lstStyle/>
          <a:p>
            <a:pPr marL="342900" indent="-342900" algn="just" eaLnBrk="0" hangingPunct="0">
              <a:spcBef>
                <a:spcPct val="20000"/>
              </a:spcBef>
              <a:buFont typeface="Arial" pitchFamily="34" charset="0"/>
              <a:buChar char="•"/>
              <a:defRPr/>
            </a:pPr>
            <a:endParaRPr lang="en-US" altLang="zh-CN" sz="3200" b="1" dirty="0">
              <a:solidFill>
                <a:schemeClr val="accent1">
                  <a:lumMod val="25000"/>
                </a:schemeClr>
              </a:solidFill>
              <a:effectLst>
                <a:outerShdw blurRad="38100" dist="38100" dir="2700000" algn="tl">
                  <a:srgbClr val="000000">
                    <a:alpha val="43137"/>
                  </a:srgbClr>
                </a:outerShdw>
              </a:effectLst>
              <a:latin typeface="+mj-lt"/>
              <a:ea typeface="+mj-ea"/>
              <a:cs typeface="+mj-cs"/>
            </a:endParaRPr>
          </a:p>
          <a:p>
            <a:pPr>
              <a:defRPr/>
            </a:pPr>
            <a:r>
              <a:rPr lang="zh-CN" altLang="en-US" sz="2800" dirty="0"/>
              <a:t>       </a:t>
            </a:r>
            <a:r>
              <a:rPr lang="zh-CN" altLang="en-US" sz="2400" b="1" dirty="0">
                <a:latin typeface="宋体" panose="02010600030101010101" pitchFamily="2" charset="-122"/>
                <a:cs typeface="+mj-cs"/>
              </a:rPr>
              <a:t>贝叶斯分类器的分类原理是通过某对象的先验概率，利用贝叶斯公式计算出其后验概率，即该对象属于某一类的概率，选择具有最大后验概率的类作为该对象所属的类。也就是说，贝叶斯分类器是最小错误率意义上的优化。</a:t>
            </a:r>
            <a:endParaRPr lang="en-US" altLang="zh-CN" sz="2400" b="1" dirty="0">
              <a:latin typeface="宋体" panose="02010600030101010101" pitchFamily="2" charset="-122"/>
              <a:cs typeface="+mj-cs"/>
            </a:endParaRPr>
          </a:p>
          <a:p>
            <a:pPr marL="342900" indent="-342900" algn="just" eaLnBrk="0" hangingPunct="0">
              <a:lnSpc>
                <a:spcPct val="90000"/>
              </a:lnSpc>
              <a:spcBef>
                <a:spcPct val="20000"/>
              </a:spcBef>
              <a:buFont typeface="Wingdings" pitchFamily="2" charset="2"/>
              <a:buNone/>
              <a:defRPr/>
            </a:pPr>
            <a:r>
              <a:rPr lang="zh-CN" altLang="en-US" sz="2400" b="1" dirty="0">
                <a:latin typeface="宋体" panose="02010600030101010101" pitchFamily="2" charset="-122"/>
                <a:cs typeface="+mj-cs"/>
              </a:rPr>
              <a:t>根据贝叶斯定理：</a:t>
            </a:r>
          </a:p>
          <a:p>
            <a:pPr marL="342900" indent="-342900" algn="just" eaLnBrk="0" hangingPunct="0">
              <a:lnSpc>
                <a:spcPct val="90000"/>
              </a:lnSpc>
              <a:spcBef>
                <a:spcPct val="20000"/>
              </a:spcBef>
              <a:buFont typeface="Wingdings" pitchFamily="2" charset="2"/>
              <a:buNone/>
              <a:defRPr/>
            </a:pPr>
            <a:endParaRPr lang="zh-CN" altLang="en-US" sz="2400" b="1" dirty="0">
              <a:latin typeface="宋体" panose="02010600030101010101" pitchFamily="2" charset="-122"/>
              <a:cs typeface="+mj-cs"/>
            </a:endParaRPr>
          </a:p>
          <a:p>
            <a:pPr marL="342900" indent="-342900" algn="just" eaLnBrk="0" hangingPunct="0">
              <a:lnSpc>
                <a:spcPct val="90000"/>
              </a:lnSpc>
              <a:spcBef>
                <a:spcPct val="20000"/>
              </a:spcBef>
              <a:buFont typeface="Wingdings" pitchFamily="2" charset="2"/>
              <a:buNone/>
              <a:defRPr/>
            </a:pPr>
            <a:r>
              <a:rPr lang="zh-CN" altLang="en-US" sz="2400" b="1" dirty="0">
                <a:latin typeface="宋体" panose="02010600030101010101" pitchFamily="2" charset="-122"/>
                <a:cs typeface="+mj-cs"/>
              </a:rPr>
              <a:t> </a:t>
            </a:r>
          </a:p>
          <a:p>
            <a:pPr marL="342900" indent="-342900" algn="just" eaLnBrk="0" hangingPunct="0">
              <a:lnSpc>
                <a:spcPct val="90000"/>
              </a:lnSpc>
              <a:spcBef>
                <a:spcPct val="20000"/>
              </a:spcBef>
              <a:buFont typeface="Wingdings" pitchFamily="2" charset="2"/>
              <a:buNone/>
              <a:defRPr/>
            </a:pPr>
            <a:endParaRPr lang="zh-CN" altLang="en-US" sz="2400" b="1" dirty="0">
              <a:latin typeface="宋体" panose="02010600030101010101" pitchFamily="2" charset="-122"/>
              <a:cs typeface="+mj-cs"/>
            </a:endParaRPr>
          </a:p>
          <a:p>
            <a:pPr marL="342900" indent="-342900" algn="just" eaLnBrk="0" hangingPunct="0">
              <a:lnSpc>
                <a:spcPct val="90000"/>
              </a:lnSpc>
              <a:spcBef>
                <a:spcPct val="20000"/>
              </a:spcBef>
              <a:buFont typeface="Arial" pitchFamily="34" charset="0"/>
              <a:buChar char="•"/>
              <a:defRPr/>
            </a:pPr>
            <a:endParaRPr lang="en-US" altLang="zh-CN" sz="2400" b="1" dirty="0">
              <a:latin typeface="宋体" panose="02010600030101010101" pitchFamily="2" charset="-122"/>
              <a:cs typeface="+mj-cs"/>
            </a:endParaRPr>
          </a:p>
          <a:p>
            <a:pPr marL="342900" indent="-342900" algn="just" eaLnBrk="0" hangingPunct="0">
              <a:lnSpc>
                <a:spcPct val="90000"/>
              </a:lnSpc>
              <a:spcBef>
                <a:spcPct val="20000"/>
              </a:spcBef>
              <a:buFont typeface="Arial" pitchFamily="34" charset="0"/>
              <a:buChar char="•"/>
              <a:defRPr/>
            </a:pPr>
            <a:r>
              <a:rPr lang="zh-CN" altLang="en-US" sz="2400" b="1" dirty="0">
                <a:latin typeface="宋体" panose="02010600030101010101" pitchFamily="2" charset="-122"/>
                <a:cs typeface="+mj-cs"/>
              </a:rPr>
              <a:t>由于P(X)对于所有类为常熟，只需要P(X|</a:t>
            </a:r>
            <a:r>
              <a:rPr lang="en-US" altLang="zh-CN" sz="2400" b="1" dirty="0">
                <a:latin typeface="宋体" panose="02010600030101010101" pitchFamily="2" charset="-122"/>
                <a:cs typeface="+mj-cs"/>
              </a:rPr>
              <a:t>H</a:t>
            </a:r>
            <a:r>
              <a:rPr lang="zh-CN" altLang="en-US" sz="2400" b="1" dirty="0">
                <a:latin typeface="宋体" panose="02010600030101010101" pitchFamily="2" charset="-122"/>
                <a:cs typeface="+mj-cs"/>
              </a:rPr>
              <a:t>)*P(</a:t>
            </a:r>
            <a:r>
              <a:rPr lang="en-US" altLang="zh-CN" sz="2400" b="1" dirty="0">
                <a:latin typeface="宋体" panose="02010600030101010101" pitchFamily="2" charset="-122"/>
                <a:cs typeface="+mj-cs"/>
              </a:rPr>
              <a:t>H</a:t>
            </a:r>
            <a:r>
              <a:rPr lang="zh-CN" altLang="en-US" sz="2400" b="1" dirty="0">
                <a:latin typeface="宋体" panose="02010600030101010101" pitchFamily="2" charset="-122"/>
                <a:cs typeface="+mj-cs"/>
              </a:rPr>
              <a:t>)最大即可。</a:t>
            </a:r>
          </a:p>
          <a:p>
            <a:pPr>
              <a:defRPr/>
            </a:pPr>
            <a:endParaRPr lang="zh-CN" altLang="en-US" sz="2800" b="1" dirty="0">
              <a:solidFill>
                <a:schemeClr val="tx2"/>
              </a:solidFill>
              <a:latin typeface="+mn-lt"/>
              <a:ea typeface="+mn-ea"/>
            </a:endParaRPr>
          </a:p>
          <a:p>
            <a:pPr marL="342900" indent="-342900" algn="just" eaLnBrk="0" hangingPunct="0">
              <a:spcBef>
                <a:spcPct val="20000"/>
              </a:spcBef>
              <a:buFont typeface="Arial" pitchFamily="34" charset="0"/>
              <a:buChar char="•"/>
              <a:defRPr/>
            </a:pPr>
            <a:endParaRPr lang="zh-CN" altLang="en-US" sz="2400" b="1" dirty="0">
              <a:latin typeface="宋体" panose="02010600030101010101" pitchFamily="2" charset="-122"/>
              <a:cs typeface="+mj-cs"/>
            </a:endParaRPr>
          </a:p>
          <a:p>
            <a:pPr marL="342900" indent="-342900" eaLnBrk="0" hangingPunct="0">
              <a:spcBef>
                <a:spcPct val="20000"/>
              </a:spcBef>
              <a:defRPr/>
            </a:pPr>
            <a:endParaRPr lang="zh-CN" altLang="en-US" sz="4000" b="1" dirty="0">
              <a:latin typeface="+mn-lt"/>
              <a:ea typeface="+mn-ea"/>
            </a:endParaRPr>
          </a:p>
        </p:txBody>
      </p:sp>
      <p:graphicFrame>
        <p:nvGraphicFramePr>
          <p:cNvPr id="3074" name="Object 2"/>
          <p:cNvGraphicFramePr>
            <a:graphicFrameLocks noChangeAspect="1"/>
          </p:cNvGraphicFramePr>
          <p:nvPr>
            <p:extLst>
              <p:ext uri="{D42A27DB-BD31-4B8C-83A1-F6EECF244321}">
                <p14:modId xmlns:p14="http://schemas.microsoft.com/office/powerpoint/2010/main" val="315180422"/>
              </p:ext>
            </p:extLst>
          </p:nvPr>
        </p:nvGraphicFramePr>
        <p:xfrm>
          <a:off x="2339752" y="4005064"/>
          <a:ext cx="4321175" cy="822325"/>
        </p:xfrm>
        <a:graphic>
          <a:graphicData uri="http://schemas.openxmlformats.org/presentationml/2006/ole">
            <mc:AlternateContent xmlns:mc="http://schemas.openxmlformats.org/markup-compatibility/2006">
              <mc:Choice xmlns:v="urn:schemas-microsoft-com:vml" Requires="v">
                <p:oleObj r:id="rId2" imgW="2311517" imgH="419357" progId="Equation.3">
                  <p:embed/>
                </p:oleObj>
              </mc:Choice>
              <mc:Fallback>
                <p:oleObj r:id="rId2" imgW="2311517" imgH="419357"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005064"/>
                        <a:ext cx="4321175" cy="822325"/>
                      </a:xfrm>
                      <a:prstGeom prst="rect">
                        <a:avLst/>
                      </a:prstGeom>
                      <a:solidFill>
                        <a:srgbClr val="FFFF00"/>
                      </a:solidFill>
                    </p:spPr>
                  </p:pic>
                </p:oleObj>
              </mc:Fallback>
            </mc:AlternateContent>
          </a:graphicData>
        </a:graphic>
      </p:graphicFrame>
      <p:sp>
        <p:nvSpPr>
          <p:cNvPr id="10" name="标题 1"/>
          <p:cNvSpPr txBox="1">
            <a:spLocks/>
          </p:cNvSpPr>
          <p:nvPr/>
        </p:nvSpPr>
        <p:spPr>
          <a:xfrm>
            <a:off x="457200" y="548680"/>
            <a:ext cx="8229600" cy="576064"/>
          </a:xfrm>
          <a:prstGeom prst="rect">
            <a:avLst/>
          </a:prstGeom>
        </p:spPr>
        <p:txBody>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、贝叶斯分类的原理</a:t>
            </a:r>
            <a:br>
              <a:rPr lang="en-US" altLang="zh-CN" dirty="0"/>
            </a:br>
            <a:endParaRPr lang="zh-CN" altLang="en-US" dirty="0"/>
          </a:p>
        </p:txBody>
      </p:sp>
    </p:spTree>
    <p:extLst>
      <p:ext uri="{BB962C8B-B14F-4D97-AF65-F5344CB8AC3E}">
        <p14:creationId xmlns:p14="http://schemas.microsoft.com/office/powerpoint/2010/main" val="2315581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667544"/>
          </a:xfrm>
        </p:spPr>
        <p:txBody>
          <a:bodyPr/>
          <a:lstStyle/>
          <a:p>
            <a:r>
              <a:rPr lang="en-US" altLang="zh-CN" sz="3200" b="1" dirty="0">
                <a:effectLst>
                  <a:outerShdw blurRad="38100" dist="38100" dir="2700000" algn="tl">
                    <a:srgbClr val="000000">
                      <a:alpha val="43137"/>
                    </a:srgbClr>
                  </a:outerShdw>
                </a:effectLst>
                <a:latin typeface="+mj-ea"/>
              </a:rPr>
              <a:t>10.3.2 </a:t>
            </a:r>
            <a:r>
              <a:rPr lang="zh-CN" altLang="en-US" sz="3200" b="1" dirty="0">
                <a:effectLst>
                  <a:outerShdw blurRad="38100" dist="38100" dir="2700000" algn="tl">
                    <a:srgbClr val="000000">
                      <a:alpha val="43137"/>
                    </a:srgbClr>
                  </a:outerShdw>
                </a:effectLst>
                <a:latin typeface="+mj-ea"/>
              </a:rPr>
              <a:t>朴素贝叶斯分类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0384" y="1844824"/>
                <a:ext cx="8003232" cy="3320008"/>
              </a:xfrm>
            </p:spPr>
            <p:txBody>
              <a:bodyPr/>
              <a:lstStyle/>
              <a:p>
                <a:r>
                  <a:rPr lang="zh-CN" altLang="en-US" sz="2400" b="1" dirty="0">
                    <a:latin typeface="宋体" panose="02010600030101010101" pitchFamily="2" charset="-122"/>
                    <a:ea typeface="宋体" panose="02010600030101010101" pitchFamily="2" charset="-122"/>
                    <a:cs typeface="+mj-cs"/>
                  </a:rPr>
                  <a:t>朴素贝叶斯是贝叶斯证据独立的表达形式，属于一种特例。实际应用过程中贝叶斯表达式非常复杂，但是我们希望把它拆分成多个朴素贝叶斯来表达，这样能够快速获得后验概率。</a:t>
                </a:r>
                <a:endParaRPr lang="en-US" altLang="zh-CN" sz="2400" b="1" dirty="0">
                  <a:latin typeface="宋体" panose="02010600030101010101" pitchFamily="2" charset="-122"/>
                  <a:ea typeface="宋体" panose="02010600030101010101" pitchFamily="2" charset="-122"/>
                  <a:cs typeface="+mj-cs"/>
                </a:endParaRPr>
              </a:p>
              <a:p>
                <a:r>
                  <a:rPr lang="zh-CN" altLang="zh-CN" sz="2400" b="1" dirty="0">
                    <a:latin typeface="宋体" panose="02010600030101010101" pitchFamily="2" charset="-122"/>
                    <a:ea typeface="宋体" panose="02010600030101010101" pitchFamily="2" charset="-122"/>
                    <a:cs typeface="+mj-cs"/>
                  </a:rPr>
                  <a:t>朴素贝叶斯的基本思想：对于给定的待分类项</a:t>
                </a:r>
                <a:r>
                  <a:rPr lang="en-US" altLang="zh-CN" sz="2400" b="1" dirty="0">
                    <a:latin typeface="宋体" panose="02010600030101010101" pitchFamily="2" charset="-122"/>
                    <a:ea typeface="宋体" panose="02010600030101010101" pitchFamily="2" charset="-122"/>
                    <a:cs typeface="+mj-cs"/>
                  </a:rPr>
                  <a:t>x{</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cs typeface="+mj-cs"/>
                          </a:rPr>
                          <m:t>a</m:t>
                        </m:r>
                      </m:e>
                      <m:sub>
                        <m:r>
                          <m:rPr>
                            <m:nor/>
                          </m:rPr>
                          <a:rPr lang="en-US" altLang="zh-CN" sz="2400" b="1" dirty="0">
                            <a:latin typeface="宋体" panose="02010600030101010101" pitchFamily="2" charset="-122"/>
                            <a:ea typeface="宋体" panose="02010600030101010101" pitchFamily="2" charset="-122"/>
                            <a:cs typeface="+mj-cs"/>
                          </a:rPr>
                          <m:t>1</m:t>
                        </m:r>
                      </m:sub>
                    </m:sSub>
                    <m:r>
                      <a:rPr lang="en-US" altLang="zh-CN" sz="2400" b="1" i="1" dirty="0">
                        <a:latin typeface="Cambria Math" panose="02040503050406030204" pitchFamily="18" charset="0"/>
                        <a:ea typeface="宋体" panose="02010600030101010101" pitchFamily="2" charset="-122"/>
                      </a:rPr>
                      <m:t> </m:t>
                    </m:r>
                  </m:oMath>
                </a14:m>
                <a:r>
                  <a:rPr lang="zh-CN" altLang="en-US"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smtClean="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rPr>
                          <m:t>a</m:t>
                        </m:r>
                      </m:e>
                      <m:sub>
                        <m:r>
                          <m:rPr>
                            <m:nor/>
                          </m:rPr>
                          <a:rPr lang="en-US" altLang="zh-CN" sz="2400" b="1" i="0" dirty="0" smtClean="0">
                            <a:latin typeface="Cambria Math" panose="02040503050406030204" pitchFamily="18" charset="0"/>
                            <a:ea typeface="宋体" panose="02010600030101010101" pitchFamily="2" charset="-122"/>
                          </a:rPr>
                          <m:t>2</m:t>
                        </m:r>
                      </m:sub>
                    </m:sSub>
                  </m:oMath>
                </a14:m>
                <a:r>
                  <a:rPr lang="en-US" altLang="zh-CN"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rPr>
                          <m:t>a</m:t>
                        </m:r>
                      </m:e>
                      <m:sub>
                        <m:r>
                          <m:rPr>
                            <m:sty m:val="p"/>
                          </m:rPr>
                          <a:rPr lang="en-US" altLang="zh-CN" sz="2400" b="1" i="1" dirty="0">
                            <a:latin typeface="Cambria Math" panose="02040503050406030204" pitchFamily="18" charset="0"/>
                            <a:ea typeface="宋体" panose="02010600030101010101" pitchFamily="2" charset="-122"/>
                          </a:rPr>
                          <m:t>n</m:t>
                        </m:r>
                      </m:sub>
                    </m:sSub>
                    <m:r>
                      <a:rPr lang="en-US" altLang="zh-CN" sz="2400" b="1" i="1" dirty="0">
                        <a:latin typeface="Cambria Math" panose="02040503050406030204" pitchFamily="18" charset="0"/>
                        <a:ea typeface="宋体" panose="02010600030101010101" pitchFamily="2" charset="-122"/>
                      </a:rPr>
                      <m:t> </m:t>
                    </m:r>
                  </m:oMath>
                </a14:m>
                <a:r>
                  <a:rPr lang="en-US" altLang="zh-CN" sz="2400" b="1" dirty="0">
                    <a:latin typeface="宋体" panose="02010600030101010101" pitchFamily="2" charset="-122"/>
                    <a:ea typeface="宋体" panose="02010600030101010101" pitchFamily="2" charset="-122"/>
                    <a:cs typeface="+mj-cs"/>
                  </a:rPr>
                  <a:t>}</a:t>
                </a:r>
                <a:r>
                  <a:rPr lang="zh-CN" altLang="zh-CN" sz="2400" b="1" dirty="0">
                    <a:latin typeface="宋体" panose="02010600030101010101" pitchFamily="2" charset="-122"/>
                    <a:ea typeface="宋体" panose="02010600030101010101" pitchFamily="2" charset="-122"/>
                    <a:cs typeface="+mj-cs"/>
                  </a:rPr>
                  <a:t>，求解在此项中出现的条件下各类别</a:t>
                </a:r>
                <a:r>
                  <a:rPr lang="en-US" altLang="zh-CN" sz="2400" b="1" dirty="0">
                    <a:latin typeface="宋体" panose="02010600030101010101" pitchFamily="2" charset="-122"/>
                    <a:ea typeface="宋体" panose="02010600030101010101" pitchFamily="2" charset="-122"/>
                    <a:cs typeface="+mj-cs"/>
                  </a:rPr>
                  <a:t>ci</a:t>
                </a:r>
                <a:r>
                  <a:rPr lang="zh-CN" altLang="en-US" sz="2400" b="1" dirty="0">
                    <a:latin typeface="宋体" panose="02010600030101010101" pitchFamily="2" charset="-122"/>
                    <a:ea typeface="宋体" panose="02010600030101010101" pitchFamily="2" charset="-122"/>
                    <a:cs typeface="+mj-cs"/>
                  </a:rPr>
                  <a:t>出现的概率。哪个</a:t>
                </a:r>
                <a:r>
                  <a:rPr lang="en-US" altLang="zh-CN" sz="2400" b="1" dirty="0">
                    <a:latin typeface="宋体" panose="02010600030101010101" pitchFamily="2" charset="-122"/>
                    <a:ea typeface="宋体" panose="02010600030101010101" pitchFamily="2" charset="-122"/>
                    <a:cs typeface="+mj-cs"/>
                  </a:rPr>
                  <a:t>P(</a:t>
                </a:r>
                <a14:m>
                  <m:oMath xmlns:m="http://schemas.openxmlformats.org/officeDocument/2006/math">
                    <m:sSub>
                      <m:sSubPr>
                        <m:ctrlPr>
                          <a:rPr lang="en-US" altLang="zh-CN" sz="2400" b="1" i="1" dirty="0" smtClean="0">
                            <a:latin typeface="Cambria Math" panose="02040503050406030204" pitchFamily="18" charset="0"/>
                            <a:ea typeface="宋体" panose="02010600030101010101" pitchFamily="2" charset="-122"/>
                            <a:cs typeface="+mj-cs"/>
                          </a:rPr>
                        </m:ctrlPr>
                      </m:sSubPr>
                      <m:e>
                        <m:r>
                          <a:rPr lang="en-US" altLang="zh-CN" sz="2400" b="1" i="1" dirty="0">
                            <a:latin typeface="Cambria Math" panose="02040503050406030204" pitchFamily="18" charset="0"/>
                            <a:ea typeface="宋体" panose="02010600030101010101" pitchFamily="2" charset="-122"/>
                            <a:cs typeface="+mj-cs"/>
                          </a:rPr>
                          <m:t>𝒄</m:t>
                        </m:r>
                      </m:e>
                      <m:sub>
                        <m:r>
                          <a:rPr lang="en-US" altLang="zh-CN" sz="2400" b="1" i="1" dirty="0">
                            <a:latin typeface="Cambria Math" panose="02040503050406030204" pitchFamily="18" charset="0"/>
                            <a:ea typeface="宋体" panose="02010600030101010101" pitchFamily="2" charset="-122"/>
                            <a:cs typeface="+mj-cs"/>
                          </a:rPr>
                          <m:t>𝒊</m:t>
                        </m:r>
                      </m:sub>
                    </m:sSub>
                  </m:oMath>
                </a14:m>
                <a:r>
                  <a:rPr lang="en-US" altLang="zh-CN" sz="2400" b="1" dirty="0" err="1">
                    <a:latin typeface="宋体" panose="02010600030101010101" pitchFamily="2" charset="-122"/>
                    <a:ea typeface="宋体" panose="02010600030101010101" pitchFamily="2" charset="-122"/>
                    <a:cs typeface="+mj-cs"/>
                  </a:rPr>
                  <a:t>|x</a:t>
                </a:r>
                <a:r>
                  <a:rPr lang="en-US" altLang="zh-CN" sz="2400" b="1" dirty="0">
                    <a:latin typeface="宋体" panose="02010600030101010101" pitchFamily="2" charset="-122"/>
                    <a:ea typeface="宋体" panose="02010600030101010101" pitchFamily="2" charset="-122"/>
                    <a:cs typeface="+mj-cs"/>
                  </a:rPr>
                  <a:t>)</a:t>
                </a:r>
                <a:r>
                  <a:rPr lang="zh-CN" altLang="en-US" sz="2400" b="1" dirty="0">
                    <a:latin typeface="宋体" panose="02010600030101010101" pitchFamily="2" charset="-122"/>
                    <a:ea typeface="宋体" panose="02010600030101010101" pitchFamily="2" charset="-122"/>
                    <a:cs typeface="+mj-cs"/>
                  </a:rPr>
                  <a:t>最大，就把此待分类项归属于哪个类别。</a:t>
                </a:r>
              </a:p>
              <a:p>
                <a:endParaRPr lang="zh-CN" altLang="en-US" sz="2400" b="1" dirty="0">
                  <a:latin typeface="宋体" panose="02010600030101010101" pitchFamily="2" charset="-122"/>
                  <a:ea typeface="宋体" panose="02010600030101010101" pitchFamily="2" charset="-122"/>
                  <a:cs typeface="+mj-cs"/>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0384" y="1844824"/>
                <a:ext cx="8003232" cy="3320008"/>
              </a:xfrm>
              <a:blipFill>
                <a:blip r:embed="rId2"/>
                <a:stretch>
                  <a:fillRect l="-534" t="-1471" r="-1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2786663"/>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6164" y="1196752"/>
                <a:ext cx="8229600" cy="4464496"/>
              </a:xfrm>
            </p:spPr>
            <p:txBody>
              <a:bodyPr rtlCol="0">
                <a:normAutofit fontScale="92500" lnSpcReduction="10000"/>
              </a:bodyPr>
              <a:lstStyle/>
              <a:p>
                <a:pPr marL="457200" indent="-457200" algn="just" eaLnBrk="1" fontAlgn="auto" hangingPunct="1">
                  <a:spcAft>
                    <a:spcPts val="0"/>
                  </a:spcAft>
                  <a:buFont typeface="Arial" panose="020B0604020202020204" pitchFamily="34" charset="0"/>
                  <a:buChar char="•"/>
                  <a:defRPr/>
                </a:pPr>
                <a:r>
                  <a:rPr lang="zh-CN" altLang="en-US" sz="2600" b="1" dirty="0">
                    <a:latin typeface="宋体" panose="02010600030101010101" pitchFamily="2" charset="-122"/>
                    <a:ea typeface="宋体" panose="02010600030101010101" pitchFamily="2" charset="-122"/>
                    <a:cs typeface="+mj-cs"/>
                  </a:rPr>
                  <a:t>描述因变量</a:t>
                </a:r>
                <a:r>
                  <a:rPr lang="en-US" altLang="zh-CN" sz="2600" b="1" dirty="0">
                    <a:latin typeface="宋体" panose="02010600030101010101" pitchFamily="2" charset="-122"/>
                    <a:ea typeface="宋体" panose="02010600030101010101" pitchFamily="2" charset="-122"/>
                    <a:cs typeface="+mj-cs"/>
                  </a:rPr>
                  <a:t>y</a:t>
                </a:r>
                <a:r>
                  <a:rPr lang="zh-CN" altLang="en-US" sz="2600" b="1" dirty="0">
                    <a:latin typeface="宋体" panose="02010600030101010101" pitchFamily="2" charset="-122"/>
                    <a:ea typeface="宋体" panose="02010600030101010101" pitchFamily="2" charset="-122"/>
                    <a:cs typeface="+mj-cs"/>
                  </a:rPr>
                  <a:t>如何依赖于自变量</a:t>
                </a:r>
                <a:r>
                  <a:rPr lang="en-US" altLang="zh-CN" sz="2600" b="1" dirty="0">
                    <a:latin typeface="宋体" panose="02010600030101010101" pitchFamily="2" charset="-122"/>
                    <a:ea typeface="宋体" panose="02010600030101010101" pitchFamily="2" charset="-122"/>
                    <a:cs typeface="+mj-cs"/>
                  </a:rPr>
                  <a:t>x</a:t>
                </a:r>
                <a:r>
                  <a:rPr lang="zh-CN" altLang="en-US" sz="2600" b="1" dirty="0">
                    <a:latin typeface="宋体" panose="02010600030101010101" pitchFamily="2" charset="-122"/>
                    <a:ea typeface="宋体" panose="02010600030101010101" pitchFamily="2" charset="-122"/>
                    <a:cs typeface="+mj-cs"/>
                  </a:rPr>
                  <a:t>和误差项</a:t>
                </a:r>
                <a:r>
                  <a:rPr lang="zh-CN" altLang="en-US" sz="2600" b="1" dirty="0">
                    <a:latin typeface="宋体" panose="02010600030101010101" pitchFamily="2" charset="-122"/>
                    <a:ea typeface="宋体" panose="02010600030101010101" pitchFamily="2" charset="-122"/>
                    <a:cs typeface="+mj-cs"/>
                    <a:sym typeface="Symbol" pitchFamily="18" charset="2"/>
                  </a:rPr>
                  <a:t></a:t>
                </a:r>
                <a:r>
                  <a:rPr lang="zh-CN" altLang="en-US" sz="2600" b="1" dirty="0">
                    <a:latin typeface="宋体" panose="02010600030101010101" pitchFamily="2" charset="-122"/>
                    <a:ea typeface="宋体" panose="02010600030101010101" pitchFamily="2" charset="-122"/>
                    <a:cs typeface="+mj-cs"/>
                  </a:rPr>
                  <a:t>的方程称为</a:t>
                </a:r>
                <a:r>
                  <a:rPr lang="zh-CN" altLang="en-US" sz="2600" b="1" dirty="0">
                    <a:solidFill>
                      <a:srgbClr val="FF0000"/>
                    </a:solidFill>
                    <a:latin typeface="宋体" panose="02010600030101010101" pitchFamily="2" charset="-122"/>
                    <a:ea typeface="宋体" panose="02010600030101010101" pitchFamily="2" charset="-122"/>
                    <a:cs typeface="+mj-cs"/>
                  </a:rPr>
                  <a:t>回归模型</a:t>
                </a:r>
                <a:r>
                  <a:rPr lang="zh-CN" altLang="en-US" sz="2600" b="1" dirty="0">
                    <a:latin typeface="宋体" panose="02010600030101010101" pitchFamily="2" charset="-122"/>
                    <a:ea typeface="宋体" panose="02010600030101010101" pitchFamily="2" charset="-122"/>
                    <a:cs typeface="+mj-cs"/>
                  </a:rPr>
                  <a:t>。</a:t>
                </a:r>
              </a:p>
              <a:p>
                <a:pPr marL="457200" indent="-457200" algn="just" eaLnBrk="1" fontAlgn="auto" hangingPunct="1">
                  <a:spcAft>
                    <a:spcPts val="0"/>
                  </a:spcAft>
                  <a:buFont typeface="Arial" panose="020B0604020202020204" pitchFamily="34" charset="0"/>
                  <a:buChar char="•"/>
                  <a:defRPr/>
                </a:pPr>
                <a:r>
                  <a:rPr lang="zh-CN" altLang="en-US" sz="2600" b="1" dirty="0">
                    <a:latin typeface="宋体" panose="02010600030101010101" pitchFamily="2" charset="-122"/>
                    <a:ea typeface="宋体" panose="02010600030101010101" pitchFamily="2" charset="-122"/>
                    <a:cs typeface="+mj-cs"/>
                  </a:rPr>
                  <a:t>一元线性回归模型：</a:t>
                </a:r>
              </a:p>
              <a:p>
                <a:pPr marL="457200" indent="-457200" algn="just" eaLnBrk="1" fontAlgn="auto" hangingPunct="1">
                  <a:spcAft>
                    <a:spcPts val="0"/>
                  </a:spcAft>
                  <a:buNone/>
                  <a:defRPr/>
                </a:pPr>
                <a:r>
                  <a:rPr lang="zh-CN" altLang="en-US" sz="2600" b="1" dirty="0">
                    <a:latin typeface="宋体" panose="02010600030101010101" pitchFamily="2" charset="-122"/>
                    <a:ea typeface="宋体" panose="02010600030101010101" pitchFamily="2" charset="-122"/>
                    <a:cs typeface="+mj-cs"/>
                  </a:rPr>
                  <a:t>                    </a:t>
                </a:r>
                <a14:m>
                  <m:oMath xmlns:m="http://schemas.openxmlformats.org/officeDocument/2006/math">
                    <m:r>
                      <a:rPr lang="en-US" altLang="zh-CN" sz="2600" b="1" i="1" dirty="0" smtClean="0">
                        <a:latin typeface="Cambria Math" panose="02040503050406030204" pitchFamily="18" charset="0"/>
                        <a:ea typeface="宋体" panose="02010600030101010101" pitchFamily="2" charset="-122"/>
                        <a:cs typeface="+mj-cs"/>
                      </a:rPr>
                      <m:t>𝒚</m:t>
                    </m:r>
                    <m:r>
                      <a:rPr lang="en-US" altLang="zh-CN" sz="2600" b="1" i="1" dirty="0" smtClean="0">
                        <a:latin typeface="Cambria Math" panose="02040503050406030204" pitchFamily="18" charset="0"/>
                        <a:ea typeface="宋体" panose="02010600030101010101" pitchFamily="2" charset="-122"/>
                        <a:cs typeface="+mj-cs"/>
                      </a:rPr>
                      <m:t>=</m:t>
                    </m:r>
                    <m:sSub>
                      <m:sSubPr>
                        <m:ctrlPr>
                          <a:rPr lang="en-US" altLang="zh-CN" sz="2600" b="1" i="1" dirty="0" smtClean="0">
                            <a:latin typeface="Cambria Math" panose="02040503050406030204" pitchFamily="18" charset="0"/>
                            <a:ea typeface="宋体" panose="02010600030101010101" pitchFamily="2" charset="-122"/>
                            <a:cs typeface="+mj-cs"/>
                          </a:rPr>
                        </m:ctrlPr>
                      </m:sSubPr>
                      <m:e>
                        <m:r>
                          <a:rPr lang="en-US" altLang="zh-CN" sz="2600" b="1" i="1" dirty="0">
                            <a:latin typeface="Cambria Math" panose="02040503050406030204" pitchFamily="18" charset="0"/>
                            <a:ea typeface="宋体" panose="02010600030101010101" pitchFamily="2" charset="-122"/>
                            <a:cs typeface="+mj-cs"/>
                          </a:rPr>
                          <m:t>𝒃</m:t>
                        </m:r>
                      </m:e>
                      <m:sub>
                        <m:r>
                          <a:rPr lang="en-US" altLang="zh-CN" sz="2600" b="1" i="1" dirty="0" smtClean="0">
                            <a:latin typeface="Cambria Math" panose="02040503050406030204" pitchFamily="18" charset="0"/>
                            <a:ea typeface="宋体" panose="02010600030101010101" pitchFamily="2" charset="-122"/>
                            <a:cs typeface="+mj-cs"/>
                          </a:rPr>
                          <m:t>𝟎</m:t>
                        </m:r>
                      </m:sub>
                    </m:sSub>
                    <m:r>
                      <a:rPr lang="en-US" altLang="zh-CN" sz="2600" b="1" i="1" dirty="0">
                        <a:latin typeface="Cambria Math" panose="02040503050406030204" pitchFamily="18" charset="0"/>
                        <a:ea typeface="宋体" panose="02010600030101010101" pitchFamily="2" charset="-122"/>
                        <a:cs typeface="+mj-cs"/>
                      </a:rPr>
                      <m:t>+</m:t>
                    </m:r>
                    <m:sSub>
                      <m:sSubPr>
                        <m:ctrlPr>
                          <a:rPr lang="en-US" altLang="zh-CN" sz="2600" b="1" i="1" dirty="0">
                            <a:latin typeface="Cambria Math" panose="02040503050406030204" pitchFamily="18" charset="0"/>
                            <a:ea typeface="宋体" panose="02010600030101010101" pitchFamily="2" charset="-122"/>
                          </a:rPr>
                        </m:ctrlPr>
                      </m:sSubPr>
                      <m:e>
                        <m:r>
                          <a:rPr lang="en-US" altLang="zh-CN" sz="2600" b="1" i="1" dirty="0">
                            <a:latin typeface="Cambria Math" panose="02040503050406030204" pitchFamily="18" charset="0"/>
                            <a:ea typeface="宋体" panose="02010600030101010101" pitchFamily="2" charset="-122"/>
                          </a:rPr>
                          <m:t>𝒃</m:t>
                        </m:r>
                      </m:e>
                      <m:sub>
                        <m:r>
                          <a:rPr lang="en-US" altLang="zh-CN" sz="2600" b="1" i="1" dirty="0" smtClean="0">
                            <a:latin typeface="Cambria Math" panose="02040503050406030204" pitchFamily="18" charset="0"/>
                            <a:ea typeface="宋体" panose="02010600030101010101" pitchFamily="2" charset="-122"/>
                          </a:rPr>
                          <m:t>𝟏</m:t>
                        </m:r>
                      </m:sub>
                    </m:sSub>
                    <m:r>
                      <a:rPr lang="en-US" altLang="zh-CN" sz="2600" b="1" i="1" dirty="0">
                        <a:latin typeface="Cambria Math" panose="02040503050406030204" pitchFamily="18" charset="0"/>
                        <a:ea typeface="宋体" panose="02010600030101010101" pitchFamily="2" charset="-122"/>
                        <a:cs typeface="+mj-cs"/>
                      </a:rPr>
                      <m:t>𝒙</m:t>
                    </m:r>
                    <m:r>
                      <a:rPr lang="en-US" altLang="zh-CN" sz="2600" b="1" i="1" dirty="0">
                        <a:latin typeface="Cambria Math" panose="02040503050406030204" pitchFamily="18" charset="0"/>
                        <a:ea typeface="宋体" panose="02010600030101010101" pitchFamily="2" charset="-122"/>
                        <a:cs typeface="+mj-cs"/>
                      </a:rPr>
                      <m:t>+</m:t>
                    </m:r>
                    <m:r>
                      <a:rPr lang="en-US" altLang="zh-CN" sz="2600" b="1" i="1" dirty="0" smtClean="0">
                        <a:latin typeface="Cambria Math" panose="02040503050406030204" pitchFamily="18" charset="0"/>
                        <a:ea typeface="宋体" panose="02010600030101010101" pitchFamily="2" charset="-122"/>
                        <a:cs typeface="+mj-cs"/>
                      </a:rPr>
                      <m:t>𝒆</m:t>
                    </m:r>
                  </m:oMath>
                </a14:m>
                <a:endParaRPr lang="en-US" altLang="zh-CN" sz="2600" b="1" dirty="0">
                  <a:latin typeface="宋体" panose="02010600030101010101" pitchFamily="2" charset="-122"/>
                  <a:ea typeface="宋体" panose="02010600030101010101" pitchFamily="2" charset="-122"/>
                  <a:cs typeface="+mj-cs"/>
                </a:endParaRPr>
              </a:p>
              <a:p>
                <a:pPr marL="914400" lvl="1" indent="-400050" algn="just" eaLnBrk="1" fontAlgn="auto" hangingPunct="1">
                  <a:spcAft>
                    <a:spcPts val="0"/>
                  </a:spcAft>
                  <a:buFont typeface="Arial" panose="020B0604020202020204" pitchFamily="34" charset="0"/>
                  <a:buChar char="•"/>
                  <a:defRPr/>
                </a:pPr>
                <a:r>
                  <a:rPr lang="en-US" altLang="zh-CN" sz="2600" b="1" dirty="0">
                    <a:solidFill>
                      <a:srgbClr val="FF0000"/>
                    </a:solidFill>
                    <a:latin typeface="宋体" panose="02010600030101010101" pitchFamily="2" charset="-122"/>
                    <a:ea typeface="宋体" panose="02010600030101010101" pitchFamily="2" charset="-122"/>
                    <a:cs typeface="+mj-cs"/>
                  </a:rPr>
                  <a:t>y</a:t>
                </a:r>
                <a:r>
                  <a:rPr lang="zh-CN" altLang="en-US" sz="2600" b="1" dirty="0">
                    <a:solidFill>
                      <a:srgbClr val="FF0000"/>
                    </a:solidFill>
                    <a:latin typeface="宋体" panose="02010600030101010101" pitchFamily="2" charset="-122"/>
                    <a:ea typeface="宋体" panose="02010600030101010101" pitchFamily="2" charset="-122"/>
                    <a:cs typeface="+mj-cs"/>
                  </a:rPr>
                  <a:t>是</a:t>
                </a:r>
                <a:r>
                  <a:rPr lang="en-US" altLang="zh-CN" sz="2600" b="1" dirty="0">
                    <a:solidFill>
                      <a:srgbClr val="FF0000"/>
                    </a:solidFill>
                    <a:latin typeface="宋体" panose="02010600030101010101" pitchFamily="2" charset="-122"/>
                    <a:ea typeface="宋体" panose="02010600030101010101" pitchFamily="2" charset="-122"/>
                    <a:cs typeface="+mj-cs"/>
                  </a:rPr>
                  <a:t>x</a:t>
                </a:r>
                <a:r>
                  <a:rPr lang="zh-CN" altLang="en-US" sz="2600" b="1" dirty="0">
                    <a:solidFill>
                      <a:srgbClr val="FF0000"/>
                    </a:solidFill>
                    <a:latin typeface="宋体" panose="02010600030101010101" pitchFamily="2" charset="-122"/>
                    <a:ea typeface="宋体" panose="02010600030101010101" pitchFamily="2" charset="-122"/>
                    <a:cs typeface="+mj-cs"/>
                  </a:rPr>
                  <a:t>的线性函数</a:t>
                </a:r>
                <a:r>
                  <a:rPr lang="en-US" altLang="zh-CN" sz="2600" b="1" dirty="0">
                    <a:solidFill>
                      <a:srgbClr val="FF0000"/>
                    </a:solidFill>
                    <a:latin typeface="宋体" panose="02010600030101010101" pitchFamily="2" charset="-122"/>
                    <a:ea typeface="宋体" panose="02010600030101010101" pitchFamily="2" charset="-122"/>
                    <a:cs typeface="+mj-cs"/>
                  </a:rPr>
                  <a:t>(</a:t>
                </a:r>
                <a:r>
                  <a:rPr lang="zh-CN" altLang="en-US" sz="2600" b="1" dirty="0">
                    <a:solidFill>
                      <a:srgbClr val="FF0000"/>
                    </a:solidFill>
                    <a:latin typeface="宋体" panose="02010600030101010101" pitchFamily="2" charset="-122"/>
                    <a:ea typeface="宋体" panose="02010600030101010101" pitchFamily="2" charset="-122"/>
                    <a:cs typeface="+mj-cs"/>
                  </a:rPr>
                  <a:t>部分</a:t>
                </a:r>
                <a:r>
                  <a:rPr lang="en-US" altLang="zh-CN" sz="2600" b="1" dirty="0">
                    <a:solidFill>
                      <a:srgbClr val="FF0000"/>
                    </a:solidFill>
                    <a:latin typeface="宋体" panose="02010600030101010101" pitchFamily="2" charset="-122"/>
                    <a:ea typeface="宋体" panose="02010600030101010101" pitchFamily="2" charset="-122"/>
                    <a:cs typeface="+mj-cs"/>
                  </a:rPr>
                  <a:t>)</a:t>
                </a:r>
                <a:r>
                  <a:rPr lang="zh-CN" altLang="en-US" sz="2600" b="1" dirty="0">
                    <a:solidFill>
                      <a:srgbClr val="FF0000"/>
                    </a:solidFill>
                    <a:latin typeface="宋体" panose="02010600030101010101" pitchFamily="2" charset="-122"/>
                    <a:ea typeface="宋体" panose="02010600030101010101" pitchFamily="2" charset="-122"/>
                    <a:cs typeface="+mj-cs"/>
                  </a:rPr>
                  <a:t>加上误差项</a:t>
                </a:r>
              </a:p>
              <a:p>
                <a:pPr marL="914400" lvl="1" indent="-400050" algn="just" eaLnBrk="1" fontAlgn="auto" hangingPunct="1">
                  <a:spcAft>
                    <a:spcPts val="0"/>
                  </a:spcAft>
                  <a:buFont typeface="Arial" panose="020B0604020202020204" pitchFamily="34" charset="0"/>
                  <a:buChar char="•"/>
                  <a:defRPr/>
                </a:pPr>
                <a:r>
                  <a:rPr lang="zh-CN" altLang="en-US" sz="2600" b="1" dirty="0">
                    <a:solidFill>
                      <a:srgbClr val="FF0000"/>
                    </a:solidFill>
                    <a:latin typeface="宋体" panose="02010600030101010101" pitchFamily="2" charset="-122"/>
                    <a:ea typeface="宋体" panose="02010600030101010101" pitchFamily="2" charset="-122"/>
                    <a:cs typeface="+mj-cs"/>
                  </a:rPr>
                  <a:t>线性部分反映了由于</a:t>
                </a:r>
                <a:r>
                  <a:rPr lang="en-US" altLang="zh-CN" sz="2600" b="1" dirty="0">
                    <a:solidFill>
                      <a:srgbClr val="FF0000"/>
                    </a:solidFill>
                    <a:latin typeface="宋体" panose="02010600030101010101" pitchFamily="2" charset="-122"/>
                    <a:ea typeface="宋体" panose="02010600030101010101" pitchFamily="2" charset="-122"/>
                    <a:cs typeface="+mj-cs"/>
                  </a:rPr>
                  <a:t>x</a:t>
                </a:r>
                <a:r>
                  <a:rPr lang="zh-CN" altLang="en-US" sz="2600" b="1" dirty="0">
                    <a:solidFill>
                      <a:srgbClr val="FF0000"/>
                    </a:solidFill>
                    <a:latin typeface="宋体" panose="02010600030101010101" pitchFamily="2" charset="-122"/>
                    <a:ea typeface="宋体" panose="02010600030101010101" pitchFamily="2" charset="-122"/>
                    <a:cs typeface="+mj-cs"/>
                  </a:rPr>
                  <a:t>的变化引起的</a:t>
                </a:r>
                <a:r>
                  <a:rPr lang="en-US" altLang="zh-CN" sz="2600" b="1" dirty="0">
                    <a:solidFill>
                      <a:srgbClr val="FF0000"/>
                    </a:solidFill>
                    <a:latin typeface="宋体" panose="02010600030101010101" pitchFamily="2" charset="-122"/>
                    <a:ea typeface="宋体" panose="02010600030101010101" pitchFamily="2" charset="-122"/>
                    <a:cs typeface="+mj-cs"/>
                  </a:rPr>
                  <a:t>y</a:t>
                </a:r>
                <a:r>
                  <a:rPr lang="zh-CN" altLang="en-US" sz="2600" b="1" dirty="0">
                    <a:solidFill>
                      <a:srgbClr val="FF0000"/>
                    </a:solidFill>
                    <a:latin typeface="宋体" panose="02010600030101010101" pitchFamily="2" charset="-122"/>
                    <a:ea typeface="宋体" panose="02010600030101010101" pitchFamily="2" charset="-122"/>
                    <a:cs typeface="+mj-cs"/>
                  </a:rPr>
                  <a:t>的变化</a:t>
                </a:r>
              </a:p>
              <a:p>
                <a:pPr marL="914400" lvl="1" indent="-400050" algn="just" eaLnBrk="1" fontAlgn="auto" hangingPunct="1">
                  <a:spcAft>
                    <a:spcPts val="0"/>
                  </a:spcAft>
                  <a:buFont typeface="Arial" panose="020B0604020202020204" pitchFamily="34" charset="0"/>
                  <a:buChar char="•"/>
                  <a:defRPr/>
                </a:pPr>
                <a:r>
                  <a:rPr lang="zh-CN" altLang="en-US" sz="2600" b="1" dirty="0">
                    <a:solidFill>
                      <a:srgbClr val="FF0000"/>
                    </a:solidFill>
                    <a:latin typeface="宋体" panose="02010600030101010101" pitchFamily="2" charset="-122"/>
                    <a:ea typeface="宋体" panose="02010600030101010101" pitchFamily="2" charset="-122"/>
                    <a:cs typeface="+mj-cs"/>
                  </a:rPr>
                  <a:t>误差项</a:t>
                </a:r>
                <a:r>
                  <a:rPr lang="zh-CN" altLang="en-US" sz="2600" b="1" dirty="0">
                    <a:solidFill>
                      <a:srgbClr val="FF0000"/>
                    </a:solidFill>
                    <a:latin typeface="宋体" panose="02010600030101010101" pitchFamily="2" charset="-122"/>
                    <a:ea typeface="宋体" panose="02010600030101010101" pitchFamily="2" charset="-122"/>
                    <a:cs typeface="+mj-cs"/>
                    <a:sym typeface="Symbol" pitchFamily="18" charset="2"/>
                  </a:rPr>
                  <a:t></a:t>
                </a:r>
                <a:r>
                  <a:rPr lang="zh-CN" altLang="en-US" sz="2600" b="1" dirty="0">
                    <a:solidFill>
                      <a:srgbClr val="FF0000"/>
                    </a:solidFill>
                    <a:latin typeface="宋体" panose="02010600030101010101" pitchFamily="2" charset="-122"/>
                    <a:ea typeface="宋体" panose="02010600030101010101" pitchFamily="2" charset="-122"/>
                    <a:cs typeface="+mj-cs"/>
                  </a:rPr>
                  <a:t>是随机变量</a:t>
                </a:r>
              </a:p>
              <a:p>
                <a:pPr marL="1157288" lvl="2" indent="-342900" algn="just" eaLnBrk="1" fontAlgn="auto" hangingPunct="1">
                  <a:spcAft>
                    <a:spcPts val="0"/>
                  </a:spcAft>
                  <a:buFont typeface="Arial" panose="020B0604020202020204" pitchFamily="34" charset="0"/>
                  <a:buChar char="•"/>
                  <a:defRPr/>
                </a:pPr>
                <a:r>
                  <a:rPr lang="zh-CN" altLang="en-US" sz="2600" b="1" dirty="0">
                    <a:latin typeface="宋体" panose="02010600030101010101" pitchFamily="2" charset="-122"/>
                    <a:ea typeface="宋体" panose="02010600030101010101" pitchFamily="2" charset="-122"/>
                    <a:cs typeface="+mj-cs"/>
                  </a:rPr>
                  <a:t>反映了除</a:t>
                </a:r>
                <a:r>
                  <a:rPr lang="en-US" altLang="zh-CN" sz="2600" b="1" dirty="0">
                    <a:latin typeface="宋体" panose="02010600030101010101" pitchFamily="2" charset="-122"/>
                    <a:ea typeface="宋体" panose="02010600030101010101" pitchFamily="2" charset="-122"/>
                    <a:cs typeface="+mj-cs"/>
                  </a:rPr>
                  <a:t>x</a:t>
                </a:r>
                <a:r>
                  <a:rPr lang="zh-CN" altLang="en-US" sz="2600" b="1" dirty="0">
                    <a:latin typeface="宋体" panose="02010600030101010101" pitchFamily="2" charset="-122"/>
                    <a:ea typeface="宋体" panose="02010600030101010101" pitchFamily="2" charset="-122"/>
                    <a:cs typeface="+mj-cs"/>
                  </a:rPr>
                  <a:t>和</a:t>
                </a:r>
                <a:r>
                  <a:rPr lang="en-US" altLang="zh-CN" sz="2600" b="1" dirty="0">
                    <a:latin typeface="宋体" panose="02010600030101010101" pitchFamily="2" charset="-122"/>
                    <a:ea typeface="宋体" panose="02010600030101010101" pitchFamily="2" charset="-122"/>
                    <a:cs typeface="+mj-cs"/>
                  </a:rPr>
                  <a:t>y</a:t>
                </a:r>
                <a:r>
                  <a:rPr lang="zh-CN" altLang="en-US" sz="2600" b="1" dirty="0">
                    <a:latin typeface="宋体" panose="02010600030101010101" pitchFamily="2" charset="-122"/>
                    <a:ea typeface="宋体" panose="02010600030101010101" pitchFamily="2" charset="-122"/>
                    <a:cs typeface="+mj-cs"/>
                  </a:rPr>
                  <a:t>之间线性关系之外的随机因素对</a:t>
                </a:r>
                <a:r>
                  <a:rPr lang="en-US" altLang="zh-CN" sz="2600" b="1" dirty="0">
                    <a:latin typeface="宋体" panose="02010600030101010101" pitchFamily="2" charset="-122"/>
                    <a:ea typeface="宋体" panose="02010600030101010101" pitchFamily="2" charset="-122"/>
                    <a:cs typeface="+mj-cs"/>
                  </a:rPr>
                  <a:t>y</a:t>
                </a:r>
                <a:r>
                  <a:rPr lang="zh-CN" altLang="en-US" sz="2600" b="1" dirty="0">
                    <a:latin typeface="宋体" panose="02010600030101010101" pitchFamily="2" charset="-122"/>
                    <a:ea typeface="宋体" panose="02010600030101010101" pitchFamily="2" charset="-122"/>
                    <a:cs typeface="+mj-cs"/>
                  </a:rPr>
                  <a:t>的影响。</a:t>
                </a:r>
              </a:p>
              <a:p>
                <a:pPr marL="1157288" lvl="2" indent="-342900" algn="just" eaLnBrk="1" fontAlgn="auto" hangingPunct="1">
                  <a:spcAft>
                    <a:spcPts val="0"/>
                  </a:spcAft>
                  <a:buFont typeface="Arial" panose="020B0604020202020204" pitchFamily="34" charset="0"/>
                  <a:buChar char="•"/>
                  <a:defRPr/>
                </a:pPr>
                <a:r>
                  <a:rPr lang="zh-CN" altLang="en-US" sz="2600" b="1" dirty="0">
                    <a:latin typeface="宋体" panose="02010600030101010101" pitchFamily="2" charset="-122"/>
                    <a:ea typeface="宋体" panose="02010600030101010101" pitchFamily="2" charset="-122"/>
                    <a:cs typeface="+mj-cs"/>
                  </a:rPr>
                  <a:t>是不能由</a:t>
                </a:r>
                <a:r>
                  <a:rPr lang="en-US" altLang="zh-CN" sz="2600" b="1" dirty="0">
                    <a:latin typeface="宋体" panose="02010600030101010101" pitchFamily="2" charset="-122"/>
                    <a:ea typeface="宋体" panose="02010600030101010101" pitchFamily="2" charset="-122"/>
                    <a:cs typeface="+mj-cs"/>
                  </a:rPr>
                  <a:t>x</a:t>
                </a:r>
                <a:r>
                  <a:rPr lang="zh-CN" altLang="en-US" sz="2600" b="1" dirty="0">
                    <a:latin typeface="宋体" panose="02010600030101010101" pitchFamily="2" charset="-122"/>
                    <a:ea typeface="宋体" panose="02010600030101010101" pitchFamily="2" charset="-122"/>
                    <a:cs typeface="+mj-cs"/>
                  </a:rPr>
                  <a:t>和</a:t>
                </a:r>
                <a:r>
                  <a:rPr lang="en-US" altLang="zh-CN" sz="2600" b="1" dirty="0">
                    <a:latin typeface="宋体" panose="02010600030101010101" pitchFamily="2" charset="-122"/>
                    <a:ea typeface="宋体" panose="02010600030101010101" pitchFamily="2" charset="-122"/>
                    <a:cs typeface="+mj-cs"/>
                  </a:rPr>
                  <a:t>y</a:t>
                </a:r>
                <a:r>
                  <a:rPr lang="zh-CN" altLang="en-US" sz="2600" b="1" dirty="0">
                    <a:latin typeface="宋体" panose="02010600030101010101" pitchFamily="2" charset="-122"/>
                    <a:ea typeface="宋体" panose="02010600030101010101" pitchFamily="2" charset="-122"/>
                    <a:cs typeface="+mj-cs"/>
                  </a:rPr>
                  <a:t>之间的线性关系所解释的变异性。</a:t>
                </a:r>
              </a:p>
              <a:p>
                <a:pPr marL="914400" lvl="1" indent="-400050" algn="just" eaLnBrk="1" fontAlgn="auto" hangingPunct="1">
                  <a:spcAft>
                    <a:spcPts val="0"/>
                  </a:spcAft>
                  <a:buFont typeface="Arial" panose="020B0604020202020204" pitchFamily="34" charset="0"/>
                  <a:buChar char="•"/>
                  <a:defRPr/>
                </a:pPr>
                <a14:m>
                  <m:oMath xmlns:m="http://schemas.openxmlformats.org/officeDocument/2006/math">
                    <m:sSub>
                      <m:sSubPr>
                        <m:ctrlPr>
                          <a:rPr lang="en-US" altLang="zh-CN" sz="2600" b="1" i="1" dirty="0" smtClean="0">
                            <a:solidFill>
                              <a:srgbClr val="FF0000"/>
                            </a:solidFill>
                            <a:latin typeface="Cambria Math" panose="02040503050406030204" pitchFamily="18" charset="0"/>
                            <a:ea typeface="宋体" panose="02010600030101010101" pitchFamily="2" charset="-122"/>
                          </a:rPr>
                        </m:ctrlPr>
                      </m:sSubPr>
                      <m:e>
                        <m:r>
                          <a:rPr lang="en-US" altLang="zh-CN" sz="2600" b="1" i="1" dirty="0">
                            <a:solidFill>
                              <a:srgbClr val="FF0000"/>
                            </a:solidFill>
                            <a:latin typeface="Cambria Math" panose="02040503050406030204" pitchFamily="18" charset="0"/>
                            <a:ea typeface="宋体" panose="02010600030101010101" pitchFamily="2" charset="-122"/>
                          </a:rPr>
                          <m:t>𝒃</m:t>
                        </m:r>
                      </m:e>
                      <m:sub>
                        <m:r>
                          <a:rPr lang="en-US" altLang="zh-CN" sz="2600" b="1" i="1" dirty="0">
                            <a:solidFill>
                              <a:srgbClr val="FF0000"/>
                            </a:solidFill>
                            <a:latin typeface="Cambria Math" panose="02040503050406030204" pitchFamily="18" charset="0"/>
                            <a:ea typeface="宋体" panose="02010600030101010101" pitchFamily="2" charset="-122"/>
                          </a:rPr>
                          <m:t>𝟎</m:t>
                        </m:r>
                      </m:sub>
                    </m:sSub>
                  </m:oMath>
                </a14:m>
                <a:r>
                  <a:rPr lang="zh-CN" altLang="en-US" sz="2600" b="1" dirty="0">
                    <a:solidFill>
                      <a:srgbClr val="FF0000"/>
                    </a:solidFill>
                    <a:latin typeface="宋体" panose="02010600030101010101" pitchFamily="2" charset="-122"/>
                    <a:ea typeface="宋体" panose="02010600030101010101" pitchFamily="2" charset="-122"/>
                    <a:cs typeface="+mj-cs"/>
                  </a:rPr>
                  <a:t>和</a:t>
                </a:r>
                <a14:m>
                  <m:oMath xmlns:m="http://schemas.openxmlformats.org/officeDocument/2006/math">
                    <m:sSub>
                      <m:sSubPr>
                        <m:ctrlPr>
                          <a:rPr lang="en-US" altLang="zh-CN" sz="2600" b="1" i="1" dirty="0">
                            <a:solidFill>
                              <a:srgbClr val="FF0000"/>
                            </a:solidFill>
                            <a:latin typeface="Cambria Math" panose="02040503050406030204" pitchFamily="18" charset="0"/>
                            <a:ea typeface="宋体" panose="02010600030101010101" pitchFamily="2" charset="-122"/>
                          </a:rPr>
                        </m:ctrlPr>
                      </m:sSubPr>
                      <m:e>
                        <m:r>
                          <a:rPr lang="en-US" altLang="zh-CN" sz="2600" b="1" i="1" dirty="0">
                            <a:solidFill>
                              <a:srgbClr val="FF0000"/>
                            </a:solidFill>
                            <a:latin typeface="Cambria Math" panose="02040503050406030204" pitchFamily="18" charset="0"/>
                            <a:ea typeface="宋体" panose="02010600030101010101" pitchFamily="2" charset="-122"/>
                          </a:rPr>
                          <m:t>𝒃</m:t>
                        </m:r>
                      </m:e>
                      <m:sub>
                        <m:r>
                          <a:rPr lang="en-US" altLang="zh-CN" sz="2600" b="1" i="1" dirty="0">
                            <a:solidFill>
                              <a:srgbClr val="FF0000"/>
                            </a:solidFill>
                            <a:latin typeface="Cambria Math" panose="02040503050406030204" pitchFamily="18" charset="0"/>
                            <a:ea typeface="宋体" panose="02010600030101010101" pitchFamily="2" charset="-122"/>
                          </a:rPr>
                          <m:t>𝟏</m:t>
                        </m:r>
                      </m:sub>
                    </m:sSub>
                  </m:oMath>
                </a14:m>
                <a:r>
                  <a:rPr lang="zh-CN" altLang="en-US" sz="2600" b="1" dirty="0">
                    <a:solidFill>
                      <a:srgbClr val="FF0000"/>
                    </a:solidFill>
                    <a:latin typeface="宋体" panose="02010600030101010101" pitchFamily="2" charset="-122"/>
                    <a:ea typeface="宋体" panose="02010600030101010101" pitchFamily="2" charset="-122"/>
                    <a:cs typeface="+mj-cs"/>
                  </a:rPr>
                  <a:t>称为模型的参数</a:t>
                </a:r>
                <a:r>
                  <a:rPr lang="zh-CN" altLang="en-US" sz="2600" b="1" dirty="0">
                    <a:latin typeface="宋体" panose="02010600030101010101" pitchFamily="2" charset="-122"/>
                    <a:ea typeface="宋体" panose="02010600030101010101" pitchFamily="2" charset="-122"/>
                    <a:cs typeface="+mj-cs"/>
                  </a:rPr>
                  <a:t>。</a:t>
                </a:r>
              </a:p>
              <a:p>
                <a:pPr eaLnBrk="1" fontAlgn="auto" hangingPunct="1">
                  <a:spcAft>
                    <a:spcPts val="0"/>
                  </a:spcAft>
                  <a:buFont typeface="Arial" panose="020B0604020202020204" pitchFamily="34" charset="0"/>
                  <a:buChar char="•"/>
                  <a:defRP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6164" y="1196752"/>
                <a:ext cx="8229600" cy="4464496"/>
              </a:xfrm>
              <a:blipFill>
                <a:blip r:embed="rId2"/>
                <a:stretch>
                  <a:fillRect l="-519" t="-2183" r="-1111"/>
                </a:stretch>
              </a:blipFill>
            </p:spPr>
            <p:txBody>
              <a:bodyPr/>
              <a:lstStyle/>
              <a:p>
                <a:r>
                  <a:rPr lang="zh-CN" altLang="en-US">
                    <a:noFill/>
                  </a:rPr>
                  <a:t> </a:t>
                </a:r>
              </a:p>
            </p:txBody>
          </p:sp>
        </mc:Fallback>
      </mc:AlternateContent>
      <p:sp>
        <p:nvSpPr>
          <p:cNvPr id="4" name="标题 2">
            <a:extLst>
              <a:ext uri="{FF2B5EF4-FFF2-40B4-BE49-F238E27FC236}">
                <a16:creationId xmlns:a16="http://schemas.microsoft.com/office/drawing/2014/main" id="{0C1AFE7A-8654-4948-8907-4E1C8FF0F56E}"/>
              </a:ext>
            </a:extLst>
          </p:cNvPr>
          <p:cNvSpPr>
            <a:spLocks noGrp="1" noChangeArrowheads="1"/>
          </p:cNvSpPr>
          <p:nvPr>
            <p:ph type="title"/>
          </p:nvPr>
        </p:nvSpPr>
        <p:spPr>
          <a:xfrm>
            <a:off x="457200" y="457200"/>
            <a:ext cx="8229600" cy="523875"/>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、回归模型</a:t>
            </a:r>
          </a:p>
        </p:txBody>
      </p:sp>
    </p:spTree>
    <p:extLst>
      <p:ext uri="{BB962C8B-B14F-4D97-AF65-F5344CB8AC3E}">
        <p14:creationId xmlns:p14="http://schemas.microsoft.com/office/powerpoint/2010/main" val="2117434251"/>
      </p:ext>
    </p:extLst>
  </p:cSld>
  <p:clrMapOvr>
    <a:masterClrMapping/>
  </p:clrMapOvr>
  <p:transition>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533400"/>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、算法过程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1507356"/>
                <a:ext cx="8229600" cy="3886200"/>
              </a:xfrm>
            </p:spPr>
            <p:txBody>
              <a:bodyPr/>
              <a:lstStyle/>
              <a:p>
                <a:pPr marL="0" indent="0">
                  <a:buNone/>
                </a:pPr>
                <a:r>
                  <a:rPr lang="en-US" altLang="zh-CN" sz="2400" b="1" dirty="0">
                    <a:latin typeface="宋体" panose="02010600030101010101" pitchFamily="2" charset="-122"/>
                    <a:ea typeface="宋体" panose="02010600030101010101" pitchFamily="2" charset="-122"/>
                    <a:cs typeface="+mj-cs"/>
                  </a:rPr>
                  <a:t>1.</a:t>
                </a:r>
                <a:r>
                  <a:rPr lang="zh-CN" altLang="en-US" sz="2400" b="1" dirty="0">
                    <a:latin typeface="宋体" panose="02010600030101010101" pitchFamily="2" charset="-122"/>
                    <a:ea typeface="宋体" panose="02010600030101010101" pitchFamily="2" charset="-122"/>
                    <a:cs typeface="+mj-cs"/>
                  </a:rPr>
                  <a:t>每个数据样本用一个</a:t>
                </a:r>
                <a:r>
                  <a:rPr lang="en-US" altLang="zh-CN" sz="2400" b="1" dirty="0">
                    <a:latin typeface="宋体" panose="02010600030101010101" pitchFamily="2" charset="-122"/>
                    <a:ea typeface="宋体" panose="02010600030101010101" pitchFamily="2" charset="-122"/>
                    <a:cs typeface="+mj-cs"/>
                  </a:rPr>
                  <a:t>n</a:t>
                </a:r>
                <a:r>
                  <a:rPr lang="zh-CN" altLang="en-US" sz="2400" b="1" dirty="0">
                    <a:latin typeface="宋体" panose="02010600030101010101" pitchFamily="2" charset="-122"/>
                    <a:ea typeface="宋体" panose="02010600030101010101" pitchFamily="2" charset="-122"/>
                    <a:cs typeface="+mj-cs"/>
                  </a:rPr>
                  <a:t>维特征向量</a:t>
                </a:r>
                <a:r>
                  <a:rPr lang="en-US" altLang="zh-CN" sz="2400" b="1" dirty="0">
                    <a:latin typeface="宋体" panose="02010600030101010101" pitchFamily="2" charset="-122"/>
                    <a:ea typeface="宋体" panose="02010600030101010101" pitchFamily="2" charset="-122"/>
                    <a:cs typeface="+mj-cs"/>
                  </a:rPr>
                  <a:t>X={</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cs typeface="+mj-cs"/>
                          </a:rPr>
                          <m:t>x</m:t>
                        </m:r>
                      </m:e>
                      <m:sub>
                        <m:r>
                          <m:rPr>
                            <m:nor/>
                          </m:rPr>
                          <a:rPr lang="en-US" altLang="zh-CN" sz="2400" b="1" dirty="0">
                            <a:latin typeface="宋体" panose="02010600030101010101" pitchFamily="2" charset="-122"/>
                            <a:ea typeface="宋体" panose="02010600030101010101" pitchFamily="2" charset="-122"/>
                          </a:rPr>
                          <m:t>1</m:t>
                        </m:r>
                      </m:sub>
                    </m:sSub>
                    <m:r>
                      <a:rPr lang="en-US" altLang="zh-CN" sz="2400" b="1" i="1" dirty="0">
                        <a:latin typeface="Cambria Math" panose="02040503050406030204" pitchFamily="18" charset="0"/>
                        <a:ea typeface="宋体" panose="02010600030101010101" pitchFamily="2" charset="-122"/>
                      </a:rPr>
                      <m:t> </m:t>
                    </m:r>
                  </m:oMath>
                </a14:m>
                <a:r>
                  <a:rPr lang="en-US" altLang="zh-CN"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rPr>
                          <m:t>x</m:t>
                        </m:r>
                      </m:e>
                      <m:sub>
                        <m:r>
                          <m:rPr>
                            <m:nor/>
                          </m:rPr>
                          <a:rPr lang="en-US" altLang="zh-CN" sz="2400" b="1" i="0" dirty="0" smtClean="0">
                            <a:latin typeface="Cambria Math" panose="02040503050406030204" pitchFamily="18" charset="0"/>
                            <a:ea typeface="宋体" panose="02010600030101010101" pitchFamily="2" charset="-122"/>
                          </a:rPr>
                          <m:t>2</m:t>
                        </m:r>
                      </m:sub>
                    </m:sSub>
                    <m:r>
                      <a:rPr lang="en-US" altLang="zh-CN" sz="2400" b="1" i="1" dirty="0">
                        <a:latin typeface="Cambria Math" panose="02040503050406030204" pitchFamily="18" charset="0"/>
                        <a:ea typeface="宋体" panose="02010600030101010101" pitchFamily="2" charset="-122"/>
                      </a:rPr>
                      <m:t> </m:t>
                    </m:r>
                  </m:oMath>
                </a14:m>
                <a:r>
                  <a:rPr lang="en-US" altLang="zh-CN"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rPr>
                          <m:t>x</m:t>
                        </m:r>
                      </m:e>
                      <m:sub>
                        <m:r>
                          <m:rPr>
                            <m:nor/>
                          </m:rPr>
                          <a:rPr lang="en-US" altLang="zh-CN" sz="2400" b="1" i="0" dirty="0" smtClean="0">
                            <a:latin typeface="Cambria Math" panose="02040503050406030204" pitchFamily="18" charset="0"/>
                            <a:ea typeface="宋体" panose="02010600030101010101" pitchFamily="2" charset="-122"/>
                          </a:rPr>
                          <m:t>n</m:t>
                        </m:r>
                      </m:sub>
                    </m:sSub>
                    <m:r>
                      <a:rPr lang="en-US" altLang="zh-CN" sz="2400" b="1" i="1" dirty="0">
                        <a:latin typeface="Cambria Math" panose="02040503050406030204" pitchFamily="18" charset="0"/>
                        <a:ea typeface="宋体" panose="02010600030101010101" pitchFamily="2" charset="-122"/>
                      </a:rPr>
                      <m:t> </m:t>
                    </m:r>
                  </m:oMath>
                </a14:m>
                <a:r>
                  <a:rPr lang="en-US" altLang="zh-CN" sz="2400" b="1" dirty="0">
                    <a:latin typeface="宋体" panose="02010600030101010101" pitchFamily="2" charset="-122"/>
                    <a:ea typeface="宋体" panose="02010600030101010101" pitchFamily="2" charset="-122"/>
                    <a:cs typeface="+mj-cs"/>
                  </a:rPr>
                  <a:t>}</a:t>
                </a:r>
                <a:r>
                  <a:rPr lang="zh-CN" altLang="zh-CN" sz="2400" b="1" dirty="0">
                    <a:latin typeface="宋体" panose="02010600030101010101" pitchFamily="2" charset="-122"/>
                    <a:ea typeface="宋体" panose="02010600030101010101" pitchFamily="2" charset="-122"/>
                    <a:cs typeface="+mj-cs"/>
                  </a:rPr>
                  <a:t>表示，分别描述对</a:t>
                </a:r>
                <a:r>
                  <a:rPr lang="en-US" altLang="zh-CN" sz="2400" b="1" dirty="0">
                    <a:latin typeface="宋体" panose="02010600030101010101" pitchFamily="2" charset="-122"/>
                    <a:ea typeface="宋体" panose="02010600030101010101" pitchFamily="2" charset="-122"/>
                    <a:cs typeface="+mj-cs"/>
                  </a:rPr>
                  <a:t>n</a:t>
                </a:r>
                <a:r>
                  <a:rPr lang="zh-CN" altLang="en-US" sz="2400" b="1" dirty="0">
                    <a:latin typeface="宋体" panose="02010600030101010101" pitchFamily="2" charset="-122"/>
                    <a:ea typeface="宋体" panose="02010600030101010101" pitchFamily="2" charset="-122"/>
                    <a:cs typeface="+mj-cs"/>
                  </a:rPr>
                  <a:t>个属性</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i="0" dirty="0" smtClean="0">
                            <a:latin typeface="宋体" panose="02010600030101010101" pitchFamily="2" charset="-122"/>
                            <a:ea typeface="宋体" panose="02010600030101010101" pitchFamily="2" charset="-122"/>
                          </a:rPr>
                          <m:t>A</m:t>
                        </m:r>
                      </m:e>
                      <m:sub>
                        <m:r>
                          <m:rPr>
                            <m:nor/>
                          </m:rPr>
                          <a:rPr lang="en-US" altLang="zh-CN" sz="2400" b="1" dirty="0">
                            <a:latin typeface="宋体" panose="02010600030101010101" pitchFamily="2" charset="-122"/>
                            <a:ea typeface="宋体" panose="02010600030101010101" pitchFamily="2" charset="-122"/>
                          </a:rPr>
                          <m:t>1</m:t>
                        </m:r>
                      </m:sub>
                    </m:sSub>
                    <m:r>
                      <a:rPr lang="en-US" altLang="zh-CN" sz="2400" b="1" i="1" dirty="0">
                        <a:latin typeface="Cambria Math" panose="02040503050406030204" pitchFamily="18" charset="0"/>
                        <a:ea typeface="宋体" panose="02010600030101010101" pitchFamily="2" charset="-122"/>
                      </a:rPr>
                      <m:t> </m:t>
                    </m:r>
                  </m:oMath>
                </a14:m>
                <a:r>
                  <a:rPr lang="zh-CN" altLang="en-US"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rPr>
                          <m:t>A</m:t>
                        </m:r>
                      </m:e>
                      <m:sub>
                        <m:r>
                          <m:rPr>
                            <m:nor/>
                          </m:rPr>
                          <a:rPr lang="en-US" altLang="zh-CN" sz="2400" b="1" i="0" dirty="0" smtClean="0">
                            <a:latin typeface="宋体" panose="02010600030101010101" pitchFamily="2" charset="-122"/>
                            <a:ea typeface="宋体" panose="02010600030101010101" pitchFamily="2" charset="-122"/>
                          </a:rPr>
                          <m:t>2</m:t>
                        </m:r>
                      </m:sub>
                    </m:sSub>
                    <m:r>
                      <a:rPr lang="en-US" altLang="zh-CN" sz="2400" b="1" i="1" dirty="0">
                        <a:latin typeface="Cambria Math" panose="02040503050406030204" pitchFamily="18" charset="0"/>
                        <a:ea typeface="宋体" panose="02010600030101010101" pitchFamily="2" charset="-122"/>
                      </a:rPr>
                      <m:t> </m:t>
                    </m:r>
                  </m:oMath>
                </a14:m>
                <a:r>
                  <a:rPr lang="zh-CN" altLang="en-US" sz="2400" b="1" dirty="0">
                    <a:latin typeface="宋体" panose="02010600030101010101" pitchFamily="2" charset="-122"/>
                    <a:ea typeface="宋体" panose="02010600030101010101" pitchFamily="2" charset="-122"/>
                    <a:cs typeface="+mj-cs"/>
                  </a:rPr>
                  <a:t>，</a:t>
                </a:r>
                <a:r>
                  <a:rPr lang="en-US" altLang="zh-CN"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宋体" panose="02010600030101010101" pitchFamily="2" charset="-122"/>
                            <a:ea typeface="宋体" panose="02010600030101010101" pitchFamily="2" charset="-122"/>
                          </a:rPr>
                          <m:t>A</m:t>
                        </m:r>
                      </m:e>
                      <m:sub>
                        <m:r>
                          <m:rPr>
                            <m:nor/>
                          </m:rPr>
                          <a:rPr lang="en-US" altLang="zh-CN" sz="2400" b="1" i="0" dirty="0" smtClean="0">
                            <a:latin typeface="Cambria Math" panose="02040503050406030204" pitchFamily="18" charset="0"/>
                            <a:ea typeface="宋体" panose="02010600030101010101" pitchFamily="2" charset="-122"/>
                          </a:rPr>
                          <m:t>n</m:t>
                        </m:r>
                      </m:sub>
                    </m:sSub>
                  </m:oMath>
                </a14:m>
                <a:r>
                  <a:rPr lang="zh-CN" altLang="en-US" sz="2400" b="1" dirty="0">
                    <a:latin typeface="宋体" panose="02010600030101010101" pitchFamily="2" charset="-122"/>
                    <a:ea typeface="宋体" panose="02010600030101010101" pitchFamily="2" charset="-122"/>
                    <a:cs typeface="+mj-cs"/>
                  </a:rPr>
                  <a:t>样本的</a:t>
                </a:r>
                <a:r>
                  <a:rPr lang="en-US" altLang="zh-CN" sz="2400" b="1" dirty="0">
                    <a:latin typeface="宋体" panose="02010600030101010101" pitchFamily="2" charset="-122"/>
                    <a:ea typeface="宋体" panose="02010600030101010101" pitchFamily="2" charset="-122"/>
                    <a:cs typeface="+mj-cs"/>
                  </a:rPr>
                  <a:t>n</a:t>
                </a:r>
                <a:r>
                  <a:rPr lang="zh-CN" altLang="en-US" sz="2400" b="1" dirty="0">
                    <a:latin typeface="宋体" panose="02010600030101010101" pitchFamily="2" charset="-122"/>
                    <a:ea typeface="宋体" panose="02010600030101010101" pitchFamily="2" charset="-122"/>
                    <a:cs typeface="+mj-cs"/>
                  </a:rPr>
                  <a:t>个度量。</a:t>
                </a:r>
              </a:p>
              <a:p>
                <a:pPr marL="0" indent="0">
                  <a:buNone/>
                </a:pPr>
                <a:r>
                  <a:rPr lang="en-US" altLang="zh-CN" sz="2400" b="1" dirty="0">
                    <a:latin typeface="宋体" panose="02010600030101010101" pitchFamily="2" charset="-122"/>
                    <a:ea typeface="宋体" panose="02010600030101010101" pitchFamily="2" charset="-122"/>
                    <a:cs typeface="+mj-cs"/>
                  </a:rPr>
                  <a:t>2.</a:t>
                </a:r>
                <a:r>
                  <a:rPr lang="zh-CN" altLang="en-US" sz="2400" b="1" dirty="0">
                    <a:latin typeface="宋体" panose="02010600030101010101" pitchFamily="2" charset="-122"/>
                    <a:ea typeface="宋体" panose="02010600030101010101" pitchFamily="2" charset="-122"/>
                    <a:cs typeface="+mj-cs"/>
                  </a:rPr>
                  <a:t>假定有</a:t>
                </a:r>
                <a:r>
                  <a:rPr lang="en-US" altLang="zh-CN" sz="2400" b="1" dirty="0">
                    <a:latin typeface="宋体" panose="02010600030101010101" pitchFamily="2" charset="-122"/>
                    <a:ea typeface="宋体" panose="02010600030101010101" pitchFamily="2" charset="-122"/>
                    <a:cs typeface="+mj-cs"/>
                  </a:rPr>
                  <a:t>m</a:t>
                </a:r>
                <a:r>
                  <a:rPr lang="zh-CN" altLang="en-US" sz="2400" b="1" dirty="0">
                    <a:latin typeface="宋体" panose="02010600030101010101" pitchFamily="2" charset="-122"/>
                    <a:ea typeface="宋体" panose="02010600030101010101" pitchFamily="2" charset="-122"/>
                    <a:cs typeface="+mj-cs"/>
                  </a:rPr>
                  <a:t>个类</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i="0" dirty="0" smtClean="0">
                            <a:latin typeface="Cambria Math" panose="02040503050406030204" pitchFamily="18" charset="0"/>
                            <a:ea typeface="宋体" panose="02010600030101010101" pitchFamily="2" charset="-122"/>
                          </a:rPr>
                          <m:t>C</m:t>
                        </m:r>
                      </m:e>
                      <m:sub>
                        <m:r>
                          <m:rPr>
                            <m:nor/>
                          </m:rPr>
                          <a:rPr lang="en-US" altLang="zh-CN" sz="2400" b="1" dirty="0">
                            <a:latin typeface="宋体" panose="02010600030101010101" pitchFamily="2" charset="-122"/>
                            <a:ea typeface="宋体" panose="02010600030101010101" pitchFamily="2" charset="-122"/>
                          </a:rPr>
                          <m:t>1</m:t>
                        </m:r>
                      </m:sub>
                    </m:sSub>
                  </m:oMath>
                </a14:m>
                <a:r>
                  <a:rPr lang="en-US" altLang="zh-CN"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Cambria Math" panose="02040503050406030204" pitchFamily="18" charset="0"/>
                            <a:ea typeface="宋体" panose="02010600030101010101" pitchFamily="2" charset="-122"/>
                          </a:rPr>
                          <m:t>C</m:t>
                        </m:r>
                      </m:e>
                      <m:sub>
                        <m:r>
                          <m:rPr>
                            <m:nor/>
                          </m:rPr>
                          <a:rPr lang="en-US" altLang="zh-CN" sz="2400" b="1" i="0" dirty="0" smtClean="0">
                            <a:latin typeface="宋体" panose="02010600030101010101" pitchFamily="2" charset="-122"/>
                            <a:ea typeface="宋体" panose="02010600030101010101" pitchFamily="2" charset="-122"/>
                          </a:rPr>
                          <m:t>2</m:t>
                        </m:r>
                      </m:sub>
                    </m:sSub>
                  </m:oMath>
                </a14:m>
                <a:r>
                  <a:rPr lang="en-US" altLang="zh-CN" sz="2400" b="1" dirty="0">
                    <a:latin typeface="宋体" panose="02010600030101010101" pitchFamily="2" charset="-122"/>
                    <a:ea typeface="宋体" panose="02010600030101010101" pitchFamily="2" charset="-122"/>
                    <a:cs typeface="+mj-cs"/>
                  </a:rPr>
                  <a:t>,....</a:t>
                </a:r>
                <a:r>
                  <a:rPr lang="en-US" altLang="zh-CN" sz="2400" b="1" dirty="0">
                    <a:ea typeface="宋体" panose="02010600030101010101" pitchFamily="2" charset="-122"/>
                  </a:rPr>
                  <a:t> </a:t>
                </a: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m:rPr>
                            <m:nor/>
                          </m:rPr>
                          <a:rPr lang="en-US" altLang="zh-CN" sz="2400" b="1" dirty="0">
                            <a:latin typeface="Cambria Math" panose="02040503050406030204" pitchFamily="18" charset="0"/>
                            <a:ea typeface="宋体" panose="02010600030101010101" pitchFamily="2" charset="-122"/>
                          </a:rPr>
                          <m:t>C</m:t>
                        </m:r>
                      </m:e>
                      <m:sub>
                        <m:r>
                          <m:rPr>
                            <m:nor/>
                          </m:rPr>
                          <a:rPr lang="en-US" altLang="zh-CN" sz="2400" b="1" i="0" dirty="0" smtClean="0">
                            <a:latin typeface="Cambria Math" panose="02040503050406030204" pitchFamily="18" charset="0"/>
                            <a:ea typeface="宋体" panose="02010600030101010101" pitchFamily="2" charset="-122"/>
                          </a:rPr>
                          <m:t>m</m:t>
                        </m:r>
                      </m:sub>
                    </m:sSub>
                  </m:oMath>
                </a14:m>
                <a:r>
                  <a:rPr lang="en-US" altLang="zh-CN" sz="2400" b="1" dirty="0">
                    <a:latin typeface="宋体" panose="02010600030101010101" pitchFamily="2" charset="-122"/>
                    <a:ea typeface="宋体" panose="02010600030101010101" pitchFamily="2" charset="-122"/>
                    <a:cs typeface="+mj-cs"/>
                  </a:rPr>
                  <a:t>,</a:t>
                </a:r>
                <a:r>
                  <a:rPr lang="zh-CN" altLang="zh-CN" sz="2400" b="1" dirty="0">
                    <a:latin typeface="宋体" panose="02010600030101010101" pitchFamily="2" charset="-122"/>
                    <a:ea typeface="宋体" panose="02010600030101010101" pitchFamily="2" charset="-122"/>
                    <a:cs typeface="+mj-cs"/>
                  </a:rPr>
                  <a:t>给定一个位置的数据样本</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，分类器将预测</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属于具有最高后验概率的类。也就是说，朴素贝叶斯分类将未知的样本分配给类</a:t>
                </a:r>
                <a:r>
                  <a:rPr lang="en-US" altLang="zh-CN" sz="2400" b="1" dirty="0">
                    <a:latin typeface="宋体" panose="02010600030101010101" pitchFamily="2" charset="-122"/>
                    <a:ea typeface="宋体" panose="02010600030101010101" pitchFamily="2" charset="-122"/>
                    <a:cs typeface="+mj-cs"/>
                  </a:rPr>
                  <a:t>Ci(1&lt;=</a:t>
                </a:r>
                <a:r>
                  <a:rPr lang="en-US" altLang="zh-CN" sz="2400" b="1" dirty="0" err="1">
                    <a:latin typeface="宋体" panose="02010600030101010101" pitchFamily="2" charset="-122"/>
                    <a:ea typeface="宋体" panose="02010600030101010101" pitchFamily="2" charset="-122"/>
                    <a:cs typeface="+mj-cs"/>
                  </a:rPr>
                  <a:t>i</a:t>
                </a:r>
                <a:r>
                  <a:rPr lang="en-US" altLang="zh-CN" sz="2400" b="1" dirty="0">
                    <a:latin typeface="宋体" panose="02010600030101010101" pitchFamily="2" charset="-122"/>
                    <a:ea typeface="宋体" panose="02010600030101010101" pitchFamily="2" charset="-122"/>
                    <a:cs typeface="+mj-cs"/>
                  </a:rPr>
                  <a:t>&lt;=m)</a:t>
                </a:r>
                <a:r>
                  <a:rPr lang="zh-CN" altLang="zh-CN" sz="2400" b="1" dirty="0">
                    <a:latin typeface="宋体" panose="02010600030101010101" pitchFamily="2" charset="-122"/>
                    <a:ea typeface="宋体" panose="02010600030101010101" pitchFamily="2" charset="-122"/>
                    <a:cs typeface="+mj-cs"/>
                  </a:rPr>
                  <a:t>当且仅当</a:t>
                </a:r>
                <a14:m>
                  <m:oMath xmlns:m="http://schemas.openxmlformats.org/officeDocument/2006/math">
                    <m:r>
                      <m:rPr>
                        <m:sty m:val="p"/>
                      </m:rPr>
                      <a:rPr lang="en-US" altLang="zh-CN" sz="2400" b="1">
                        <a:latin typeface="Cambria Math" panose="02040503050406030204" pitchFamily="18" charset="0"/>
                        <a:cs typeface="+mj-cs"/>
                      </a:rPr>
                      <m:t>P</m:t>
                    </m:r>
                    <m:d>
                      <m:dPr>
                        <m:ctrlPr>
                          <a:rPr lang="en-US" altLang="zh-CN" sz="2400" b="1" i="1">
                            <a:latin typeface="Cambria Math" panose="02040503050406030204" pitchFamily="18" charset="0"/>
                            <a:cs typeface="+mj-cs"/>
                          </a:rPr>
                        </m:ctrlPr>
                      </m:dPr>
                      <m:e>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C</m:t>
                            </m:r>
                          </m:e>
                          <m:sub>
                            <m:r>
                              <a:rPr lang="en-US" altLang="zh-CN" sz="2400" b="1">
                                <a:latin typeface="Cambria Math" panose="02040503050406030204" pitchFamily="18" charset="0"/>
                                <a:cs typeface="+mj-cs"/>
                              </a:rPr>
                              <m:t>𝑖</m:t>
                            </m:r>
                          </m:sub>
                        </m:sSub>
                      </m:e>
                      <m:e>
                        <m:r>
                          <m:rPr>
                            <m:sty m:val="p"/>
                          </m:rPr>
                          <a:rPr lang="en-US" altLang="zh-CN" sz="2400" b="1">
                            <a:latin typeface="Cambria Math" panose="02040503050406030204" pitchFamily="18" charset="0"/>
                            <a:cs typeface="+mj-cs"/>
                          </a:rPr>
                          <m:t>X</m:t>
                        </m:r>
                      </m:e>
                    </m:d>
                    <m:r>
                      <a:rPr lang="en-US" altLang="zh-CN" sz="2400" b="1">
                        <a:latin typeface="Cambria Math" panose="02040503050406030204" pitchFamily="18" charset="0"/>
                        <a:cs typeface="+mj-cs"/>
                      </a:rPr>
                      <m:t>&gt; </m:t>
                    </m:r>
                    <m:r>
                      <m:rPr>
                        <m:sty m:val="p"/>
                      </m:rPr>
                      <a:rPr lang="en-US" altLang="zh-CN" sz="2400" b="1">
                        <a:latin typeface="Cambria Math" panose="02040503050406030204" pitchFamily="18" charset="0"/>
                        <a:cs typeface="+mj-cs"/>
                      </a:rPr>
                      <m:t>P</m:t>
                    </m:r>
                    <m:d>
                      <m:dPr>
                        <m:ctrlPr>
                          <a:rPr lang="en-US" altLang="zh-CN" sz="2400" b="1" i="1">
                            <a:latin typeface="Cambria Math" panose="02040503050406030204" pitchFamily="18" charset="0"/>
                            <a:cs typeface="+mj-cs"/>
                          </a:rPr>
                        </m:ctrlPr>
                      </m:dPr>
                      <m:e>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C</m:t>
                            </m:r>
                          </m:e>
                          <m:sub>
                            <m:r>
                              <a:rPr lang="en-US" altLang="zh-CN" sz="2400" b="1">
                                <a:latin typeface="Cambria Math" panose="02040503050406030204" pitchFamily="18" charset="0"/>
                                <a:cs typeface="+mj-cs"/>
                              </a:rPr>
                              <m:t>𝑗</m:t>
                            </m:r>
                          </m:sub>
                        </m:sSub>
                      </m:e>
                      <m:e>
                        <m:r>
                          <m:rPr>
                            <m:sty m:val="p"/>
                          </m:rPr>
                          <a:rPr lang="en-US" altLang="zh-CN" sz="2400" b="1">
                            <a:latin typeface="Cambria Math" panose="02040503050406030204" pitchFamily="18" charset="0"/>
                            <a:cs typeface="+mj-cs"/>
                          </a:rPr>
                          <m:t>X</m:t>
                        </m:r>
                      </m:e>
                    </m:d>
                    <m:r>
                      <a:rPr lang="en-US" altLang="zh-CN" sz="2400" b="1">
                        <a:latin typeface="Cambria Math" panose="02040503050406030204" pitchFamily="18" charset="0"/>
                        <a:cs typeface="+mj-cs"/>
                      </a:rPr>
                      <m:t>,1≤</m:t>
                    </m:r>
                    <m:r>
                      <m:rPr>
                        <m:sty m:val="p"/>
                      </m:rPr>
                      <a:rPr lang="en-US" altLang="zh-CN" sz="2400" b="1">
                        <a:latin typeface="Cambria Math" panose="02040503050406030204" pitchFamily="18" charset="0"/>
                        <a:cs typeface="+mj-cs"/>
                      </a:rPr>
                      <m:t>j</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m</m:t>
                    </m:r>
                    <m:r>
                      <a:rPr lang="en-US" altLang="zh-CN" sz="2400" b="1">
                        <a:latin typeface="Cambria Math" panose="02040503050406030204" pitchFamily="18" charset="0"/>
                        <a:cs typeface="+mj-cs"/>
                      </a:rPr>
                      <m:t>,  </m:t>
                    </m:r>
                    <m:r>
                      <m:rPr>
                        <m:sty m:val="p"/>
                      </m:rPr>
                      <a:rPr lang="en-US" altLang="zh-CN" sz="2400" b="1">
                        <a:latin typeface="Cambria Math" panose="02040503050406030204" pitchFamily="18" charset="0"/>
                        <a:cs typeface="+mj-cs"/>
                      </a:rPr>
                      <m:t>j</m:t>
                    </m:r>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i</m:t>
                    </m:r>
                  </m:oMath>
                </a14:m>
                <a:r>
                  <a:rPr lang="zh-CN" altLang="en-US" sz="2400" b="1" dirty="0">
                    <a:latin typeface="宋体" panose="02010600030101010101" pitchFamily="2" charset="-122"/>
                    <a:ea typeface="宋体" panose="02010600030101010101" pitchFamily="2" charset="-122"/>
                    <a:cs typeface="+mj-cs"/>
                  </a:rPr>
                  <a:t>。这样，最大化</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C</m:t>
                        </m:r>
                      </m:e>
                      <m:sub>
                        <m:r>
                          <a:rPr lang="en-US" altLang="zh-CN" sz="2400" b="1">
                            <a:latin typeface="Cambria Math" panose="02040503050406030204" pitchFamily="18" charset="0"/>
                            <a:cs typeface="+mj-cs"/>
                          </a:rPr>
                          <m:t>𝑖</m:t>
                        </m:r>
                      </m:sub>
                    </m:sSub>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X</m:t>
                    </m:r>
                    <m:r>
                      <a:rPr lang="en-US" altLang="zh-CN" sz="2400" b="1">
                        <a:latin typeface="Cambria Math" panose="02040503050406030204" pitchFamily="18" charset="0"/>
                        <a:cs typeface="+mj-cs"/>
                      </a:rPr>
                      <m:t>)</m:t>
                    </m:r>
                  </m:oMath>
                </a14:m>
                <a:r>
                  <a:rPr lang="zh-CN" altLang="en-US" sz="2400" b="1" dirty="0">
                    <a:latin typeface="宋体" panose="02010600030101010101" pitchFamily="2" charset="-122"/>
                    <a:ea typeface="宋体" panose="02010600030101010101" pitchFamily="2" charset="-122"/>
                    <a:cs typeface="+mj-cs"/>
                  </a:rPr>
                  <a:t>。其</a:t>
                </a:r>
                <a14:m>
                  <m:oMath xmlns:m="http://schemas.openxmlformats.org/officeDocument/2006/math">
                    <m:r>
                      <m:rPr>
                        <m:sty m:val="p"/>
                      </m:rPr>
                      <a:rPr lang="en-US" altLang="zh-CN" sz="2400" b="1">
                        <a:latin typeface="Cambria Math" panose="02040503050406030204" pitchFamily="18" charset="0"/>
                        <a:cs typeface="+mj-cs"/>
                      </a:rPr>
                      <m:t>P</m:t>
                    </m:r>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C</m:t>
                        </m:r>
                      </m:e>
                      <m:sub>
                        <m:r>
                          <a:rPr lang="en-US" altLang="zh-CN" sz="2400" b="1">
                            <a:latin typeface="Cambria Math" panose="02040503050406030204" pitchFamily="18" charset="0"/>
                            <a:cs typeface="+mj-cs"/>
                          </a:rPr>
                          <m:t>𝑖</m:t>
                        </m:r>
                      </m:sub>
                    </m:sSub>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X</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ea typeface="宋体" panose="02010600030101010101" pitchFamily="2" charset="-122"/>
                    <a:cs typeface="+mj-cs"/>
                  </a:rPr>
                  <a:t>最大的类</a:t>
                </a:r>
                <a:r>
                  <a:rPr lang="en-US" altLang="zh-CN" sz="2400" b="1" dirty="0">
                    <a:latin typeface="宋体" panose="02010600030101010101" pitchFamily="2" charset="-122"/>
                    <a:ea typeface="宋体" panose="02010600030101010101" pitchFamily="2" charset="-122"/>
                    <a:cs typeface="+mj-cs"/>
                  </a:rPr>
                  <a:t>Ci</a:t>
                </a:r>
                <a:r>
                  <a:rPr lang="zh-CN" altLang="en-US" sz="2400" b="1" dirty="0">
                    <a:latin typeface="宋体" panose="02010600030101010101" pitchFamily="2" charset="-122"/>
                    <a:ea typeface="宋体" panose="02010600030101010101" pitchFamily="2" charset="-122"/>
                    <a:cs typeface="+mj-cs"/>
                  </a:rPr>
                  <a:t>称为最大后验假定。根据贝叶斯定理</a:t>
                </a:r>
                <a:r>
                  <a:rPr lang="en-US" altLang="zh-CN" sz="2400" b="1" dirty="0">
                    <a:latin typeface="宋体" panose="02010600030101010101" pitchFamily="2" charset="-122"/>
                    <a:ea typeface="宋体" panose="02010600030101010101" pitchFamily="2" charset="-122"/>
                    <a:cs typeface="+mj-cs"/>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1507356"/>
                <a:ext cx="8229600" cy="3886200"/>
              </a:xfrm>
              <a:blipFill>
                <a:blip r:embed="rId2"/>
                <a:stretch>
                  <a:fillRect l="-1185" t="-1724" r="-1111"/>
                </a:stretch>
              </a:blipFill>
            </p:spPr>
            <p:txBody>
              <a:bodyPr/>
              <a:lstStyle/>
              <a:p>
                <a:r>
                  <a:rPr lang="zh-CN" altLang="en-US">
                    <a:noFill/>
                  </a:rPr>
                  <a:t> </a:t>
                </a:r>
              </a:p>
            </p:txBody>
          </p:sp>
        </mc:Fallback>
      </mc:AlternateContent>
      <p:pic>
        <p:nvPicPr>
          <p:cNvPr id="4" name="图片 3" descr="17"/>
          <p:cNvPicPr>
            <a:picLocks noChangeAspect="1"/>
          </p:cNvPicPr>
          <p:nvPr/>
        </p:nvPicPr>
        <p:blipFill>
          <a:blip r:embed="rId3"/>
          <a:stretch>
            <a:fillRect/>
          </a:stretch>
        </p:blipFill>
        <p:spPr>
          <a:xfrm>
            <a:off x="3243437" y="5074456"/>
            <a:ext cx="2657126" cy="638200"/>
          </a:xfrm>
          <a:prstGeom prst="rect">
            <a:avLst/>
          </a:prstGeom>
        </p:spPr>
      </p:pic>
    </p:spTree>
    <p:extLst>
      <p:ext uri="{BB962C8B-B14F-4D97-AF65-F5344CB8AC3E}">
        <p14:creationId xmlns:p14="http://schemas.microsoft.com/office/powerpoint/2010/main" val="1965725941"/>
      </p:ext>
    </p:extLst>
  </p:cSld>
  <p:clrMapOvr>
    <a:masterClrMapping/>
  </p:clrMapOvr>
  <p:transition>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3568" y="1124744"/>
                <a:ext cx="8229600" cy="3886200"/>
              </a:xfrm>
            </p:spPr>
            <p:txBody>
              <a:bodyPr/>
              <a:lstStyle/>
              <a:p>
                <a:pPr marL="0" indent="0">
                  <a:buNone/>
                </a:pPr>
                <a:r>
                  <a:rPr lang="en-US" altLang="zh-CN" sz="2400" b="1" dirty="0">
                    <a:latin typeface="宋体" panose="02010600030101010101" pitchFamily="2" charset="-122"/>
                    <a:ea typeface="宋体" panose="02010600030101010101" pitchFamily="2" charset="-122"/>
                    <a:cs typeface="+mj-cs"/>
                  </a:rPr>
                  <a:t>3.</a:t>
                </a:r>
                <a:r>
                  <a:rPr lang="zh-CN" altLang="zh-CN" sz="2400" b="1" dirty="0">
                    <a:latin typeface="宋体" panose="02010600030101010101" pitchFamily="2" charset="-122"/>
                    <a:ea typeface="宋体" panose="02010600030101010101" pitchFamily="2" charset="-122"/>
                    <a:cs typeface="+mj-cs"/>
                  </a:rPr>
                  <a:t>由于</a:t>
                </a:r>
                <a:r>
                  <a:rPr lang="en-US" altLang="zh-CN" sz="2400" b="1" dirty="0">
                    <a:latin typeface="宋体" panose="02010600030101010101" pitchFamily="2" charset="-122"/>
                    <a:ea typeface="宋体" panose="02010600030101010101" pitchFamily="2" charset="-122"/>
                    <a:cs typeface="+mj-cs"/>
                  </a:rPr>
                  <a:t>P(X)</a:t>
                </a:r>
                <a:r>
                  <a:rPr lang="zh-CN" altLang="zh-CN" sz="2400" b="1" dirty="0">
                    <a:latin typeface="宋体" panose="02010600030101010101" pitchFamily="2" charset="-122"/>
                    <a:ea typeface="宋体" panose="02010600030101010101" pitchFamily="2" charset="-122"/>
                    <a:cs typeface="+mj-cs"/>
                  </a:rPr>
                  <a:t>对于所有类为常数，只需要</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𝑋</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oMath>
                </a14:m>
                <a:r>
                  <a:rPr lang="zh-CN" altLang="en-US" sz="2400" b="1" dirty="0">
                    <a:latin typeface="宋体" panose="02010600030101010101" pitchFamily="2" charset="-122"/>
                    <a:ea typeface="宋体" panose="02010600030101010101" pitchFamily="2" charset="-122"/>
                    <a:cs typeface="+mj-cs"/>
                  </a:rPr>
                  <a:t>最大即可。如果</a:t>
                </a:r>
                <a:r>
                  <a:rPr lang="en-US" altLang="zh-CN" sz="2400" b="1" dirty="0">
                    <a:latin typeface="宋体" panose="02010600030101010101" pitchFamily="2" charset="-122"/>
                    <a:ea typeface="宋体" panose="02010600030101010101" pitchFamily="2" charset="-122"/>
                    <a:cs typeface="+mj-cs"/>
                  </a:rPr>
                  <a:t>Ci</a:t>
                </a:r>
                <a:r>
                  <a:rPr lang="zh-CN" altLang="en-US" sz="2400" b="1" dirty="0">
                    <a:latin typeface="宋体" panose="02010600030101010101" pitchFamily="2" charset="-122"/>
                    <a:ea typeface="宋体" panose="02010600030101010101" pitchFamily="2" charset="-122"/>
                    <a:cs typeface="+mj-cs"/>
                  </a:rPr>
                  <a:t>类的先验概率未知，则通常假定这些类是等概率的，即</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P</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m:rPr>
                            <m:sty m:val="p"/>
                          </m:rPr>
                          <a:rPr lang="en-US" altLang="zh-CN" sz="2400" b="1">
                            <a:latin typeface="Cambria Math" panose="02040503050406030204" pitchFamily="18" charset="0"/>
                            <a:ea typeface="宋体" panose="02010600030101010101" pitchFamily="2" charset="-122"/>
                            <a:cs typeface="+mj-cs"/>
                          </a:rPr>
                          <m:t>C</m:t>
                        </m:r>
                      </m:e>
                      <m:sub>
                        <m:r>
                          <a:rPr lang="en-US" altLang="zh-CN" sz="2400" b="1">
                            <a:latin typeface="Cambria Math" panose="02040503050406030204" pitchFamily="18" charset="0"/>
                            <a:ea typeface="宋体" panose="02010600030101010101" pitchFamily="2" charset="-122"/>
                            <a:cs typeface="+mj-cs"/>
                          </a:rPr>
                          <m:t>1</m:t>
                        </m:r>
                      </m:sub>
                    </m:sSub>
                    <m:r>
                      <a:rPr lang="en-US" altLang="zh-CN" sz="2400" b="1">
                        <a:latin typeface="Cambria Math" panose="02040503050406030204" pitchFamily="18" charset="0"/>
                        <a:ea typeface="宋体" panose="02010600030101010101" pitchFamily="2" charset="-122"/>
                        <a:cs typeface="+mj-cs"/>
                      </a:rPr>
                      <m:t>)= </m:t>
                    </m:r>
                    <m:r>
                      <m:rPr>
                        <m:sty m:val="p"/>
                      </m:rPr>
                      <a:rPr lang="en-US" altLang="zh-CN" sz="2400" b="1">
                        <a:latin typeface="Cambria Math" panose="02040503050406030204" pitchFamily="18" charset="0"/>
                        <a:ea typeface="宋体" panose="02010600030101010101" pitchFamily="2" charset="-122"/>
                        <a:cs typeface="+mj-cs"/>
                      </a:rPr>
                      <m:t>P</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m:rPr>
                            <m:sty m:val="p"/>
                          </m:rPr>
                          <a:rPr lang="en-US" altLang="zh-CN" sz="2400" b="1">
                            <a:latin typeface="Cambria Math" panose="02040503050406030204" pitchFamily="18" charset="0"/>
                            <a:ea typeface="宋体" panose="02010600030101010101" pitchFamily="2" charset="-122"/>
                            <a:cs typeface="+mj-cs"/>
                          </a:rPr>
                          <m:t>C</m:t>
                        </m:r>
                      </m:e>
                      <m:sub>
                        <m:r>
                          <a:rPr lang="en-US" altLang="zh-CN" sz="2400" b="1">
                            <a:latin typeface="Cambria Math" panose="02040503050406030204" pitchFamily="18" charset="0"/>
                            <a:ea typeface="宋体" panose="02010600030101010101" pitchFamily="2" charset="-122"/>
                            <a:cs typeface="+mj-cs"/>
                          </a:rPr>
                          <m:t>2</m:t>
                        </m:r>
                      </m:sub>
                    </m:sSub>
                    <m:r>
                      <a:rPr lang="en-US" altLang="zh-CN" sz="2400" b="1">
                        <a:latin typeface="Cambria Math" panose="02040503050406030204" pitchFamily="18" charset="0"/>
                        <a:ea typeface="宋体" panose="02010600030101010101" pitchFamily="2" charset="-122"/>
                        <a:cs typeface="+mj-cs"/>
                      </a:rPr>
                      <m:t>)=…= </m:t>
                    </m:r>
                    <m:r>
                      <m:rPr>
                        <m:sty m:val="p"/>
                      </m:rPr>
                      <a:rPr lang="en-US" altLang="zh-CN" sz="2400" b="1">
                        <a:latin typeface="Cambria Math" panose="02040503050406030204" pitchFamily="18" charset="0"/>
                        <a:ea typeface="宋体" panose="02010600030101010101" pitchFamily="2" charset="-122"/>
                        <a:cs typeface="+mj-cs"/>
                      </a:rPr>
                      <m:t>P</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m:rPr>
                            <m:sty m:val="p"/>
                          </m:rPr>
                          <a:rPr lang="en-US" altLang="zh-CN" sz="2400" b="1">
                            <a:latin typeface="Cambria Math" panose="02040503050406030204" pitchFamily="18" charset="0"/>
                            <a:ea typeface="宋体" panose="02010600030101010101" pitchFamily="2" charset="-122"/>
                            <a:cs typeface="+mj-cs"/>
                          </a:rPr>
                          <m:t>C</m:t>
                        </m:r>
                      </m:e>
                      <m:sub>
                        <m:r>
                          <a:rPr lang="en-US" altLang="zh-CN" sz="2400" b="1">
                            <a:latin typeface="Cambria Math" panose="02040503050406030204" pitchFamily="18" charset="0"/>
                            <a:ea typeface="宋体" panose="02010600030101010101" pitchFamily="2" charset="-122"/>
                            <a:cs typeface="+mj-cs"/>
                          </a:rPr>
                          <m:t>𝑚</m:t>
                        </m:r>
                      </m:sub>
                    </m:sSub>
                    <m:r>
                      <a:rPr lang="en-US" altLang="zh-CN" sz="2400" b="1">
                        <a:latin typeface="Cambria Math" panose="02040503050406030204" pitchFamily="18" charset="0"/>
                        <a:ea typeface="宋体" panose="02010600030101010101" pitchFamily="2" charset="-122"/>
                        <a:cs typeface="+mj-cs"/>
                      </a:rPr>
                      <m:t>)</m:t>
                    </m:r>
                  </m:oMath>
                </a14:m>
                <a:r>
                  <a:rPr lang="zh-CN" altLang="zh-CN" sz="2400" b="1" dirty="0">
                    <a:latin typeface="宋体" panose="02010600030101010101" pitchFamily="2" charset="-122"/>
                    <a:ea typeface="宋体" panose="02010600030101010101" pitchFamily="2" charset="-122"/>
                    <a:cs typeface="+mj-cs"/>
                    <a:sym typeface="+mn-ea"/>
                  </a:rPr>
                  <a:t>，因此就转换为</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𝑋</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oMath>
                </a14:m>
                <a:r>
                  <a:rPr lang="zh-CN" altLang="zh-CN" sz="2400" b="1" dirty="0">
                    <a:latin typeface="宋体" panose="02010600030101010101" pitchFamily="2" charset="-122"/>
                    <a:ea typeface="宋体" panose="02010600030101010101" pitchFamily="2" charset="-122"/>
                    <a:cs typeface="+mj-cs"/>
                    <a:sym typeface="+mn-ea"/>
                  </a:rPr>
                  <a:t>的最大化</a:t>
                </a:r>
                <a:r>
                  <a:rPr lang="en-US" altLang="zh-CN" sz="2400" b="1" dirty="0">
                    <a:latin typeface="宋体" panose="02010600030101010101" pitchFamily="2" charset="-122"/>
                    <a:ea typeface="宋体" panose="02010600030101010101" pitchFamily="2" charset="-122"/>
                    <a:cs typeface="+mj-cs"/>
                    <a:sym typeface="+mn-ea"/>
                  </a:rPr>
                  <a:t>(</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𝑋</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oMath>
                </a14:m>
                <a:r>
                  <a:rPr lang="zh-CN" altLang="zh-CN" sz="2400" b="1" dirty="0">
                    <a:latin typeface="宋体" panose="02010600030101010101" pitchFamily="2" charset="-122"/>
                    <a:ea typeface="宋体" panose="02010600030101010101" pitchFamily="2" charset="-122"/>
                    <a:cs typeface="+mj-cs"/>
                    <a:sym typeface="+mn-ea"/>
                  </a:rPr>
                  <a:t>常被称为给定</a:t>
                </a:r>
                <a:r>
                  <a:rPr lang="en-US" altLang="zh-CN" sz="2400" b="1" dirty="0">
                    <a:latin typeface="宋体" panose="02010600030101010101" pitchFamily="2" charset="-122"/>
                    <a:ea typeface="宋体" panose="02010600030101010101" pitchFamily="2" charset="-122"/>
                    <a:cs typeface="+mj-cs"/>
                    <a:sym typeface="+mn-ea"/>
                  </a:rPr>
                  <a:t>Ci</a:t>
                </a:r>
                <a:r>
                  <a:rPr lang="zh-CN" altLang="en-US" sz="2400" b="1" dirty="0">
                    <a:latin typeface="宋体" panose="02010600030101010101" pitchFamily="2" charset="-122"/>
                    <a:ea typeface="宋体" panose="02010600030101010101" pitchFamily="2" charset="-122"/>
                    <a:cs typeface="+mj-cs"/>
                    <a:sym typeface="+mn-ea"/>
                  </a:rPr>
                  <a:t>时数据</a:t>
                </a:r>
                <a:r>
                  <a:rPr lang="en-US" altLang="zh-CN" sz="2400" b="1" dirty="0">
                    <a:latin typeface="宋体" panose="02010600030101010101" pitchFamily="2" charset="-122"/>
                    <a:ea typeface="宋体" panose="02010600030101010101" pitchFamily="2" charset="-122"/>
                    <a:cs typeface="+mj-cs"/>
                    <a:sym typeface="+mn-ea"/>
                  </a:rPr>
                  <a:t>X</a:t>
                </a:r>
                <a:r>
                  <a:rPr lang="zh-CN" altLang="en-US" sz="2400" b="1" dirty="0">
                    <a:latin typeface="宋体" panose="02010600030101010101" pitchFamily="2" charset="-122"/>
                    <a:ea typeface="宋体" panose="02010600030101010101" pitchFamily="2" charset="-122"/>
                    <a:cs typeface="+mj-cs"/>
                    <a:sym typeface="+mn-ea"/>
                  </a:rPr>
                  <a:t>的似然度，而使</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𝑋</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oMath>
                </a14:m>
                <a:r>
                  <a:rPr lang="zh-CN" altLang="en-US" sz="2400" b="1" dirty="0">
                    <a:latin typeface="宋体" panose="02010600030101010101" pitchFamily="2" charset="-122"/>
                    <a:ea typeface="宋体" panose="02010600030101010101" pitchFamily="2" charset="-122"/>
                    <a:cs typeface="+mj-cs"/>
                    <a:sym typeface="+mn-ea"/>
                  </a:rPr>
                  <a:t>最大的假设</a:t>
                </a:r>
                <a:r>
                  <a:rPr lang="en-US" altLang="zh-CN" sz="2400" b="1" dirty="0">
                    <a:latin typeface="宋体" panose="02010600030101010101" pitchFamily="2" charset="-122"/>
                    <a:ea typeface="宋体" panose="02010600030101010101" pitchFamily="2" charset="-122"/>
                    <a:cs typeface="+mj-cs"/>
                    <a:sym typeface="+mn-ea"/>
                  </a:rPr>
                  <a:t>Ci</a:t>
                </a:r>
                <a:r>
                  <a:rPr lang="zh-CN" altLang="en-US" sz="2400" b="1" dirty="0">
                    <a:latin typeface="宋体" panose="02010600030101010101" pitchFamily="2" charset="-122"/>
                    <a:ea typeface="宋体" panose="02010600030101010101" pitchFamily="2" charset="-122"/>
                    <a:cs typeface="+mj-cs"/>
                    <a:sym typeface="+mn-ea"/>
                  </a:rPr>
                  <a:t>称为最大似然度）。否则，需要最大化</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𝑋</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 </m:t>
                    </m:r>
                  </m:oMath>
                </a14:m>
                <a:r>
                  <a:rPr lang="zh-CN" altLang="zh-CN" sz="2400" b="1" dirty="0">
                    <a:latin typeface="宋体" panose="02010600030101010101" pitchFamily="2" charset="-122"/>
                    <a:ea typeface="宋体" panose="02010600030101010101" pitchFamily="2" charset="-122"/>
                    <a:cs typeface="+mj-cs"/>
                    <a:sym typeface="+mn-ea"/>
                  </a:rPr>
                  <a:t>。 </a:t>
                </a:r>
                <a:endParaRPr lang="en-US" altLang="zh-CN" sz="2400" b="1" dirty="0">
                  <a:latin typeface="宋体" panose="02010600030101010101" pitchFamily="2" charset="-122"/>
                  <a:ea typeface="宋体" panose="02010600030101010101" pitchFamily="2" charset="-122"/>
                  <a:cs typeface="+mj-cs"/>
                  <a:sym typeface="+mn-ea"/>
                </a:endParaRPr>
              </a:p>
              <a:p>
                <a:pPr marL="0" indent="0">
                  <a:buNone/>
                </a:pPr>
                <a:r>
                  <a:rPr lang="zh-CN" altLang="zh-CN" sz="2400" b="1" dirty="0">
                    <a:latin typeface="宋体" panose="02010600030101010101" pitchFamily="2" charset="-122"/>
                    <a:ea typeface="宋体" panose="02010600030101010101" pitchFamily="2" charset="-122"/>
                    <a:cs typeface="+mj-cs"/>
                    <a:sym typeface="+mn-ea"/>
                  </a:rPr>
                  <a:t>注意，类的先验概率可以用</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P</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r>
                      <m:rPr>
                        <m:sty m:val="p"/>
                      </m:rPr>
                      <a:rPr lang="en-US" altLang="zh-CN" sz="2400" b="1">
                        <a:latin typeface="Cambria Math" panose="02040503050406030204" pitchFamily="18" charset="0"/>
                        <a:ea typeface="宋体" panose="02010600030101010101" pitchFamily="2" charset="-122"/>
                        <a:cs typeface="+mj-cs"/>
                      </a:rPr>
                      <m:t>D</m:t>
                    </m:r>
                    <m:r>
                      <a:rPr lang="en-US" altLang="zh-CN" sz="2400" b="1">
                        <a:latin typeface="Cambria Math" panose="02040503050406030204" pitchFamily="18" charset="0"/>
                        <a:ea typeface="宋体" panose="02010600030101010101" pitchFamily="2" charset="-122"/>
                        <a:cs typeface="+mj-cs"/>
                      </a:rPr>
                      <m:t>|/|</m:t>
                    </m:r>
                    <m:r>
                      <m:rPr>
                        <m:sty m:val="p"/>
                      </m:rPr>
                      <a:rPr lang="en-US" altLang="zh-CN" sz="2400" b="1">
                        <a:latin typeface="Cambria Math" panose="02040503050406030204" pitchFamily="18" charset="0"/>
                        <a:ea typeface="宋体" panose="02010600030101010101" pitchFamily="2" charset="-122"/>
                        <a:cs typeface="+mj-cs"/>
                      </a:rPr>
                      <m:t>D</m:t>
                    </m:r>
                    <m:r>
                      <a:rPr lang="en-US" altLang="zh-CN" sz="2400" b="1">
                        <a:latin typeface="Cambria Math" panose="02040503050406030204" pitchFamily="18" charset="0"/>
                        <a:ea typeface="宋体" panose="02010600030101010101" pitchFamily="2" charset="-122"/>
                        <a:cs typeface="+mj-cs"/>
                      </a:rPr>
                      <m:t>|</m:t>
                    </m:r>
                  </m:oMath>
                </a14:m>
                <a:r>
                  <a:rPr lang="zh-CN" altLang="zh-CN" sz="2400" b="1" dirty="0">
                    <a:latin typeface="宋体" panose="02010600030101010101" pitchFamily="2" charset="-122"/>
                    <a:ea typeface="宋体" panose="02010600030101010101" pitchFamily="2" charset="-122"/>
                    <a:cs typeface="+mj-cs"/>
                    <a:sym typeface="+mn-ea"/>
                  </a:rPr>
                  <a:t>计算，其中</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r>
                      <m:rPr>
                        <m:sty m:val="p"/>
                      </m:rPr>
                      <a:rPr lang="en-US" altLang="zh-CN" sz="2400" b="1">
                        <a:latin typeface="Cambria Math" panose="02040503050406030204" pitchFamily="18" charset="0"/>
                        <a:ea typeface="宋体" panose="02010600030101010101" pitchFamily="2" charset="-122"/>
                        <a:cs typeface="+mj-cs"/>
                      </a:rPr>
                      <m:t>D</m:t>
                    </m:r>
                    <m:r>
                      <a:rPr lang="en-US" altLang="zh-CN" sz="2400" b="1">
                        <a:latin typeface="Cambria Math" panose="02040503050406030204" pitchFamily="18" charset="0"/>
                        <a:ea typeface="宋体" panose="02010600030101010101" pitchFamily="2" charset="-122"/>
                        <a:cs typeface="+mj-cs"/>
                      </a:rPr>
                      <m:t>|</m:t>
                    </m:r>
                  </m:oMath>
                </a14:m>
                <a:r>
                  <a:rPr lang="zh-CN" altLang="en-US" sz="2400" b="1" dirty="0">
                    <a:latin typeface="宋体" panose="02010600030101010101" pitchFamily="2" charset="-122"/>
                    <a:ea typeface="宋体" panose="02010600030101010101" pitchFamily="2" charset="-122"/>
                    <a:cs typeface="+mj-cs"/>
                    <a:sym typeface="+mn-ea"/>
                  </a:rPr>
                  <a:t>是</a:t>
                </a:r>
                <a:r>
                  <a:rPr lang="en-US" altLang="zh-CN" sz="2400" b="1" dirty="0">
                    <a:latin typeface="宋体" panose="02010600030101010101" pitchFamily="2" charset="-122"/>
                    <a:ea typeface="宋体" panose="02010600030101010101" pitchFamily="2" charset="-122"/>
                    <a:cs typeface="+mj-cs"/>
                    <a:sym typeface="+mn-ea"/>
                  </a:rPr>
                  <a:t>Ci</a:t>
                </a:r>
                <a:r>
                  <a:rPr lang="zh-CN" altLang="en-US" sz="2400" b="1" dirty="0">
                    <a:latin typeface="宋体" panose="02010600030101010101" pitchFamily="2" charset="-122"/>
                    <a:ea typeface="宋体" panose="02010600030101010101" pitchFamily="2" charset="-122"/>
                    <a:cs typeface="+mj-cs"/>
                    <a:sym typeface="+mn-ea"/>
                  </a:rPr>
                  <a:t>中的训练样本数，</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m:t>
                    </m:r>
                    <m:r>
                      <m:rPr>
                        <m:sty m:val="p"/>
                      </m:rPr>
                      <a:rPr lang="en-US" altLang="zh-CN" sz="2400" b="1">
                        <a:latin typeface="Cambria Math" panose="02040503050406030204" pitchFamily="18" charset="0"/>
                        <a:ea typeface="宋体" panose="02010600030101010101" pitchFamily="2" charset="-122"/>
                        <a:cs typeface="+mj-cs"/>
                      </a:rPr>
                      <m:t>D</m:t>
                    </m:r>
                    <m:r>
                      <a:rPr lang="en-US" altLang="zh-CN" sz="2400" b="1">
                        <a:latin typeface="Cambria Math" panose="02040503050406030204" pitchFamily="18" charset="0"/>
                        <a:ea typeface="宋体" panose="02010600030101010101" pitchFamily="2" charset="-122"/>
                        <a:cs typeface="+mj-cs"/>
                      </a:rPr>
                      <m:t>|</m:t>
                    </m:r>
                  </m:oMath>
                </a14:m>
                <a:r>
                  <a:rPr lang="zh-CN" altLang="en-US" sz="2400" b="1" dirty="0">
                    <a:latin typeface="宋体" panose="02010600030101010101" pitchFamily="2" charset="-122"/>
                    <a:ea typeface="宋体" panose="02010600030101010101" pitchFamily="2" charset="-122"/>
                    <a:cs typeface="+mj-cs"/>
                    <a:sym typeface="+mn-ea"/>
                  </a:rPr>
                  <a:t>是训练样本总数。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3568" y="1124744"/>
                <a:ext cx="8229600" cy="3886200"/>
              </a:xfrm>
              <a:blipFill>
                <a:blip r:embed="rId2"/>
                <a:stretch>
                  <a:fillRect l="-1111" t="-1727" r="-444"/>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06F38961-F599-4129-A1E9-08D23F26179D}"/>
              </a:ext>
            </a:extLst>
          </p:cNvPr>
          <p:cNvSpPr>
            <a:spLocks noGrp="1"/>
          </p:cNvSpPr>
          <p:nvPr>
            <p:ph type="title"/>
          </p:nvPr>
        </p:nvSpPr>
        <p:spPr>
          <a:xfrm>
            <a:off x="457200" y="457200"/>
            <a:ext cx="8229600" cy="533400"/>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、算法过程</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FD415CD-C486-44CF-B1B7-D1E361C62C33}"/>
                  </a:ext>
                </a:extLst>
              </p:cNvPr>
              <p:cNvSpPr/>
              <p:nvPr/>
            </p:nvSpPr>
            <p:spPr>
              <a:xfrm>
                <a:off x="683568" y="4221758"/>
                <a:ext cx="8003232" cy="1846659"/>
              </a:xfrm>
              <a:prstGeom prst="rect">
                <a:avLst/>
              </a:prstGeom>
            </p:spPr>
            <p:txBody>
              <a:bodyPr wrap="square">
                <a:spAutoFit/>
              </a:bodyPr>
              <a:lstStyle/>
              <a:p>
                <a:pPr marL="0" indent="0">
                  <a:buNone/>
                </a:pPr>
                <a:r>
                  <a:rPr lang="en-US" altLang="zh-CN" sz="2400" b="1" dirty="0">
                    <a:latin typeface="宋体" panose="02010600030101010101" pitchFamily="2" charset="-122"/>
                    <a:cs typeface="+mj-cs"/>
                  </a:rPr>
                  <a:t>4.</a:t>
                </a:r>
                <a:r>
                  <a:rPr lang="zh-CN" altLang="zh-CN" sz="2400" b="1" dirty="0">
                    <a:latin typeface="宋体" panose="02010600030101010101" pitchFamily="2" charset="-122"/>
                    <a:cs typeface="+mj-cs"/>
                  </a:rPr>
                  <a:t>给定具有许多属性的数据集，计算</a:t>
                </a:r>
                <a14:m>
                  <m:oMath xmlns:m="http://schemas.openxmlformats.org/officeDocument/2006/math">
                    <m:r>
                      <a:rPr lang="en-US" altLang="zh-CN" sz="2400" b="1">
                        <a:latin typeface="Cambria Math" panose="02040503050406030204" pitchFamily="18" charset="0"/>
                        <a:cs typeface="+mj-cs"/>
                      </a:rPr>
                      <m:t>𝑃</m:t>
                    </m:r>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𝑋</m:t>
                    </m:r>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r>
                      <a:rPr lang="en-US" altLang="zh-CN" sz="2400" b="1">
                        <a:latin typeface="Cambria Math" panose="02040503050406030204" pitchFamily="18" charset="0"/>
                        <a:cs typeface="+mj-cs"/>
                      </a:rPr>
                      <m:t>)</m:t>
                    </m:r>
                  </m:oMath>
                </a14:m>
                <a:r>
                  <a:rPr lang="zh-CN" altLang="en-US" sz="2400" b="1" dirty="0">
                    <a:latin typeface="宋体" panose="02010600030101010101" pitchFamily="2" charset="-122"/>
                    <a:cs typeface="+mj-cs"/>
                  </a:rPr>
                  <a:t>的开销可能非常大。为降低</a:t>
                </a:r>
                <a14:m>
                  <m:oMath xmlns:m="http://schemas.openxmlformats.org/officeDocument/2006/math">
                    <m:r>
                      <a:rPr lang="en-US" altLang="zh-CN" sz="2400" b="1">
                        <a:latin typeface="Cambria Math" panose="02040503050406030204" pitchFamily="18" charset="0"/>
                        <a:cs typeface="+mj-cs"/>
                      </a:rPr>
                      <m:t>𝑃</m:t>
                    </m:r>
                    <m:r>
                      <a:rPr lang="en-US" altLang="zh-CN" sz="2400" b="1">
                        <a:latin typeface="Cambria Math" panose="02040503050406030204" pitchFamily="18" charset="0"/>
                        <a:cs typeface="+mj-cs"/>
                      </a:rPr>
                      <m:t>(</m:t>
                    </m:r>
                    <m:r>
                      <a:rPr lang="en-US" altLang="zh-CN" sz="2400" b="1">
                        <a:latin typeface="Cambria Math" panose="02040503050406030204" pitchFamily="18" charset="0"/>
                        <a:cs typeface="+mj-cs"/>
                      </a:rPr>
                      <m:t>𝑋</m:t>
                    </m:r>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r>
                      <a:rPr lang="en-US" altLang="zh-CN" sz="2400" b="1">
                        <a:latin typeface="Cambria Math" panose="02040503050406030204" pitchFamily="18" charset="0"/>
                        <a:cs typeface="+mj-cs"/>
                      </a:rPr>
                      <m:t>)</m:t>
                    </m:r>
                  </m:oMath>
                </a14:m>
                <a:r>
                  <a:rPr lang="zh-CN" altLang="en-US" sz="2400" b="1" dirty="0">
                    <a:latin typeface="宋体" panose="02010600030101010101" pitchFamily="2" charset="-122"/>
                    <a:cs typeface="+mj-cs"/>
                  </a:rPr>
                  <a:t>的开销，可以做类条件独立的朴素假定。给定样本的类标号，假定属性值相互条件独立，即在属性间，不存在依赖关系。这样只需考虑分子</a:t>
                </a:r>
                <a:r>
                  <a:rPr lang="en-US" altLang="zh-CN" sz="2400" b="1" dirty="0">
                    <a:latin typeface="宋体" panose="02010600030101010101" pitchFamily="2" charset="-122"/>
                    <a:cs typeface="+mj-cs"/>
                  </a:rPr>
                  <a:t>:</a:t>
                </a:r>
              </a:p>
              <a:p>
                <a:endParaRPr lang="zh-CN" altLang="en-US" b="1" dirty="0">
                  <a:latin typeface="宋体" panose="02010600030101010101" pitchFamily="2" charset="-122"/>
                </a:endParaRPr>
              </a:p>
            </p:txBody>
          </p:sp>
        </mc:Choice>
        <mc:Fallback xmlns="">
          <p:sp>
            <p:nvSpPr>
              <p:cNvPr id="2" name="矩形 1">
                <a:extLst>
                  <a:ext uri="{FF2B5EF4-FFF2-40B4-BE49-F238E27FC236}">
                    <a16:creationId xmlns:a16="http://schemas.microsoft.com/office/drawing/2014/main" id="{BFD415CD-C486-44CF-B1B7-D1E361C62C33}"/>
                  </a:ext>
                </a:extLst>
              </p:cNvPr>
              <p:cNvSpPr>
                <a:spLocks noRot="1" noChangeAspect="1" noMove="1" noResize="1" noEditPoints="1" noAdjustHandles="1" noChangeArrowheads="1" noChangeShapeType="1" noTextEdit="1"/>
              </p:cNvSpPr>
              <p:nvPr/>
            </p:nvSpPr>
            <p:spPr>
              <a:xfrm>
                <a:off x="683568" y="4221758"/>
                <a:ext cx="8003232" cy="1846659"/>
              </a:xfrm>
              <a:prstGeom prst="rect">
                <a:avLst/>
              </a:prstGeom>
              <a:blipFill>
                <a:blip r:embed="rId3"/>
                <a:stretch>
                  <a:fillRect l="-1142" t="-3642" r="-533"/>
                </a:stretch>
              </a:blipFill>
            </p:spPr>
            <p:txBody>
              <a:bodyPr/>
              <a:lstStyle/>
              <a:p>
                <a:r>
                  <a:rPr lang="zh-CN" altLang="en-US">
                    <a:noFill/>
                  </a:rPr>
                  <a:t> </a:t>
                </a:r>
              </a:p>
            </p:txBody>
          </p:sp>
        </mc:Fallback>
      </mc:AlternateContent>
      <p:pic>
        <p:nvPicPr>
          <p:cNvPr id="5" name="图片 4" descr="18">
            <a:extLst>
              <a:ext uri="{FF2B5EF4-FFF2-40B4-BE49-F238E27FC236}">
                <a16:creationId xmlns:a16="http://schemas.microsoft.com/office/drawing/2014/main" id="{AFB738AA-CF61-4697-889A-7F2EA0796664}"/>
              </a:ext>
            </a:extLst>
          </p:cNvPr>
          <p:cNvPicPr>
            <a:picLocks noChangeAspect="1"/>
          </p:cNvPicPr>
          <p:nvPr/>
        </p:nvPicPr>
        <p:blipFill>
          <a:blip r:embed="rId4"/>
          <a:stretch>
            <a:fillRect/>
          </a:stretch>
        </p:blipFill>
        <p:spPr>
          <a:xfrm>
            <a:off x="3639918" y="6036121"/>
            <a:ext cx="2090532" cy="539492"/>
          </a:xfrm>
          <a:prstGeom prst="rect">
            <a:avLst/>
          </a:prstGeom>
        </p:spPr>
      </p:pic>
    </p:spTree>
    <p:extLst>
      <p:ext uri="{BB962C8B-B14F-4D97-AF65-F5344CB8AC3E}">
        <p14:creationId xmlns:p14="http://schemas.microsoft.com/office/powerpoint/2010/main" val="2862096932"/>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22176" y="4175396"/>
                <a:ext cx="8363272" cy="1989908"/>
              </a:xfrm>
            </p:spPr>
            <p:txBody>
              <a:bodyPr/>
              <a:lstStyle/>
              <a:p>
                <a:pPr marL="0" indent="0">
                  <a:buNone/>
                </a:pPr>
                <a:r>
                  <a:rPr lang="en-US" altLang="zh-CN" sz="2400" b="1" dirty="0">
                    <a:latin typeface="宋体" panose="02010600030101010101" pitchFamily="2" charset="-122"/>
                    <a:ea typeface="宋体" panose="02010600030101010101" pitchFamily="2" charset="-122"/>
                    <a:cs typeface="+mj-cs"/>
                  </a:rPr>
                  <a:t>5. </a:t>
                </a:r>
                <a:r>
                  <a:rPr lang="zh-CN" altLang="en-US" sz="2400" b="1" dirty="0">
                    <a:latin typeface="宋体" panose="02010600030101010101" pitchFamily="2" charset="-122"/>
                    <a:ea typeface="宋体" panose="02010600030101010101" pitchFamily="2" charset="-122"/>
                    <a:cs typeface="+mj-cs"/>
                  </a:rPr>
                  <a:t>对未知样本</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分类，也就是对每个类</a:t>
                </a:r>
                <a14:m>
                  <m:oMath xmlns:m="http://schemas.openxmlformats.org/officeDocument/2006/math">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oMath>
                </a14:m>
                <a:r>
                  <a:rPr lang="zh-CN" altLang="en-US" sz="2400" b="1" dirty="0">
                    <a:latin typeface="宋体" panose="02010600030101010101" pitchFamily="2" charset="-122"/>
                    <a:ea typeface="宋体" panose="02010600030101010101" pitchFamily="2" charset="-122"/>
                    <a:cs typeface="+mj-cs"/>
                  </a:rPr>
                  <a:t>，计算</a:t>
                </a:r>
                <a14:m>
                  <m:oMath xmlns:m="http://schemas.openxmlformats.org/officeDocument/2006/math">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𝑋</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r>
                      <a:rPr lang="en-US" altLang="zh-CN" sz="2400" b="1">
                        <a:latin typeface="Cambria Math" panose="02040503050406030204" pitchFamily="18" charset="0"/>
                        <a:ea typeface="宋体" panose="02010600030101010101" pitchFamily="2" charset="-122"/>
                        <a:cs typeface="+mj-cs"/>
                      </a:rPr>
                      <m:t>𝑃</m:t>
                    </m:r>
                    <m:r>
                      <a:rPr lang="en-US" altLang="zh-CN" sz="2400" b="1">
                        <a:latin typeface="Cambria Math" panose="02040503050406030204" pitchFamily="18" charset="0"/>
                        <a:ea typeface="宋体" panose="02010600030101010101" pitchFamily="2" charset="-122"/>
                        <a:cs typeface="+mj-cs"/>
                      </a:rPr>
                      <m:t>(</m:t>
                    </m:r>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r>
                      <a:rPr lang="en-US" altLang="zh-CN" sz="2400" b="1">
                        <a:latin typeface="Cambria Math" panose="02040503050406030204" pitchFamily="18" charset="0"/>
                        <a:ea typeface="宋体" panose="02010600030101010101" pitchFamily="2" charset="-122"/>
                        <a:cs typeface="+mj-cs"/>
                      </a:rPr>
                      <m:t>)</m:t>
                    </m:r>
                  </m:oMath>
                </a14:m>
                <a:r>
                  <a:rPr lang="zh-CN" altLang="zh-CN" sz="2400" b="1" dirty="0">
                    <a:latin typeface="宋体" panose="02010600030101010101" pitchFamily="2" charset="-122"/>
                    <a:ea typeface="宋体" panose="02010600030101010101" pitchFamily="2" charset="-122"/>
                    <a:cs typeface="+mj-cs"/>
                  </a:rPr>
                  <a:t>。样本</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被指到类</a:t>
                </a:r>
                <a14:m>
                  <m:oMath xmlns:m="http://schemas.openxmlformats.org/officeDocument/2006/math">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oMath>
                </a14:m>
                <a:r>
                  <a:rPr lang="zh-CN" altLang="en-US" sz="2400" b="1" dirty="0">
                    <a:latin typeface="宋体" panose="02010600030101010101" pitchFamily="2" charset="-122"/>
                    <a:ea typeface="宋体" panose="02010600030101010101" pitchFamily="2" charset="-122"/>
                    <a:cs typeface="+mj-cs"/>
                  </a:rPr>
                  <a:t>，当且仅当</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P</m:t>
                    </m:r>
                    <m:d>
                      <m:dPr>
                        <m:ctrlPr>
                          <a:rPr lang="en-US" altLang="zh-CN" sz="2400" b="1" i="1">
                            <a:latin typeface="Cambria Math" panose="02040503050406030204" pitchFamily="18" charset="0"/>
                            <a:ea typeface="宋体" panose="02010600030101010101" pitchFamily="2" charset="-122"/>
                            <a:cs typeface="+mj-cs"/>
                          </a:rPr>
                        </m:ctrlPr>
                      </m:dPr>
                      <m:e>
                        <m:r>
                          <m:rPr>
                            <m:sty m:val="p"/>
                          </m:rPr>
                          <a:rPr lang="en-US" altLang="zh-CN" sz="2400" b="1">
                            <a:latin typeface="Cambria Math" panose="02040503050406030204" pitchFamily="18" charset="0"/>
                            <a:ea typeface="宋体" panose="02010600030101010101" pitchFamily="2" charset="-122"/>
                            <a:cs typeface="+mj-cs"/>
                          </a:rPr>
                          <m:t>X</m:t>
                        </m:r>
                      </m:e>
                      <m:e>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e>
                    </m:d>
                    <m:r>
                      <m:rPr>
                        <m:sty m:val="p"/>
                      </m:rPr>
                      <a:rPr lang="en-US" altLang="zh-CN" sz="2400" b="1">
                        <a:latin typeface="Cambria Math" panose="02040503050406030204" pitchFamily="18" charset="0"/>
                        <a:ea typeface="宋体" panose="02010600030101010101" pitchFamily="2" charset="-122"/>
                        <a:cs typeface="+mj-cs"/>
                      </a:rPr>
                      <m:t>P</m:t>
                    </m:r>
                    <m:d>
                      <m:dPr>
                        <m:ctrlPr>
                          <a:rPr lang="en-US" altLang="zh-CN" sz="2400" b="1" i="1">
                            <a:latin typeface="Cambria Math" panose="02040503050406030204" pitchFamily="18" charset="0"/>
                            <a:ea typeface="宋体" panose="02010600030101010101" pitchFamily="2" charset="-122"/>
                            <a:cs typeface="+mj-cs"/>
                          </a:rPr>
                        </m:ctrlPr>
                      </m:dPr>
                      <m:e>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e>
                    </m:d>
                    <m:r>
                      <a:rPr lang="en-US" altLang="zh-CN" sz="2400" b="1">
                        <a:latin typeface="Cambria Math" panose="02040503050406030204" pitchFamily="18" charset="0"/>
                        <a:ea typeface="宋体" panose="02010600030101010101" pitchFamily="2" charset="-122"/>
                        <a:cs typeface="+mj-cs"/>
                      </a:rPr>
                      <m:t>&gt; </m:t>
                    </m:r>
                    <m:r>
                      <m:rPr>
                        <m:sty m:val="p"/>
                      </m:rPr>
                      <a:rPr lang="en-US" altLang="zh-CN" sz="2400" b="1">
                        <a:latin typeface="Cambria Math" panose="02040503050406030204" pitchFamily="18" charset="0"/>
                        <a:ea typeface="宋体" panose="02010600030101010101" pitchFamily="2" charset="-122"/>
                        <a:cs typeface="+mj-cs"/>
                      </a:rPr>
                      <m:t>P</m:t>
                    </m:r>
                    <m:d>
                      <m:dPr>
                        <m:ctrlPr>
                          <a:rPr lang="en-US" altLang="zh-CN" sz="2400" b="1" i="1">
                            <a:latin typeface="Cambria Math" panose="02040503050406030204" pitchFamily="18" charset="0"/>
                            <a:ea typeface="宋体" panose="02010600030101010101" pitchFamily="2" charset="-122"/>
                            <a:cs typeface="+mj-cs"/>
                          </a:rPr>
                        </m:ctrlPr>
                      </m:dPr>
                      <m:e>
                        <m:r>
                          <m:rPr>
                            <m:sty m:val="p"/>
                          </m:rPr>
                          <a:rPr lang="en-US" altLang="zh-CN" sz="2400" b="1">
                            <a:latin typeface="Cambria Math" panose="02040503050406030204" pitchFamily="18" charset="0"/>
                            <a:ea typeface="宋体" panose="02010600030101010101" pitchFamily="2" charset="-122"/>
                            <a:cs typeface="+mj-cs"/>
                          </a:rPr>
                          <m:t>X</m:t>
                        </m:r>
                      </m:e>
                      <m:e>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𝑗</m:t>
                            </m:r>
                          </m:sub>
                        </m:sSub>
                      </m:e>
                    </m:d>
                    <m:r>
                      <m:rPr>
                        <m:sty m:val="p"/>
                      </m:rPr>
                      <a:rPr lang="en-US" altLang="zh-CN" sz="2400" b="1">
                        <a:latin typeface="Cambria Math" panose="02040503050406030204" pitchFamily="18" charset="0"/>
                        <a:ea typeface="宋体" panose="02010600030101010101" pitchFamily="2" charset="-122"/>
                        <a:cs typeface="+mj-cs"/>
                      </a:rPr>
                      <m:t>P</m:t>
                    </m:r>
                    <m:d>
                      <m:dPr>
                        <m:ctrlPr>
                          <a:rPr lang="en-US" altLang="zh-CN" sz="2400" b="1" i="1">
                            <a:latin typeface="Cambria Math" panose="02040503050406030204" pitchFamily="18" charset="0"/>
                            <a:ea typeface="宋体" panose="02010600030101010101" pitchFamily="2" charset="-122"/>
                            <a:cs typeface="+mj-cs"/>
                          </a:rPr>
                        </m:ctrlPr>
                      </m:dPr>
                      <m:e>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𝑗</m:t>
                            </m:r>
                          </m:sub>
                        </m:sSub>
                      </m:e>
                    </m:d>
                    <m:r>
                      <a:rPr lang="en-US" altLang="zh-CN" sz="2400" b="1">
                        <a:latin typeface="Cambria Math" panose="02040503050406030204" pitchFamily="18" charset="0"/>
                        <a:ea typeface="宋体" panose="02010600030101010101" pitchFamily="2" charset="-122"/>
                        <a:cs typeface="+mj-cs"/>
                      </a:rPr>
                      <m:t>     1≤</m:t>
                    </m:r>
                    <m:r>
                      <m:rPr>
                        <m:sty m:val="p"/>
                      </m:rPr>
                      <a:rPr lang="en-US" altLang="zh-CN" sz="2400" b="1">
                        <a:latin typeface="Cambria Math" panose="02040503050406030204" pitchFamily="18" charset="0"/>
                        <a:ea typeface="宋体" panose="02010600030101010101" pitchFamily="2" charset="-122"/>
                        <a:cs typeface="+mj-cs"/>
                      </a:rPr>
                      <m:t>j</m:t>
                    </m:r>
                    <m:r>
                      <a:rPr lang="en-US" altLang="zh-CN" sz="2400" b="1">
                        <a:latin typeface="Cambria Math" panose="02040503050406030204" pitchFamily="18" charset="0"/>
                        <a:ea typeface="宋体" panose="02010600030101010101" pitchFamily="2" charset="-122"/>
                        <a:cs typeface="+mj-cs"/>
                      </a:rPr>
                      <m:t>≤</m:t>
                    </m:r>
                    <m:r>
                      <m:rPr>
                        <m:sty m:val="p"/>
                      </m:rPr>
                      <a:rPr lang="en-US" altLang="zh-CN" sz="2400" b="1">
                        <a:latin typeface="Cambria Math" panose="02040503050406030204" pitchFamily="18" charset="0"/>
                        <a:ea typeface="宋体" panose="02010600030101010101" pitchFamily="2" charset="-122"/>
                        <a:cs typeface="+mj-cs"/>
                      </a:rPr>
                      <m:t>m</m:t>
                    </m:r>
                    <m:r>
                      <a:rPr lang="en-US" altLang="zh-CN" sz="2400" b="1">
                        <a:latin typeface="Cambria Math" panose="02040503050406030204" pitchFamily="18" charset="0"/>
                        <a:ea typeface="宋体" panose="02010600030101010101" pitchFamily="2" charset="-122"/>
                        <a:cs typeface="+mj-cs"/>
                      </a:rPr>
                      <m:t>,  </m:t>
                    </m:r>
                    <m:r>
                      <m:rPr>
                        <m:sty m:val="p"/>
                      </m:rPr>
                      <a:rPr lang="en-US" altLang="zh-CN" sz="2400" b="1">
                        <a:latin typeface="Cambria Math" panose="02040503050406030204" pitchFamily="18" charset="0"/>
                        <a:ea typeface="宋体" panose="02010600030101010101" pitchFamily="2" charset="-122"/>
                        <a:cs typeface="+mj-cs"/>
                      </a:rPr>
                      <m:t>j</m:t>
                    </m:r>
                    <m:r>
                      <a:rPr lang="en-US" altLang="zh-CN" sz="2400" b="1">
                        <a:latin typeface="Cambria Math" panose="02040503050406030204" pitchFamily="18" charset="0"/>
                        <a:ea typeface="宋体" panose="02010600030101010101" pitchFamily="2" charset="-122"/>
                        <a:cs typeface="+mj-cs"/>
                      </a:rPr>
                      <m:t>≠</m:t>
                    </m:r>
                    <m:r>
                      <m:rPr>
                        <m:sty m:val="p"/>
                      </m:rPr>
                      <a:rPr lang="en-US" altLang="zh-CN" sz="2400" b="1">
                        <a:latin typeface="Cambria Math" panose="02040503050406030204" pitchFamily="18" charset="0"/>
                        <a:ea typeface="宋体" panose="02010600030101010101" pitchFamily="2" charset="-122"/>
                        <a:cs typeface="+mj-cs"/>
                      </a:rPr>
                      <m:t>i</m:t>
                    </m:r>
                    <m:r>
                      <a:rPr lang="zh-CN" altLang="en-US" sz="2400" b="1">
                        <a:latin typeface="Cambria Math" panose="02040503050406030204" pitchFamily="18" charset="0"/>
                        <a:ea typeface="宋体" panose="02010600030101010101" pitchFamily="2" charset="-122"/>
                        <a:cs typeface="+mj-cs"/>
                      </a:rPr>
                      <m:t>。</m:t>
                    </m:r>
                  </m:oMath>
                </a14:m>
                <a:endParaRPr lang="en-US" altLang="zh-CN" sz="2400" b="1" dirty="0">
                  <a:latin typeface="宋体" panose="02010600030101010101" pitchFamily="2" charset="-122"/>
                  <a:ea typeface="宋体" panose="02010600030101010101" pitchFamily="2" charset="-122"/>
                  <a:cs typeface="+mj-cs"/>
                </a:endParaRPr>
              </a:p>
              <a:p>
                <a:pPr marL="0" indent="0">
                  <a:buNone/>
                </a:pPr>
                <a:r>
                  <a:rPr lang="zh-CN" altLang="en-US" sz="2400" b="1" dirty="0">
                    <a:latin typeface="宋体" panose="02010600030101010101" pitchFamily="2" charset="-122"/>
                    <a:ea typeface="宋体" panose="02010600030101010101" pitchFamily="2" charset="-122"/>
                    <a:cs typeface="+mj-cs"/>
                  </a:rPr>
                  <a:t>换言之，</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被指派到其</a:t>
                </a:r>
                <a14:m>
                  <m:oMath xmlns:m="http://schemas.openxmlformats.org/officeDocument/2006/math">
                    <m:r>
                      <m:rPr>
                        <m:sty m:val="p"/>
                      </m:rPr>
                      <a:rPr lang="en-US" altLang="zh-CN" sz="2400" b="1">
                        <a:latin typeface="Cambria Math" panose="02040503050406030204" pitchFamily="18" charset="0"/>
                        <a:ea typeface="宋体" panose="02010600030101010101" pitchFamily="2" charset="-122"/>
                        <a:cs typeface="+mj-cs"/>
                      </a:rPr>
                      <m:t>P</m:t>
                    </m:r>
                    <m:d>
                      <m:dPr>
                        <m:ctrlPr>
                          <a:rPr lang="en-US" altLang="zh-CN" sz="2400" b="1" i="1">
                            <a:latin typeface="Cambria Math" panose="02040503050406030204" pitchFamily="18" charset="0"/>
                            <a:ea typeface="宋体" panose="02010600030101010101" pitchFamily="2" charset="-122"/>
                            <a:cs typeface="+mj-cs"/>
                          </a:rPr>
                        </m:ctrlPr>
                      </m:dPr>
                      <m:e>
                        <m:r>
                          <m:rPr>
                            <m:sty m:val="p"/>
                          </m:rPr>
                          <a:rPr lang="en-US" altLang="zh-CN" sz="2400" b="1">
                            <a:latin typeface="Cambria Math" panose="02040503050406030204" pitchFamily="18" charset="0"/>
                            <a:ea typeface="宋体" panose="02010600030101010101" pitchFamily="2" charset="-122"/>
                            <a:cs typeface="+mj-cs"/>
                          </a:rPr>
                          <m:t>X</m:t>
                        </m:r>
                      </m:e>
                      <m:e>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e>
                    </m:d>
                    <m:r>
                      <m:rPr>
                        <m:sty m:val="p"/>
                      </m:rPr>
                      <a:rPr lang="en-US" altLang="zh-CN" sz="2400" b="1">
                        <a:latin typeface="Cambria Math" panose="02040503050406030204" pitchFamily="18" charset="0"/>
                        <a:ea typeface="宋体" panose="02010600030101010101" pitchFamily="2" charset="-122"/>
                        <a:cs typeface="+mj-cs"/>
                      </a:rPr>
                      <m:t>P</m:t>
                    </m:r>
                    <m:d>
                      <m:dPr>
                        <m:ctrlPr>
                          <a:rPr lang="en-US" altLang="zh-CN" sz="2400" b="1" i="1">
                            <a:latin typeface="Cambria Math" panose="02040503050406030204" pitchFamily="18" charset="0"/>
                            <a:ea typeface="宋体" panose="02010600030101010101" pitchFamily="2" charset="-122"/>
                            <a:cs typeface="+mj-cs"/>
                          </a:rPr>
                        </m:ctrlPr>
                      </m:dPr>
                      <m:e>
                        <m:sSub>
                          <m:sSubPr>
                            <m:ctrlPr>
                              <a:rPr lang="zh-CN" altLang="zh-CN" sz="2400" b="1" i="1">
                                <a:latin typeface="Cambria Math" panose="02040503050406030204" pitchFamily="18" charset="0"/>
                                <a:ea typeface="宋体" panose="02010600030101010101" pitchFamily="2" charset="-122"/>
                                <a:cs typeface="+mj-cs"/>
                              </a:rPr>
                            </m:ctrlPr>
                          </m:sSubPr>
                          <m:e>
                            <m:r>
                              <a:rPr lang="en-US" altLang="zh-CN" sz="2400" b="1">
                                <a:latin typeface="Cambria Math" panose="02040503050406030204" pitchFamily="18" charset="0"/>
                                <a:ea typeface="宋体" panose="02010600030101010101" pitchFamily="2" charset="-122"/>
                                <a:cs typeface="+mj-cs"/>
                              </a:rPr>
                              <m:t>𝐶</m:t>
                            </m:r>
                          </m:e>
                          <m:sub>
                            <m:r>
                              <a:rPr lang="en-US" altLang="zh-CN" sz="2400" b="1">
                                <a:latin typeface="Cambria Math" panose="02040503050406030204" pitchFamily="18" charset="0"/>
                                <a:ea typeface="宋体" panose="02010600030101010101" pitchFamily="2" charset="-122"/>
                                <a:cs typeface="+mj-cs"/>
                              </a:rPr>
                              <m:t>𝑖</m:t>
                            </m:r>
                          </m:sub>
                        </m:sSub>
                      </m:e>
                    </m:d>
                  </m:oMath>
                </a14:m>
                <a:r>
                  <a:rPr lang="zh-CN" altLang="zh-CN" sz="2400" b="1" dirty="0">
                    <a:latin typeface="宋体" panose="02010600030101010101" pitchFamily="2" charset="-122"/>
                    <a:ea typeface="宋体" panose="02010600030101010101" pitchFamily="2" charset="-122"/>
                    <a:cs typeface="+mj-cs"/>
                  </a:rPr>
                  <a:t>最大的类。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22176" y="4175396"/>
                <a:ext cx="8363272" cy="1989908"/>
              </a:xfrm>
              <a:blipFill>
                <a:blip r:embed="rId2"/>
                <a:stretch>
                  <a:fillRect l="-1093" t="-3374"/>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A1661500-C4B4-454F-9404-71F2B3C6364B}"/>
              </a:ext>
            </a:extLst>
          </p:cNvPr>
          <p:cNvSpPr>
            <a:spLocks noGrp="1"/>
          </p:cNvSpPr>
          <p:nvPr>
            <p:ph type="title"/>
          </p:nvPr>
        </p:nvSpPr>
        <p:spPr>
          <a:xfrm>
            <a:off x="457200" y="457200"/>
            <a:ext cx="8229600" cy="533400"/>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、算法过程</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6B2991C-D64A-4D96-A5FB-FED611F5F5EF}"/>
                  </a:ext>
                </a:extLst>
              </p:cNvPr>
              <p:cNvSpPr/>
              <p:nvPr/>
            </p:nvSpPr>
            <p:spPr>
              <a:xfrm>
                <a:off x="323528" y="1196752"/>
                <a:ext cx="8363272" cy="2308324"/>
              </a:xfrm>
              <a:prstGeom prst="rect">
                <a:avLst/>
              </a:prstGeom>
            </p:spPr>
            <p:txBody>
              <a:bodyPr wrap="square">
                <a:spAutoFit/>
              </a:bodyPr>
              <a:lstStyle/>
              <a:p>
                <a:pPr marL="342900" indent="-342900">
                  <a:buClr>
                    <a:schemeClr val="bg2">
                      <a:lumMod val="40000"/>
                      <a:lumOff val="60000"/>
                    </a:schemeClr>
                  </a:buClr>
                  <a:buSzPct val="65000"/>
                  <a:buFont typeface="Wingdings" panose="05000000000000000000" pitchFamily="2" charset="2"/>
                  <a:buChar char="n"/>
                </a:pPr>
                <a:r>
                  <a:rPr lang="zh-CN" altLang="en-US" sz="2400" b="1" dirty="0">
                    <a:latin typeface="宋体" panose="02010600030101010101" pitchFamily="2" charset="-122"/>
                    <a:cs typeface="+mj-cs"/>
                  </a:rPr>
                  <a:t>其中概率</a:t>
                </a:r>
                <a14:m>
                  <m:oMath xmlns:m="http://schemas.openxmlformats.org/officeDocument/2006/math">
                    <m:r>
                      <a:rPr lang="en-US" altLang="zh-CN" sz="2400" b="1">
                        <a:latin typeface="Cambria Math" panose="02040503050406030204" pitchFamily="18" charset="0"/>
                        <a:cs typeface="+mj-cs"/>
                      </a:rPr>
                      <m:t>𝑃</m:t>
                    </m:r>
                    <m:d>
                      <m:dPr>
                        <m:ctrlPr>
                          <a:rPr lang="zh-CN" altLang="zh-CN" sz="2400" b="1" i="1">
                            <a:latin typeface="Cambria Math" panose="02040503050406030204" pitchFamily="18" charset="0"/>
                            <a:cs typeface="+mj-cs"/>
                          </a:rPr>
                        </m:ctrlPr>
                      </m:dPr>
                      <m:e>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𝑥</m:t>
                            </m:r>
                          </m:e>
                          <m:sub>
                            <m:r>
                              <a:rPr lang="en-US" altLang="zh-CN" sz="2400" b="1">
                                <a:latin typeface="Cambria Math" panose="02040503050406030204" pitchFamily="18" charset="0"/>
                                <a:cs typeface="+mj-cs"/>
                              </a:rPr>
                              <m:t>1</m:t>
                            </m:r>
                          </m:sub>
                        </m:sSub>
                      </m:e>
                      <m:e>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e>
                    </m:d>
                    <m:r>
                      <a:rPr lang="en-US" altLang="zh-CN" sz="2400" b="1">
                        <a:latin typeface="Cambria Math" panose="02040503050406030204" pitchFamily="18" charset="0"/>
                        <a:cs typeface="+mj-cs"/>
                      </a:rPr>
                      <m:t>, </m:t>
                    </m:r>
                    <m:r>
                      <a:rPr lang="en-US" altLang="zh-CN" sz="2400" b="1">
                        <a:latin typeface="Cambria Math" panose="02040503050406030204" pitchFamily="18" charset="0"/>
                        <a:cs typeface="+mj-cs"/>
                      </a:rPr>
                      <m:t>𝑃</m:t>
                    </m:r>
                    <m:d>
                      <m:dPr>
                        <m:ctrlPr>
                          <a:rPr lang="zh-CN" altLang="zh-CN" sz="2400" b="1" i="1">
                            <a:latin typeface="Cambria Math" panose="02040503050406030204" pitchFamily="18" charset="0"/>
                            <a:cs typeface="+mj-cs"/>
                          </a:rPr>
                        </m:ctrlPr>
                      </m:dPr>
                      <m:e>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𝑥</m:t>
                            </m:r>
                          </m:e>
                          <m:sub>
                            <m:r>
                              <a:rPr lang="en-US" altLang="zh-CN" sz="2400" b="1">
                                <a:latin typeface="Cambria Math" panose="02040503050406030204" pitchFamily="18" charset="0"/>
                                <a:cs typeface="+mj-cs"/>
                              </a:rPr>
                              <m:t>2</m:t>
                            </m:r>
                          </m:sub>
                        </m:sSub>
                      </m:e>
                      <m:e>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e>
                    </m:d>
                    <m:r>
                      <a:rPr lang="en-US" altLang="zh-CN" sz="2400" b="1">
                        <a:latin typeface="Cambria Math" panose="02040503050406030204" pitchFamily="18" charset="0"/>
                        <a:cs typeface="+mj-cs"/>
                      </a:rPr>
                      <m:t>,…, </m:t>
                    </m:r>
                    <m:r>
                      <a:rPr lang="en-US" altLang="zh-CN" sz="2400" b="1">
                        <a:latin typeface="Cambria Math" panose="02040503050406030204" pitchFamily="18" charset="0"/>
                        <a:cs typeface="+mj-cs"/>
                      </a:rPr>
                      <m:t>𝑃</m:t>
                    </m:r>
                    <m:d>
                      <m:dPr>
                        <m:ctrlPr>
                          <a:rPr lang="zh-CN" altLang="zh-CN" sz="2400" b="1" i="1">
                            <a:latin typeface="Cambria Math" panose="02040503050406030204" pitchFamily="18" charset="0"/>
                            <a:cs typeface="+mj-cs"/>
                          </a:rPr>
                        </m:ctrlPr>
                      </m:dPr>
                      <m:e>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𝑥</m:t>
                            </m:r>
                          </m:e>
                          <m:sub>
                            <m:r>
                              <a:rPr lang="en-US" altLang="zh-CN" sz="2400" b="1">
                                <a:latin typeface="Cambria Math" panose="02040503050406030204" pitchFamily="18" charset="0"/>
                                <a:cs typeface="+mj-cs"/>
                              </a:rPr>
                              <m:t>𝑛</m:t>
                            </m:r>
                          </m:sub>
                        </m:sSub>
                      </m:e>
                      <m:e>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e>
                    </m:d>
                  </m:oMath>
                </a14:m>
                <a:r>
                  <a:rPr lang="zh-CN" altLang="zh-CN" sz="2400" b="1" dirty="0">
                    <a:latin typeface="宋体" panose="02010600030101010101" pitchFamily="2" charset="-122"/>
                    <a:cs typeface="+mj-cs"/>
                    <a:sym typeface="+mn-ea"/>
                  </a:rPr>
                  <a:t>可以由训练样本估值。</a:t>
                </a:r>
                <a:endParaRPr lang="en-US" altLang="zh-CN" sz="2400" b="1" dirty="0">
                  <a:latin typeface="宋体" panose="02010600030101010101" pitchFamily="2" charset="-122"/>
                  <a:cs typeface="+mj-cs"/>
                  <a:sym typeface="+mn-ea"/>
                </a:endParaRPr>
              </a:p>
              <a:p>
                <a:pPr marL="342900" indent="-342900">
                  <a:buClr>
                    <a:schemeClr val="bg2">
                      <a:lumMod val="40000"/>
                      <a:lumOff val="60000"/>
                    </a:schemeClr>
                  </a:buClr>
                  <a:buSzPct val="65000"/>
                  <a:buFont typeface="Wingdings" panose="05000000000000000000" pitchFamily="2" charset="2"/>
                  <a:buChar char="n"/>
                </a:pPr>
                <a:r>
                  <a:rPr lang="zh-CN" altLang="zh-CN" sz="2400" b="1" dirty="0">
                    <a:latin typeface="宋体" panose="02010600030101010101" pitchFamily="2" charset="-122"/>
                    <a:cs typeface="+mj-cs"/>
                    <a:sym typeface="+mn-ea"/>
                  </a:rPr>
                  <a:t>如果</a:t>
                </a:r>
                <a14:m>
                  <m:oMath xmlns:m="http://schemas.openxmlformats.org/officeDocument/2006/math">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A</m:t>
                        </m:r>
                      </m:e>
                      <m:sub>
                        <m:r>
                          <a:rPr lang="en-US" altLang="zh-CN" sz="2400" b="1">
                            <a:latin typeface="Cambria Math" panose="02040503050406030204" pitchFamily="18" charset="0"/>
                            <a:cs typeface="+mj-cs"/>
                          </a:rPr>
                          <m:t>𝑘</m:t>
                        </m:r>
                      </m:sub>
                    </m:sSub>
                  </m:oMath>
                </a14:m>
                <a:r>
                  <a:rPr lang="zh-CN" altLang="en-US" sz="2400" b="1" dirty="0">
                    <a:latin typeface="宋体" panose="02010600030101010101" pitchFamily="2" charset="-122"/>
                    <a:cs typeface="+mj-cs"/>
                    <a:sym typeface="+mn-ea"/>
                  </a:rPr>
                  <a:t>是离散属性，则</a:t>
                </a:r>
                <a14:m>
                  <m:oMath xmlns:m="http://schemas.openxmlformats.org/officeDocument/2006/math">
                    <m:r>
                      <a:rPr lang="en-US" altLang="zh-CN" sz="2400" b="1">
                        <a:latin typeface="Cambria Math" panose="02040503050406030204" pitchFamily="18" charset="0"/>
                        <a:cs typeface="+mj-cs"/>
                      </a:rPr>
                      <m:t>𝑃</m:t>
                    </m:r>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𝑥</m:t>
                        </m:r>
                      </m:e>
                      <m:sub>
                        <m:r>
                          <a:rPr lang="en-US" altLang="zh-CN" sz="2400" b="1">
                            <a:latin typeface="Cambria Math" panose="02040503050406030204" pitchFamily="18" charset="0"/>
                            <a:cs typeface="+mj-cs"/>
                          </a:rPr>
                          <m:t>𝑘</m:t>
                        </m:r>
                      </m:sub>
                    </m:sSub>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cs typeface="+mj-cs"/>
                  </a:rPr>
                  <a:t>是</a:t>
                </a:r>
                <a:r>
                  <a:rPr lang="en-US" altLang="zh-CN" sz="2400" b="1" dirty="0">
                    <a:latin typeface="宋体" panose="02010600030101010101" pitchFamily="2" charset="-122"/>
                    <a:cs typeface="+mj-cs"/>
                  </a:rPr>
                  <a:t>D</a:t>
                </a:r>
                <a:r>
                  <a:rPr lang="zh-CN" altLang="zh-CN" sz="2400" b="1" dirty="0">
                    <a:latin typeface="宋体" panose="02010600030101010101" pitchFamily="2" charset="-122"/>
                    <a:cs typeface="+mj-cs"/>
                  </a:rPr>
                  <a:t>中属性</a:t>
                </a:r>
                <a14:m>
                  <m:oMath xmlns:m="http://schemas.openxmlformats.org/officeDocument/2006/math">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A</m:t>
                        </m:r>
                      </m:e>
                      <m:sub>
                        <m:r>
                          <a:rPr lang="en-US" altLang="zh-CN" sz="2400" b="1">
                            <a:latin typeface="Cambria Math" panose="02040503050406030204" pitchFamily="18" charset="0"/>
                            <a:cs typeface="+mj-cs"/>
                          </a:rPr>
                          <m:t>𝑘</m:t>
                        </m:r>
                      </m:sub>
                    </m:sSub>
                  </m:oMath>
                </a14:m>
                <a:r>
                  <a:rPr lang="zh-CN" altLang="zh-CN" sz="2400" b="1" dirty="0">
                    <a:latin typeface="宋体" panose="02010600030101010101" pitchFamily="2" charset="-122"/>
                    <a:cs typeface="+mj-cs"/>
                  </a:rPr>
                  <a:t>的值为</a:t>
                </a:r>
                <a14:m>
                  <m:oMath xmlns:m="http://schemas.openxmlformats.org/officeDocument/2006/math">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𝑥</m:t>
                        </m:r>
                      </m:e>
                      <m:sub>
                        <m:r>
                          <a:rPr lang="en-US" altLang="zh-CN" sz="2400" b="1">
                            <a:latin typeface="Cambria Math" panose="02040503050406030204" pitchFamily="18" charset="0"/>
                            <a:cs typeface="+mj-cs"/>
                          </a:rPr>
                          <m:t>𝑘</m:t>
                        </m:r>
                      </m:sub>
                    </m:sSub>
                  </m:oMath>
                </a14:m>
                <a:r>
                  <a:rPr lang="zh-CN" altLang="zh-CN" sz="2400" b="1" dirty="0">
                    <a:latin typeface="宋体" panose="02010600030101010101" pitchFamily="2" charset="-122"/>
                    <a:cs typeface="+mj-cs"/>
                  </a:rPr>
                  <a:t>的</a:t>
                </a:r>
                <a14:m>
                  <m:oMath xmlns:m="http://schemas.openxmlformats.org/officeDocument/2006/math">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oMath>
                </a14:m>
                <a:r>
                  <a:rPr lang="zh-CN" altLang="zh-CN" sz="2400" b="1" dirty="0">
                    <a:latin typeface="宋体" panose="02010600030101010101" pitchFamily="2" charset="-122"/>
                    <a:cs typeface="+mj-cs"/>
                  </a:rPr>
                  <a:t>类的元组数除以</a:t>
                </a:r>
                <a:r>
                  <a:rPr lang="en-US" altLang="zh-CN" sz="2400" b="1" dirty="0">
                    <a:latin typeface="宋体" panose="02010600030101010101" pitchFamily="2" charset="-122"/>
                    <a:cs typeface="+mj-cs"/>
                  </a:rPr>
                  <a:t>D</a:t>
                </a:r>
                <a:r>
                  <a:rPr lang="zh-CN" altLang="zh-CN" sz="2400" b="1" dirty="0">
                    <a:latin typeface="宋体" panose="02010600030101010101" pitchFamily="2" charset="-122"/>
                    <a:cs typeface="+mj-cs"/>
                  </a:rPr>
                  <a:t>中</a:t>
                </a:r>
                <a14:m>
                  <m:oMath xmlns:m="http://schemas.openxmlformats.org/officeDocument/2006/math">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oMath>
                </a14:m>
                <a:r>
                  <a:rPr lang="zh-CN" altLang="zh-CN" sz="2400" b="1" dirty="0">
                    <a:latin typeface="宋体" panose="02010600030101010101" pitchFamily="2" charset="-122"/>
                    <a:cs typeface="+mj-cs"/>
                  </a:rPr>
                  <a:t>类的元组数</a:t>
                </a:r>
                <a14:m>
                  <m:oMath xmlns:m="http://schemas.openxmlformats.org/officeDocument/2006/math">
                    <m:r>
                      <a:rPr lang="en-US" altLang="zh-CN" sz="2400" b="1">
                        <a:latin typeface="Cambria Math" panose="02040503050406030204" pitchFamily="18" charset="0"/>
                        <a:cs typeface="+mj-cs"/>
                      </a:rPr>
                      <m:t>|</m:t>
                    </m:r>
                    <m:sSub>
                      <m:sSubPr>
                        <m:ctrlPr>
                          <a:rPr lang="zh-CN" altLang="zh-CN" sz="2400" b="1" i="1">
                            <a:latin typeface="Cambria Math" panose="02040503050406030204" pitchFamily="18" charset="0"/>
                            <a:cs typeface="+mj-cs"/>
                          </a:rPr>
                        </m:ctrlPr>
                      </m:sSubPr>
                      <m:e>
                        <m:r>
                          <a:rPr lang="en-US" altLang="zh-CN" sz="2400" b="1">
                            <a:latin typeface="Cambria Math" panose="02040503050406030204" pitchFamily="18" charset="0"/>
                            <a:cs typeface="+mj-cs"/>
                          </a:rPr>
                          <m:t>𝐶</m:t>
                        </m:r>
                      </m:e>
                      <m:sub>
                        <m:r>
                          <a:rPr lang="en-US" altLang="zh-CN" sz="2400" b="1">
                            <a:latin typeface="Cambria Math" panose="02040503050406030204" pitchFamily="18" charset="0"/>
                            <a:cs typeface="+mj-cs"/>
                          </a:rPr>
                          <m:t>𝑖</m:t>
                        </m:r>
                      </m:sub>
                    </m:sSub>
                    <m:r>
                      <a:rPr lang="en-US" altLang="zh-CN" sz="2400" b="1">
                        <a:latin typeface="Cambria Math" panose="02040503050406030204" pitchFamily="18" charset="0"/>
                        <a:cs typeface="+mj-cs"/>
                      </a:rPr>
                      <m:t>,</m:t>
                    </m:r>
                    <m:r>
                      <m:rPr>
                        <m:sty m:val="p"/>
                      </m:rPr>
                      <a:rPr lang="en-US" altLang="zh-CN" sz="2400" b="1">
                        <a:latin typeface="Cambria Math" panose="02040503050406030204" pitchFamily="18" charset="0"/>
                        <a:cs typeface="+mj-cs"/>
                      </a:rPr>
                      <m:t>D</m:t>
                    </m:r>
                    <m:r>
                      <a:rPr lang="en-US" altLang="zh-CN" sz="2400" b="1">
                        <a:latin typeface="Cambria Math" panose="02040503050406030204" pitchFamily="18" charset="0"/>
                        <a:cs typeface="+mj-cs"/>
                      </a:rPr>
                      <m:t>|</m:t>
                    </m:r>
                  </m:oMath>
                </a14:m>
                <a:r>
                  <a:rPr lang="zh-CN" altLang="zh-CN" sz="2400" b="1" dirty="0">
                    <a:latin typeface="宋体" panose="02010600030101010101" pitchFamily="2" charset="-122"/>
                    <a:cs typeface="+mj-cs"/>
                  </a:rPr>
                  <a:t>。</a:t>
                </a:r>
                <a:endParaRPr lang="en-US" altLang="zh-CN" sz="2400" b="1" dirty="0">
                  <a:latin typeface="宋体" panose="02010600030101010101" pitchFamily="2" charset="-122"/>
                  <a:cs typeface="+mj-cs"/>
                </a:endParaRPr>
              </a:p>
              <a:p>
                <a:pPr marL="342900" indent="-342900">
                  <a:buClr>
                    <a:schemeClr val="bg2">
                      <a:lumMod val="40000"/>
                      <a:lumOff val="60000"/>
                    </a:schemeClr>
                  </a:buClr>
                  <a:buSzPct val="65000"/>
                  <a:buFont typeface="Wingdings" panose="05000000000000000000" pitchFamily="2" charset="2"/>
                  <a:buChar char="n"/>
                </a:pPr>
                <a:r>
                  <a:rPr lang="zh-CN" altLang="en-US" sz="2400" b="1" dirty="0">
                    <a:latin typeface="宋体" panose="02010600030101010101" pitchFamily="2" charset="-122"/>
                    <a:cs typeface="+mj-cs"/>
                    <a:sym typeface="+mn-ea"/>
                  </a:rPr>
                  <a:t>如果</a:t>
                </a:r>
                <a14:m>
                  <m:oMath xmlns:m="http://schemas.openxmlformats.org/officeDocument/2006/math">
                    <m:sSub>
                      <m:sSubPr>
                        <m:ctrlPr>
                          <a:rPr lang="zh-CN" altLang="zh-CN" sz="2400" b="1" i="1">
                            <a:latin typeface="Cambria Math" panose="02040503050406030204" pitchFamily="18" charset="0"/>
                            <a:cs typeface="+mj-cs"/>
                          </a:rPr>
                        </m:ctrlPr>
                      </m:sSubPr>
                      <m:e>
                        <m:r>
                          <m:rPr>
                            <m:sty m:val="p"/>
                          </m:rPr>
                          <a:rPr lang="en-US" altLang="zh-CN" sz="2400" b="1">
                            <a:latin typeface="Cambria Math" panose="02040503050406030204" pitchFamily="18" charset="0"/>
                            <a:cs typeface="+mj-cs"/>
                          </a:rPr>
                          <m:t>A</m:t>
                        </m:r>
                      </m:e>
                      <m:sub>
                        <m:r>
                          <a:rPr lang="en-US" altLang="zh-CN" sz="2400" b="1">
                            <a:latin typeface="Cambria Math" panose="02040503050406030204" pitchFamily="18" charset="0"/>
                            <a:cs typeface="+mj-cs"/>
                          </a:rPr>
                          <m:t>𝑘</m:t>
                        </m:r>
                      </m:sub>
                    </m:sSub>
                  </m:oMath>
                </a14:m>
                <a:r>
                  <a:rPr lang="zh-CN" altLang="en-US" sz="2400" b="1" dirty="0">
                    <a:latin typeface="宋体" panose="02010600030101010101" pitchFamily="2" charset="-122"/>
                    <a:cs typeface="+mj-cs"/>
                    <a:sym typeface="+mn-ea"/>
                  </a:rPr>
                  <a:t>是连续值属性，则通常假定该属性服从高斯分布。因而</a:t>
                </a:r>
              </a:p>
            </p:txBody>
          </p:sp>
        </mc:Choice>
        <mc:Fallback xmlns="">
          <p:sp>
            <p:nvSpPr>
              <p:cNvPr id="5" name="矩形 4">
                <a:extLst>
                  <a:ext uri="{FF2B5EF4-FFF2-40B4-BE49-F238E27FC236}">
                    <a16:creationId xmlns:a16="http://schemas.microsoft.com/office/drawing/2014/main" id="{36B2991C-D64A-4D96-A5FB-FED611F5F5EF}"/>
                  </a:ext>
                </a:extLst>
              </p:cNvPr>
              <p:cNvSpPr>
                <a:spLocks noRot="1" noChangeAspect="1" noMove="1" noResize="1" noEditPoints="1" noAdjustHandles="1" noChangeArrowheads="1" noChangeShapeType="1" noTextEdit="1"/>
              </p:cNvSpPr>
              <p:nvPr/>
            </p:nvSpPr>
            <p:spPr>
              <a:xfrm>
                <a:off x="323528" y="1196752"/>
                <a:ext cx="8363272" cy="2308324"/>
              </a:xfrm>
              <a:prstGeom prst="rect">
                <a:avLst/>
              </a:prstGeom>
              <a:blipFill>
                <a:blip r:embed="rId3"/>
                <a:stretch>
                  <a:fillRect l="-292" t="-2902" b="-5013"/>
                </a:stretch>
              </a:blipFill>
            </p:spPr>
            <p:txBody>
              <a:bodyPr/>
              <a:lstStyle/>
              <a:p>
                <a:r>
                  <a:rPr lang="zh-CN" altLang="en-US">
                    <a:noFill/>
                  </a:rPr>
                  <a:t> </a:t>
                </a:r>
              </a:p>
            </p:txBody>
          </p:sp>
        </mc:Fallback>
      </mc:AlternateContent>
      <p:pic>
        <p:nvPicPr>
          <p:cNvPr id="6" name="图片 5" descr="19">
            <a:extLst>
              <a:ext uri="{FF2B5EF4-FFF2-40B4-BE49-F238E27FC236}">
                <a16:creationId xmlns:a16="http://schemas.microsoft.com/office/drawing/2014/main" id="{4713CD1A-7BE4-4170-B0B6-F40FB3E6AD6A}"/>
              </a:ext>
            </a:extLst>
          </p:cNvPr>
          <p:cNvPicPr>
            <a:picLocks noChangeAspect="1"/>
          </p:cNvPicPr>
          <p:nvPr/>
        </p:nvPicPr>
        <p:blipFill>
          <a:blip r:embed="rId4"/>
          <a:stretch>
            <a:fillRect/>
          </a:stretch>
        </p:blipFill>
        <p:spPr>
          <a:xfrm>
            <a:off x="2915816" y="3472159"/>
            <a:ext cx="3107055" cy="528638"/>
          </a:xfrm>
          <a:prstGeom prst="rect">
            <a:avLst/>
          </a:prstGeom>
        </p:spPr>
      </p:pic>
    </p:spTree>
    <p:extLst>
      <p:ext uri="{BB962C8B-B14F-4D97-AF65-F5344CB8AC3E}">
        <p14:creationId xmlns:p14="http://schemas.microsoft.com/office/powerpoint/2010/main" val="2752395390"/>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667544"/>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、朴素贝叶斯分类举例</a:t>
            </a:r>
          </a:p>
        </p:txBody>
      </p:sp>
      <p:pic>
        <p:nvPicPr>
          <p:cNvPr id="4" name="内容占位符 3" descr="20"/>
          <p:cNvPicPr>
            <a:picLocks noGrp="1" noChangeAspect="1"/>
          </p:cNvPicPr>
          <p:nvPr>
            <p:ph idx="1"/>
          </p:nvPr>
        </p:nvPicPr>
        <p:blipFill>
          <a:blip r:embed="rId2"/>
          <a:stretch>
            <a:fillRect/>
          </a:stretch>
        </p:blipFill>
        <p:spPr>
          <a:xfrm>
            <a:off x="611562" y="1484784"/>
            <a:ext cx="3816424" cy="4536504"/>
          </a:xfrm>
          <a:prstGeom prst="rect">
            <a:avLst/>
          </a:prstGeom>
        </p:spPr>
      </p:pic>
      <p:sp>
        <p:nvSpPr>
          <p:cNvPr id="5" name="文本框 4"/>
          <p:cNvSpPr txBox="1"/>
          <p:nvPr/>
        </p:nvSpPr>
        <p:spPr>
          <a:xfrm>
            <a:off x="4572000" y="1478052"/>
            <a:ext cx="4572000" cy="4524315"/>
          </a:xfrm>
          <a:prstGeom prst="rect">
            <a:avLst/>
          </a:prstGeom>
          <a:noFill/>
        </p:spPr>
        <p:txBody>
          <a:bodyPr wrap="square" rtlCol="0">
            <a:spAutoFit/>
          </a:bodyPr>
          <a:lstStyle/>
          <a:p>
            <a:r>
              <a:rPr lang="zh-CN" altLang="en-US" sz="2400" b="1" dirty="0">
                <a:latin typeface="宋体" panose="02010600030101010101" pitchFamily="2" charset="-122"/>
                <a:cs typeface="+mj-cs"/>
              </a:rPr>
              <a:t>数据样本用属性</a:t>
            </a:r>
            <a:r>
              <a:rPr lang="en-US" altLang="zh-CN" sz="2400" b="1" dirty="0">
                <a:latin typeface="宋体" panose="02010600030101010101" pitchFamily="2" charset="-122"/>
                <a:cs typeface="+mj-cs"/>
              </a:rPr>
              <a:t>age</a:t>
            </a:r>
            <a:r>
              <a:rPr lang="zh-CN" altLang="en-US" sz="2400" b="1" dirty="0">
                <a:latin typeface="宋体" panose="02010600030101010101" pitchFamily="2" charset="-122"/>
                <a:cs typeface="+mj-cs"/>
              </a:rPr>
              <a:t>，</a:t>
            </a:r>
            <a:r>
              <a:rPr lang="en-US" altLang="zh-CN" sz="2400" b="1" dirty="0">
                <a:latin typeface="宋体" panose="02010600030101010101" pitchFamily="2" charset="-122"/>
                <a:cs typeface="+mj-cs"/>
              </a:rPr>
              <a:t>income</a:t>
            </a:r>
            <a:r>
              <a:rPr lang="zh-CN" altLang="en-US" sz="2400" b="1" dirty="0">
                <a:latin typeface="宋体" panose="02010600030101010101" pitchFamily="2" charset="-122"/>
                <a:cs typeface="+mj-cs"/>
              </a:rPr>
              <a:t>，</a:t>
            </a:r>
            <a:r>
              <a:rPr lang="en-US" altLang="zh-CN" sz="2400" b="1" dirty="0">
                <a:latin typeface="宋体" panose="02010600030101010101" pitchFamily="2" charset="-122"/>
                <a:cs typeface="+mj-cs"/>
              </a:rPr>
              <a:t>student</a:t>
            </a:r>
            <a:r>
              <a:rPr lang="zh-CN" altLang="en-US" sz="2400" b="1" dirty="0">
                <a:latin typeface="宋体" panose="02010600030101010101" pitchFamily="2" charset="-122"/>
                <a:cs typeface="+mj-cs"/>
              </a:rPr>
              <a:t>和</a:t>
            </a:r>
            <a:r>
              <a:rPr lang="en-US" altLang="zh-CN" sz="2400" b="1" dirty="0" err="1">
                <a:latin typeface="宋体" panose="02010600030101010101" pitchFamily="2" charset="-122"/>
                <a:cs typeface="+mj-cs"/>
              </a:rPr>
              <a:t>credit_rating</a:t>
            </a:r>
            <a:r>
              <a:rPr lang="zh-CN" altLang="en-US" sz="2400" b="1" dirty="0">
                <a:latin typeface="宋体" panose="02010600030101010101" pitchFamily="2" charset="-122"/>
                <a:cs typeface="+mj-cs"/>
              </a:rPr>
              <a:t>描述。类标号属性</a:t>
            </a:r>
            <a:r>
              <a:rPr lang="en-US" altLang="zh-CN" sz="2400" b="1" dirty="0" err="1">
                <a:latin typeface="宋体" panose="02010600030101010101" pitchFamily="2" charset="-122"/>
                <a:cs typeface="+mj-cs"/>
              </a:rPr>
              <a:t>buy_computer</a:t>
            </a:r>
            <a:r>
              <a:rPr lang="zh-CN" altLang="zh-CN" sz="2400" b="1" dirty="0">
                <a:latin typeface="宋体" panose="02010600030101010101" pitchFamily="2" charset="-122"/>
                <a:cs typeface="+mj-cs"/>
              </a:rPr>
              <a:t>具有两个不同值。</a:t>
            </a:r>
            <a:endParaRPr lang="en-US" altLang="zh-CN" sz="2400" b="1" dirty="0">
              <a:latin typeface="宋体" panose="02010600030101010101" pitchFamily="2" charset="-122"/>
              <a:cs typeface="+mj-cs"/>
            </a:endParaRPr>
          </a:p>
          <a:p>
            <a:r>
              <a:rPr lang="zh-CN" altLang="zh-CN" sz="2400" b="1" dirty="0">
                <a:latin typeface="宋体" panose="02010600030101010101" pitchFamily="2" charset="-122"/>
                <a:cs typeface="+mj-cs"/>
              </a:rPr>
              <a:t>设</a:t>
            </a:r>
            <a:r>
              <a:rPr lang="en-US" altLang="zh-CN" sz="2400" b="1" dirty="0">
                <a:latin typeface="宋体" panose="02010600030101010101" pitchFamily="2" charset="-122"/>
                <a:cs typeface="+mj-cs"/>
              </a:rPr>
              <a:t>C1</a:t>
            </a:r>
            <a:r>
              <a:rPr lang="zh-CN" altLang="en-US" sz="2400" b="1" dirty="0">
                <a:latin typeface="宋体" panose="02010600030101010101" pitchFamily="2" charset="-122"/>
                <a:cs typeface="+mj-cs"/>
              </a:rPr>
              <a:t>对应于</a:t>
            </a:r>
            <a:r>
              <a:rPr lang="en-US" altLang="zh-CN" sz="2400" b="1" dirty="0" err="1">
                <a:latin typeface="宋体" panose="02010600030101010101" pitchFamily="2" charset="-122"/>
                <a:cs typeface="+mj-cs"/>
              </a:rPr>
              <a:t>buy_computer</a:t>
            </a:r>
            <a:r>
              <a:rPr lang="en-US" altLang="zh-CN" sz="2400" b="1" dirty="0">
                <a:latin typeface="宋体" panose="02010600030101010101" pitchFamily="2" charset="-122"/>
                <a:cs typeface="+mj-cs"/>
              </a:rPr>
              <a:t>=”yes”,</a:t>
            </a:r>
            <a:r>
              <a:rPr lang="zh-CN" altLang="zh-CN" sz="2400" b="1" dirty="0">
                <a:latin typeface="宋体" panose="02010600030101010101" pitchFamily="2" charset="-122"/>
                <a:cs typeface="+mj-cs"/>
              </a:rPr>
              <a:t>而</a:t>
            </a:r>
            <a:r>
              <a:rPr lang="en-US" altLang="zh-CN" sz="2400" b="1" dirty="0">
                <a:latin typeface="宋体" panose="02010600030101010101" pitchFamily="2" charset="-122"/>
                <a:cs typeface="+mj-cs"/>
              </a:rPr>
              <a:t>C2</a:t>
            </a:r>
            <a:r>
              <a:rPr lang="zh-CN" altLang="en-US" sz="2400" b="1" dirty="0">
                <a:latin typeface="宋体" panose="02010600030101010101" pitchFamily="2" charset="-122"/>
                <a:cs typeface="+mj-cs"/>
              </a:rPr>
              <a:t>对应类</a:t>
            </a:r>
            <a:r>
              <a:rPr lang="en-US" altLang="zh-CN" sz="2400" b="1" dirty="0" err="1">
                <a:latin typeface="宋体" panose="02010600030101010101" pitchFamily="2" charset="-122"/>
                <a:cs typeface="+mj-cs"/>
              </a:rPr>
              <a:t>buy_computer</a:t>
            </a:r>
            <a:r>
              <a:rPr lang="en-US" altLang="zh-CN" sz="2400" b="1" dirty="0">
                <a:latin typeface="宋体" panose="02010600030101010101" pitchFamily="2" charset="-122"/>
                <a:cs typeface="+mj-cs"/>
              </a:rPr>
              <a:t>=”no”</a:t>
            </a:r>
            <a:r>
              <a:rPr lang="zh-CN" altLang="zh-CN" sz="2400" b="1" dirty="0">
                <a:latin typeface="宋体" panose="02010600030101010101" pitchFamily="2" charset="-122"/>
                <a:cs typeface="+mj-cs"/>
              </a:rPr>
              <a:t>。</a:t>
            </a:r>
          </a:p>
          <a:p>
            <a:endParaRPr lang="zh-CN" altLang="zh-CN" sz="2400" b="1" dirty="0">
              <a:latin typeface="宋体" panose="02010600030101010101" pitchFamily="2" charset="-122"/>
              <a:cs typeface="+mj-cs"/>
            </a:endParaRPr>
          </a:p>
          <a:p>
            <a:r>
              <a:rPr lang="zh-CN" altLang="zh-CN" sz="2400" b="1" dirty="0">
                <a:latin typeface="宋体" panose="02010600030101010101" pitchFamily="2" charset="-122"/>
                <a:cs typeface="+mj-cs"/>
              </a:rPr>
              <a:t>设我们希望分类的未知样本为：</a:t>
            </a:r>
            <a:r>
              <a:rPr lang="en-US" altLang="zh-CN" sz="2400" b="1" dirty="0">
                <a:latin typeface="宋体" panose="02010600030101010101" pitchFamily="2" charset="-122"/>
                <a:cs typeface="+mj-cs"/>
              </a:rPr>
              <a:t>X=(age=”&lt;=30”,income=”</a:t>
            </a:r>
            <a:r>
              <a:rPr lang="en-US" altLang="zh-CN" sz="2400" b="1" dirty="0" err="1">
                <a:latin typeface="宋体" panose="02010600030101010101" pitchFamily="2" charset="-122"/>
                <a:cs typeface="+mj-cs"/>
              </a:rPr>
              <a:t>medium”,student</a:t>
            </a:r>
            <a:r>
              <a:rPr lang="en-US" altLang="zh-CN" sz="2400" b="1" dirty="0">
                <a:latin typeface="宋体" panose="02010600030101010101" pitchFamily="2" charset="-122"/>
                <a:cs typeface="+mj-cs"/>
              </a:rPr>
              <a:t>=”yes”,</a:t>
            </a:r>
            <a:r>
              <a:rPr lang="en-US" altLang="zh-CN" sz="2400" b="1" dirty="0" err="1">
                <a:latin typeface="宋体" panose="02010600030101010101" pitchFamily="2" charset="-122"/>
                <a:cs typeface="+mj-cs"/>
              </a:rPr>
              <a:t>credit_rating</a:t>
            </a:r>
            <a:r>
              <a:rPr lang="en-US" altLang="zh-CN" sz="2400" b="1" dirty="0">
                <a:latin typeface="宋体" panose="02010600030101010101" pitchFamily="2" charset="-122"/>
                <a:cs typeface="+mj-cs"/>
              </a:rPr>
              <a:t>=”fair”</a:t>
            </a:r>
            <a:r>
              <a:rPr lang="zh-CN" altLang="en-US" sz="2400" b="1" dirty="0">
                <a:latin typeface="宋体" panose="02010600030101010101" pitchFamily="2" charset="-122"/>
                <a:cs typeface="+mj-cs"/>
              </a:rPr>
              <a:t>）。</a:t>
            </a:r>
          </a:p>
        </p:txBody>
      </p:sp>
    </p:spTree>
    <p:extLst>
      <p:ext uri="{BB962C8B-B14F-4D97-AF65-F5344CB8AC3E}">
        <p14:creationId xmlns:p14="http://schemas.microsoft.com/office/powerpoint/2010/main" val="2576523206"/>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595536"/>
          </a:xfrm>
        </p:spPr>
        <p:txBody>
          <a:bodyPr/>
          <a:lstStyle/>
          <a:p>
            <a:r>
              <a:rPr lang="zh-CN" altLang="en-US" sz="3200" b="1" dirty="0">
                <a:solidFill>
                  <a:schemeClr val="accent1">
                    <a:lumMod val="25000"/>
                  </a:schemeClr>
                </a:solidFill>
                <a:effectLst>
                  <a:outerShdw blurRad="38100" dist="38100" dir="2700000" algn="tl">
                    <a:srgbClr val="000000">
                      <a:alpha val="43137"/>
                    </a:srgbClr>
                  </a:outerShdw>
                </a:effectLst>
              </a:rPr>
              <a:t>步骤</a:t>
            </a:r>
          </a:p>
        </p:txBody>
      </p:sp>
      <p:sp>
        <p:nvSpPr>
          <p:cNvPr id="3" name="内容占位符 2"/>
          <p:cNvSpPr>
            <a:spLocks noGrp="1"/>
          </p:cNvSpPr>
          <p:nvPr>
            <p:ph idx="1"/>
          </p:nvPr>
        </p:nvSpPr>
        <p:spPr>
          <a:xfrm>
            <a:off x="439936" y="1052736"/>
            <a:ext cx="8229600" cy="5040560"/>
          </a:xfrm>
        </p:spPr>
        <p:txBody>
          <a:bodyPr>
            <a:noAutofit/>
          </a:bodyPr>
          <a:lstStyle/>
          <a:p>
            <a:pPr marL="0" indent="0">
              <a:buNone/>
            </a:pPr>
            <a:r>
              <a:rPr lang="en-US" altLang="zh-CN" sz="2000" b="1" dirty="0">
                <a:latin typeface="宋体" panose="02010600030101010101" pitchFamily="2" charset="-122"/>
                <a:ea typeface="宋体" panose="02010600030101010101" pitchFamily="2" charset="-122"/>
                <a:cs typeface="+mj-cs"/>
              </a:rPr>
              <a:t>1.</a:t>
            </a:r>
            <a:r>
              <a:rPr lang="zh-CN" altLang="en-US" sz="2000" b="1" dirty="0">
                <a:latin typeface="宋体" panose="02010600030101010101" pitchFamily="2" charset="-122"/>
                <a:ea typeface="宋体" panose="02010600030101010101" pitchFamily="2" charset="-122"/>
                <a:cs typeface="+mj-cs"/>
              </a:rPr>
              <a:t> 我们需要最大化</a:t>
            </a:r>
            <a:r>
              <a:rPr lang="en-US" altLang="zh-CN" sz="2000" b="1" dirty="0">
                <a:latin typeface="宋体" panose="02010600030101010101" pitchFamily="2" charset="-122"/>
                <a:ea typeface="宋体" panose="02010600030101010101" pitchFamily="2" charset="-122"/>
                <a:cs typeface="+mj-cs"/>
              </a:rPr>
              <a:t>P(</a:t>
            </a:r>
            <a:r>
              <a:rPr lang="en-US" altLang="zh-CN" sz="2000" b="1" dirty="0" err="1">
                <a:latin typeface="宋体" panose="02010600030101010101" pitchFamily="2" charset="-122"/>
                <a:ea typeface="宋体" panose="02010600030101010101" pitchFamily="2" charset="-122"/>
                <a:cs typeface="+mj-cs"/>
              </a:rPr>
              <a:t>X|Ci</a:t>
            </a:r>
            <a:r>
              <a:rPr lang="en-US" altLang="zh-CN" sz="2000" b="1" dirty="0">
                <a:latin typeface="宋体" panose="02010600030101010101" pitchFamily="2" charset="-122"/>
                <a:ea typeface="宋体" panose="02010600030101010101" pitchFamily="2" charset="-122"/>
                <a:cs typeface="+mj-cs"/>
              </a:rPr>
              <a:t>)*P(Ci),</a:t>
            </a:r>
            <a:r>
              <a:rPr lang="en-US" altLang="zh-CN" sz="2000" b="1" dirty="0" err="1">
                <a:latin typeface="宋体" panose="02010600030101010101" pitchFamily="2" charset="-122"/>
                <a:ea typeface="宋体" panose="02010600030101010101" pitchFamily="2" charset="-122"/>
                <a:cs typeface="+mj-cs"/>
              </a:rPr>
              <a:t>i</a:t>
            </a:r>
            <a:r>
              <a:rPr lang="en-US" altLang="zh-CN" sz="2000" b="1" dirty="0">
                <a:latin typeface="宋体" panose="02010600030101010101" pitchFamily="2" charset="-122"/>
                <a:ea typeface="宋体" panose="02010600030101010101" pitchFamily="2" charset="-122"/>
                <a:cs typeface="+mj-cs"/>
              </a:rPr>
              <a:t>=1,2</a:t>
            </a:r>
            <a:r>
              <a:rPr lang="zh-CN" altLang="zh-CN" sz="2000" b="1" dirty="0">
                <a:latin typeface="宋体" panose="02010600030101010101" pitchFamily="2" charset="-122"/>
                <a:ea typeface="宋体" panose="02010600030101010101" pitchFamily="2" charset="-122"/>
                <a:cs typeface="+mj-cs"/>
              </a:rPr>
              <a:t>。每个类的先验概率</a:t>
            </a:r>
            <a:r>
              <a:rPr lang="en-US" altLang="zh-CN" sz="2000" b="1" dirty="0">
                <a:latin typeface="宋体" panose="02010600030101010101" pitchFamily="2" charset="-122"/>
                <a:ea typeface="宋体" panose="02010600030101010101" pitchFamily="2" charset="-122"/>
                <a:cs typeface="+mj-cs"/>
              </a:rPr>
              <a:t>P(Ci)</a:t>
            </a:r>
            <a:r>
              <a:rPr lang="zh-CN" altLang="zh-CN" sz="2000" b="1" dirty="0">
                <a:latin typeface="宋体" panose="02010600030101010101" pitchFamily="2" charset="-122"/>
                <a:ea typeface="宋体" panose="02010600030101010101" pitchFamily="2" charset="-122"/>
                <a:cs typeface="+mj-cs"/>
              </a:rPr>
              <a:t>可以根据训练样本计算：</a:t>
            </a:r>
          </a:p>
          <a:p>
            <a:pPr marL="0" indent="0">
              <a:buNone/>
            </a:pPr>
            <a:r>
              <a:rPr lang="en-US" altLang="zh-CN" sz="2000" b="1" dirty="0">
                <a:latin typeface="宋体" panose="02010600030101010101" pitchFamily="2" charset="-122"/>
                <a:ea typeface="宋体" panose="02010600030101010101" pitchFamily="2" charset="-122"/>
                <a:cs typeface="+mj-cs"/>
              </a:rPr>
              <a:t>		P(</a:t>
            </a:r>
            <a:r>
              <a:rPr lang="en-US" altLang="zh-CN" sz="2000" b="1" dirty="0" err="1">
                <a:latin typeface="宋体" panose="02010600030101010101" pitchFamily="2" charset="-122"/>
                <a:ea typeface="宋体" panose="02010600030101010101" pitchFamily="2" charset="-122"/>
                <a:cs typeface="+mj-cs"/>
              </a:rPr>
              <a:t>buy_computer</a:t>
            </a:r>
            <a:r>
              <a:rPr lang="en-US" altLang="zh-CN" sz="2000" b="1" dirty="0">
                <a:latin typeface="宋体" panose="02010600030101010101" pitchFamily="2" charset="-122"/>
                <a:ea typeface="宋体" panose="02010600030101010101" pitchFamily="2" charset="-122"/>
                <a:cs typeface="+mj-cs"/>
              </a:rPr>
              <a:t>=”yes”)=9/14=0.643,</a:t>
            </a:r>
          </a:p>
          <a:p>
            <a:pPr marL="0" indent="0">
              <a:buNone/>
            </a:pPr>
            <a:r>
              <a:rPr lang="en-US" altLang="zh-CN" sz="2000" b="1" dirty="0">
                <a:latin typeface="宋体" panose="02010600030101010101" pitchFamily="2" charset="-122"/>
                <a:ea typeface="宋体" panose="02010600030101010101" pitchFamily="2" charset="-122"/>
                <a:cs typeface="+mj-cs"/>
              </a:rPr>
              <a:t>		</a:t>
            </a:r>
            <a:r>
              <a:rPr lang="en-US" altLang="zh-CN" sz="2000" b="1" dirty="0">
                <a:latin typeface="宋体" panose="02010600030101010101" pitchFamily="2" charset="-122"/>
                <a:ea typeface="宋体" panose="02010600030101010101" pitchFamily="2" charset="-122"/>
                <a:cs typeface="+mj-cs"/>
                <a:sym typeface="+mn-ea"/>
              </a:rPr>
              <a:t>P(</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=”no”)=5/14=0.357</a:t>
            </a:r>
            <a:r>
              <a:rPr lang="zh-CN" altLang="zh-CN" sz="2000" b="1" dirty="0">
                <a:latin typeface="宋体" panose="02010600030101010101" pitchFamily="2" charset="-122"/>
                <a:ea typeface="宋体" panose="02010600030101010101" pitchFamily="2" charset="-122"/>
                <a:cs typeface="+mj-cs"/>
                <a:sym typeface="+mn-ea"/>
              </a:rPr>
              <a:t>。</a:t>
            </a:r>
          </a:p>
          <a:p>
            <a:pPr marL="0" indent="0">
              <a:buNone/>
            </a:pPr>
            <a:r>
              <a:rPr lang="en-US" altLang="zh-CN" sz="2000" b="1" dirty="0">
                <a:latin typeface="宋体" panose="02010600030101010101" pitchFamily="2" charset="-122"/>
                <a:ea typeface="宋体" panose="02010600030101010101" pitchFamily="2" charset="-122"/>
                <a:cs typeface="+mj-cs"/>
                <a:sym typeface="+mn-ea"/>
              </a:rPr>
              <a:t>2.</a:t>
            </a:r>
            <a:r>
              <a:rPr lang="zh-CN" altLang="en-US" sz="2000" b="1" dirty="0">
                <a:latin typeface="宋体" panose="02010600030101010101" pitchFamily="2" charset="-122"/>
                <a:ea typeface="宋体" panose="02010600030101010101" pitchFamily="2" charset="-122"/>
                <a:cs typeface="+mj-cs"/>
                <a:sym typeface="+mn-ea"/>
              </a:rPr>
              <a:t> </a:t>
            </a:r>
            <a:r>
              <a:rPr lang="zh-CN" altLang="zh-CN" sz="2000" b="1" dirty="0">
                <a:latin typeface="宋体" panose="02010600030101010101" pitchFamily="2" charset="-122"/>
                <a:ea typeface="宋体" panose="02010600030101010101" pitchFamily="2" charset="-122"/>
                <a:cs typeface="+mj-cs"/>
                <a:sym typeface="+mn-ea"/>
              </a:rPr>
              <a:t>为计算</a:t>
            </a:r>
            <a:r>
              <a:rPr lang="en-US" altLang="zh-CN" sz="2000" b="1" dirty="0">
                <a:latin typeface="宋体" panose="02010600030101010101" pitchFamily="2" charset="-122"/>
                <a:ea typeface="宋体" panose="02010600030101010101" pitchFamily="2" charset="-122"/>
                <a:cs typeface="+mj-cs"/>
                <a:sym typeface="+mn-ea"/>
              </a:rPr>
              <a:t>P(</a:t>
            </a:r>
            <a:r>
              <a:rPr lang="en-US" altLang="zh-CN" sz="2000" b="1" dirty="0" err="1">
                <a:latin typeface="宋体" panose="02010600030101010101" pitchFamily="2" charset="-122"/>
                <a:ea typeface="宋体" panose="02010600030101010101" pitchFamily="2" charset="-122"/>
                <a:cs typeface="+mj-cs"/>
                <a:sym typeface="+mn-ea"/>
              </a:rPr>
              <a:t>X|Ci</a:t>
            </a:r>
            <a:r>
              <a:rPr lang="en-US" altLang="zh-CN" sz="2000" b="1" dirty="0">
                <a:latin typeface="宋体" panose="02010600030101010101" pitchFamily="2" charset="-122"/>
                <a:ea typeface="宋体" panose="02010600030101010101" pitchFamily="2" charset="-122"/>
                <a:cs typeface="+mj-cs"/>
                <a:sym typeface="+mn-ea"/>
              </a:rPr>
              <a:t>),</a:t>
            </a:r>
            <a:r>
              <a:rPr lang="en-US" altLang="zh-CN" sz="2000" b="1" dirty="0" err="1">
                <a:latin typeface="宋体" panose="02010600030101010101" pitchFamily="2" charset="-122"/>
                <a:ea typeface="宋体" panose="02010600030101010101" pitchFamily="2" charset="-122"/>
                <a:cs typeface="+mj-cs"/>
                <a:sym typeface="+mn-ea"/>
              </a:rPr>
              <a:t>i</a:t>
            </a:r>
            <a:r>
              <a:rPr lang="en-US" altLang="zh-CN" sz="2000" b="1" dirty="0">
                <a:latin typeface="宋体" panose="02010600030101010101" pitchFamily="2" charset="-122"/>
                <a:ea typeface="宋体" panose="02010600030101010101" pitchFamily="2" charset="-122"/>
                <a:cs typeface="+mj-cs"/>
                <a:sym typeface="+mn-ea"/>
              </a:rPr>
              <a:t>=1,2,</a:t>
            </a:r>
            <a:r>
              <a:rPr lang="zh-CN" altLang="zh-CN" sz="2000" b="1" dirty="0">
                <a:latin typeface="宋体" panose="02010600030101010101" pitchFamily="2" charset="-122"/>
                <a:ea typeface="宋体" panose="02010600030101010101" pitchFamily="2" charset="-122"/>
                <a:cs typeface="+mj-cs"/>
                <a:sym typeface="+mn-ea"/>
              </a:rPr>
              <a:t>我们计算下面的条件概率：</a:t>
            </a:r>
          </a:p>
          <a:p>
            <a:pPr marL="0" indent="0">
              <a:buNone/>
            </a:pPr>
            <a:r>
              <a:rPr lang="en-US" altLang="zh-CN" sz="2000" b="1" dirty="0">
                <a:latin typeface="宋体" panose="02010600030101010101" pitchFamily="2" charset="-122"/>
                <a:ea typeface="宋体" panose="02010600030101010101" pitchFamily="2" charset="-122"/>
                <a:cs typeface="+mj-cs"/>
                <a:sym typeface="+mn-ea"/>
              </a:rPr>
              <a:t>P(age&lt;=30|buy_computer=”yes”)=2/9=0.222</a:t>
            </a:r>
          </a:p>
          <a:p>
            <a:pPr marL="0" indent="0">
              <a:buNone/>
            </a:pPr>
            <a:r>
              <a:rPr lang="en-US" altLang="zh-CN" sz="2000" b="1" dirty="0">
                <a:latin typeface="宋体" panose="02010600030101010101" pitchFamily="2" charset="-122"/>
                <a:ea typeface="宋体" panose="02010600030101010101" pitchFamily="2" charset="-122"/>
                <a:cs typeface="+mj-cs"/>
                <a:sym typeface="+mn-ea"/>
              </a:rPr>
              <a:t>P(age&lt;=30|buy_computer=”no”)=3/5=0.600</a:t>
            </a:r>
          </a:p>
          <a:p>
            <a:pPr marL="0" indent="0">
              <a:buNone/>
            </a:pPr>
            <a:r>
              <a:rPr lang="en-US" altLang="zh-CN" sz="2000" b="1" dirty="0">
                <a:latin typeface="宋体" panose="02010600030101010101" pitchFamily="2" charset="-122"/>
                <a:ea typeface="宋体" panose="02010600030101010101" pitchFamily="2" charset="-122"/>
                <a:cs typeface="+mj-cs"/>
                <a:sym typeface="+mn-ea"/>
              </a:rPr>
              <a:t>P(income=”medium”|</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=”yes”)=4/9=0.444</a:t>
            </a:r>
          </a:p>
          <a:p>
            <a:pPr marL="0" indent="0">
              <a:buNone/>
            </a:pPr>
            <a:r>
              <a:rPr lang="en-US" altLang="zh-CN" sz="2000" b="1" dirty="0">
                <a:latin typeface="宋体" panose="02010600030101010101" pitchFamily="2" charset="-122"/>
                <a:ea typeface="宋体" panose="02010600030101010101" pitchFamily="2" charset="-122"/>
                <a:cs typeface="+mj-cs"/>
                <a:sym typeface="+mn-ea"/>
              </a:rPr>
              <a:t>P(income=”medium”|</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=”no”)=2/5=0.400</a:t>
            </a:r>
          </a:p>
          <a:p>
            <a:pPr marL="0" indent="0">
              <a:buNone/>
            </a:pPr>
            <a:r>
              <a:rPr lang="en-US" altLang="zh-CN" sz="2000" b="1" dirty="0">
                <a:latin typeface="宋体" panose="02010600030101010101" pitchFamily="2" charset="-122"/>
                <a:ea typeface="宋体" panose="02010600030101010101" pitchFamily="2" charset="-122"/>
                <a:cs typeface="+mj-cs"/>
                <a:sym typeface="+mn-ea"/>
              </a:rPr>
              <a:t>P(student=”yes”|</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=”yes”)=6/9=0.677</a:t>
            </a:r>
          </a:p>
          <a:p>
            <a:pPr marL="0" indent="0">
              <a:buNone/>
            </a:pPr>
            <a:r>
              <a:rPr lang="en-US" altLang="zh-CN" sz="2000" b="1" dirty="0">
                <a:latin typeface="宋体" panose="02010600030101010101" pitchFamily="2" charset="-122"/>
                <a:ea typeface="宋体" panose="02010600030101010101" pitchFamily="2" charset="-122"/>
                <a:cs typeface="+mj-cs"/>
                <a:sym typeface="+mn-ea"/>
              </a:rPr>
              <a:t>P(</a:t>
            </a:r>
            <a:r>
              <a:rPr lang="en-US" altLang="zh-CN" sz="2000" b="1" dirty="0" err="1">
                <a:latin typeface="宋体" panose="02010600030101010101" pitchFamily="2" charset="-122"/>
                <a:ea typeface="宋体" panose="02010600030101010101" pitchFamily="2" charset="-122"/>
                <a:cs typeface="+mj-cs"/>
                <a:sym typeface="+mn-ea"/>
              </a:rPr>
              <a:t>credit_rating</a:t>
            </a:r>
            <a:r>
              <a:rPr lang="en-US" altLang="zh-CN" sz="2000" b="1" dirty="0">
                <a:latin typeface="宋体" panose="02010600030101010101" pitchFamily="2" charset="-122"/>
                <a:ea typeface="宋体" panose="02010600030101010101" pitchFamily="2" charset="-122"/>
                <a:cs typeface="+mj-cs"/>
                <a:sym typeface="+mn-ea"/>
              </a:rPr>
              <a:t>=”fair”|</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=”yes”)=6/9=0.667</a:t>
            </a:r>
          </a:p>
          <a:p>
            <a:pPr marL="0" indent="0">
              <a:buNone/>
            </a:pPr>
            <a:r>
              <a:rPr lang="en-US" altLang="zh-CN" sz="2000" b="1" dirty="0">
                <a:latin typeface="宋体" panose="02010600030101010101" pitchFamily="2" charset="-122"/>
                <a:ea typeface="宋体" panose="02010600030101010101" pitchFamily="2" charset="-122"/>
                <a:cs typeface="+mj-cs"/>
                <a:sym typeface="+mn-ea"/>
              </a:rPr>
              <a:t>P(student=”yes”|</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=”no”)=1/5=0.200</a:t>
            </a:r>
          </a:p>
          <a:p>
            <a:pPr marL="0" indent="0">
              <a:buNone/>
            </a:pPr>
            <a:r>
              <a:rPr lang="en-US" altLang="zh-CN" sz="2000" b="1" dirty="0">
                <a:latin typeface="宋体" panose="02010600030101010101" pitchFamily="2" charset="-122"/>
                <a:ea typeface="宋体" panose="02010600030101010101" pitchFamily="2" charset="-122"/>
                <a:cs typeface="+mj-cs"/>
                <a:sym typeface="+mn-ea"/>
              </a:rPr>
              <a:t>P(</a:t>
            </a:r>
            <a:r>
              <a:rPr lang="en-US" altLang="zh-CN" sz="2000" b="1" dirty="0" err="1">
                <a:latin typeface="宋体" panose="02010600030101010101" pitchFamily="2" charset="-122"/>
                <a:ea typeface="宋体" panose="02010600030101010101" pitchFamily="2" charset="-122"/>
                <a:cs typeface="+mj-cs"/>
                <a:sym typeface="+mn-ea"/>
              </a:rPr>
              <a:t>credit_rating</a:t>
            </a:r>
            <a:r>
              <a:rPr lang="en-US" altLang="zh-CN" sz="2000" b="1" dirty="0">
                <a:latin typeface="宋体" panose="02010600030101010101" pitchFamily="2" charset="-122"/>
                <a:ea typeface="宋体" panose="02010600030101010101" pitchFamily="2" charset="-122"/>
                <a:cs typeface="+mj-cs"/>
                <a:sym typeface="+mn-ea"/>
              </a:rPr>
              <a:t>=”fair”|</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=”no”)=2/5=0.400</a:t>
            </a:r>
          </a:p>
        </p:txBody>
      </p:sp>
    </p:spTree>
    <p:extLst>
      <p:ext uri="{BB962C8B-B14F-4D97-AF65-F5344CB8AC3E}">
        <p14:creationId xmlns:p14="http://schemas.microsoft.com/office/powerpoint/2010/main" val="3706420399"/>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700808"/>
            <a:ext cx="7992888" cy="3886200"/>
          </a:xfrm>
        </p:spPr>
        <p:txBody>
          <a:bodyPr/>
          <a:lstStyle/>
          <a:p>
            <a:pPr marL="0" indent="0">
              <a:buNone/>
            </a:pPr>
            <a:r>
              <a:rPr lang="en-US" altLang="zh-CN" sz="2000" b="1" dirty="0">
                <a:latin typeface="宋体" panose="02010600030101010101" pitchFamily="2" charset="-122"/>
                <a:ea typeface="宋体" panose="02010600030101010101" pitchFamily="2" charset="-122"/>
                <a:cs typeface="+mj-cs"/>
              </a:rPr>
              <a:t>3</a:t>
            </a:r>
            <a:r>
              <a:rPr lang="zh-CN" altLang="zh-CN" sz="2000" b="1" dirty="0">
                <a:latin typeface="宋体" panose="02010600030101010101" pitchFamily="2" charset="-122"/>
                <a:ea typeface="宋体" panose="02010600030101010101" pitchFamily="2" charset="-122"/>
                <a:cs typeface="+mj-cs"/>
              </a:rPr>
              <a:t>。假设条件独立性，使用以上概率，我们得到：</a:t>
            </a:r>
          </a:p>
          <a:p>
            <a:pPr marL="0" indent="0">
              <a:buNone/>
            </a:pPr>
            <a:r>
              <a:rPr lang="en-US" altLang="zh-CN" sz="2000" b="1" dirty="0">
                <a:latin typeface="宋体" panose="02010600030101010101" pitchFamily="2" charset="-122"/>
                <a:ea typeface="宋体" panose="02010600030101010101" pitchFamily="2" charset="-122"/>
                <a:cs typeface="+mj-cs"/>
              </a:rPr>
              <a:t>P(</a:t>
            </a:r>
            <a:r>
              <a:rPr lang="en-US" altLang="zh-CN" sz="2000" b="1" dirty="0" err="1">
                <a:latin typeface="宋体" panose="02010600030101010101" pitchFamily="2" charset="-122"/>
                <a:ea typeface="宋体" panose="02010600030101010101" pitchFamily="2" charset="-122"/>
                <a:cs typeface="+mj-cs"/>
              </a:rPr>
              <a:t>X|buy_computer</a:t>
            </a:r>
            <a:r>
              <a:rPr lang="en-US" altLang="zh-CN" sz="2000" b="1" dirty="0">
                <a:latin typeface="宋体" panose="02010600030101010101" pitchFamily="2" charset="-122"/>
                <a:ea typeface="宋体" panose="02010600030101010101" pitchFamily="2" charset="-122"/>
                <a:cs typeface="+mj-cs"/>
              </a:rPr>
              <a:t>=”yes”)=0.222*0.444*0.667*0.667=0.044</a:t>
            </a:r>
          </a:p>
          <a:p>
            <a:pPr marL="0" indent="0">
              <a:buNone/>
            </a:pPr>
            <a:r>
              <a:rPr lang="en-US" altLang="zh-CN" sz="2000" b="1" dirty="0">
                <a:latin typeface="宋体" panose="02010600030101010101" pitchFamily="2" charset="-122"/>
                <a:ea typeface="宋体" panose="02010600030101010101" pitchFamily="2" charset="-122"/>
                <a:cs typeface="+mj-cs"/>
              </a:rPr>
              <a:t>P(</a:t>
            </a:r>
            <a:r>
              <a:rPr lang="en-US" altLang="zh-CN" sz="2000" b="1" dirty="0" err="1">
                <a:latin typeface="宋体" panose="02010600030101010101" pitchFamily="2" charset="-122"/>
                <a:ea typeface="宋体" panose="02010600030101010101" pitchFamily="2" charset="-122"/>
                <a:cs typeface="+mj-cs"/>
              </a:rPr>
              <a:t>X|buy_computer</a:t>
            </a:r>
            <a:r>
              <a:rPr lang="en-US" altLang="zh-CN" sz="2000" b="1" dirty="0">
                <a:latin typeface="宋体" panose="02010600030101010101" pitchFamily="2" charset="-122"/>
                <a:ea typeface="宋体" panose="02010600030101010101" pitchFamily="2" charset="-122"/>
                <a:cs typeface="+mj-cs"/>
              </a:rPr>
              <a:t>=”no”)=0.600*0.400*0.200*0.400=0.019</a:t>
            </a:r>
          </a:p>
          <a:p>
            <a:pPr marL="0" indent="0">
              <a:buNone/>
            </a:pPr>
            <a:r>
              <a:rPr lang="en-US" altLang="zh-CN" sz="2000" b="1" dirty="0">
                <a:latin typeface="宋体" panose="02010600030101010101" pitchFamily="2" charset="-122"/>
                <a:ea typeface="宋体" panose="02010600030101010101" pitchFamily="2" charset="-122"/>
                <a:cs typeface="+mj-cs"/>
              </a:rPr>
              <a:t>P(</a:t>
            </a:r>
            <a:r>
              <a:rPr lang="en-US" altLang="zh-CN" sz="2000" b="1" dirty="0" err="1">
                <a:latin typeface="宋体" panose="02010600030101010101" pitchFamily="2" charset="-122"/>
                <a:ea typeface="宋体" panose="02010600030101010101" pitchFamily="2" charset="-122"/>
                <a:cs typeface="+mj-cs"/>
              </a:rPr>
              <a:t>X|buy_computer</a:t>
            </a:r>
            <a:r>
              <a:rPr lang="en-US" altLang="zh-CN" sz="2000" b="1" dirty="0">
                <a:latin typeface="宋体" panose="02010600030101010101" pitchFamily="2" charset="-122"/>
                <a:ea typeface="宋体" panose="02010600030101010101" pitchFamily="2" charset="-122"/>
                <a:cs typeface="+mj-cs"/>
              </a:rPr>
              <a:t>=”yes”)*P(</a:t>
            </a:r>
            <a:r>
              <a:rPr lang="en-US" altLang="zh-CN" sz="2000" b="1" dirty="0" err="1">
                <a:latin typeface="宋体" panose="02010600030101010101" pitchFamily="2" charset="-122"/>
                <a:ea typeface="宋体" panose="02010600030101010101" pitchFamily="2" charset="-122"/>
                <a:cs typeface="+mj-cs"/>
              </a:rPr>
              <a:t>buy_computer</a:t>
            </a:r>
            <a:r>
              <a:rPr lang="en-US" altLang="zh-CN" sz="2000" b="1" dirty="0">
                <a:latin typeface="宋体" panose="02010600030101010101" pitchFamily="2" charset="-122"/>
                <a:ea typeface="宋体" panose="02010600030101010101" pitchFamily="2" charset="-122"/>
                <a:cs typeface="+mj-cs"/>
              </a:rPr>
              <a:t>=”yes”)=0.044*0.643=0.028</a:t>
            </a:r>
          </a:p>
          <a:p>
            <a:pPr marL="0" indent="0">
              <a:buNone/>
            </a:pPr>
            <a:r>
              <a:rPr lang="en-US" altLang="zh-CN" sz="2000" b="1" dirty="0">
                <a:latin typeface="宋体" panose="02010600030101010101" pitchFamily="2" charset="-122"/>
                <a:ea typeface="宋体" panose="02010600030101010101" pitchFamily="2" charset="-122"/>
                <a:cs typeface="+mj-cs"/>
                <a:sym typeface="+mn-ea"/>
              </a:rPr>
              <a:t>P(</a:t>
            </a:r>
            <a:r>
              <a:rPr lang="en-US" altLang="zh-CN" sz="2000" b="1" dirty="0" err="1">
                <a:latin typeface="宋体" panose="02010600030101010101" pitchFamily="2" charset="-122"/>
                <a:ea typeface="宋体" panose="02010600030101010101" pitchFamily="2" charset="-122"/>
                <a:cs typeface="+mj-cs"/>
                <a:sym typeface="+mn-ea"/>
              </a:rPr>
              <a:t>X|buy_computer</a:t>
            </a:r>
            <a:r>
              <a:rPr lang="en-US" altLang="zh-CN" sz="2000" b="1" dirty="0">
                <a:latin typeface="宋体" panose="02010600030101010101" pitchFamily="2" charset="-122"/>
                <a:ea typeface="宋体" panose="02010600030101010101" pitchFamily="2" charset="-122"/>
                <a:cs typeface="+mj-cs"/>
                <a:sym typeface="+mn-ea"/>
              </a:rPr>
              <a:t>=”no”)*P(</a:t>
            </a:r>
            <a:r>
              <a:rPr lang="en-US" altLang="zh-CN" sz="2000" b="1" dirty="0" err="1">
                <a:latin typeface="宋体" panose="02010600030101010101" pitchFamily="2" charset="-122"/>
                <a:ea typeface="宋体" panose="02010600030101010101" pitchFamily="2" charset="-122"/>
                <a:cs typeface="+mj-cs"/>
                <a:sym typeface="+mn-ea"/>
              </a:rPr>
              <a:t>buy_computer</a:t>
            </a:r>
            <a:r>
              <a:rPr lang="en-US" altLang="zh-CN" sz="2000" b="1" dirty="0">
                <a:latin typeface="宋体" panose="02010600030101010101" pitchFamily="2" charset="-122"/>
                <a:ea typeface="宋体" panose="02010600030101010101" pitchFamily="2" charset="-122"/>
                <a:cs typeface="+mj-cs"/>
                <a:sym typeface="+mn-ea"/>
              </a:rPr>
              <a:t>=”no”)=0.019*0.357=0.007</a:t>
            </a:r>
          </a:p>
          <a:p>
            <a:pPr marL="0" indent="0">
              <a:buNone/>
            </a:pPr>
            <a:r>
              <a:rPr lang="zh-CN" altLang="zh-CN" sz="2000" b="1" dirty="0">
                <a:latin typeface="宋体" panose="02010600030101010101" pitchFamily="2" charset="-122"/>
                <a:ea typeface="宋体" panose="02010600030101010101" pitchFamily="2" charset="-122"/>
                <a:cs typeface="+mj-cs"/>
              </a:rPr>
              <a:t>因此，对于样本</a:t>
            </a:r>
            <a:r>
              <a:rPr lang="en-US" altLang="zh-CN" sz="2000" b="1" dirty="0">
                <a:latin typeface="宋体" panose="02010600030101010101" pitchFamily="2" charset="-122"/>
                <a:ea typeface="宋体" panose="02010600030101010101" pitchFamily="2" charset="-122"/>
                <a:cs typeface="+mj-cs"/>
              </a:rPr>
              <a:t>X</a:t>
            </a:r>
            <a:r>
              <a:rPr lang="zh-CN" altLang="en-US" sz="2000" b="1" dirty="0">
                <a:latin typeface="宋体" panose="02010600030101010101" pitchFamily="2" charset="-122"/>
                <a:ea typeface="宋体" panose="02010600030101010101" pitchFamily="2" charset="-122"/>
                <a:cs typeface="+mj-cs"/>
              </a:rPr>
              <a:t>，朴素贝叶斯分类预测</a:t>
            </a:r>
            <a:r>
              <a:rPr lang="en-US" altLang="zh-CN" sz="2000" b="1" dirty="0" err="1">
                <a:latin typeface="宋体" panose="02010600030101010101" pitchFamily="2" charset="-122"/>
                <a:ea typeface="宋体" panose="02010600030101010101" pitchFamily="2" charset="-122"/>
                <a:cs typeface="+mj-cs"/>
              </a:rPr>
              <a:t>buy_computer</a:t>
            </a:r>
            <a:r>
              <a:rPr lang="en-US" altLang="zh-CN" sz="2000" b="1" dirty="0">
                <a:latin typeface="宋体" panose="02010600030101010101" pitchFamily="2" charset="-122"/>
                <a:ea typeface="宋体" panose="02010600030101010101" pitchFamily="2" charset="-122"/>
                <a:cs typeface="+mj-cs"/>
              </a:rPr>
              <a:t>=”yes”</a:t>
            </a:r>
          </a:p>
        </p:txBody>
      </p:sp>
    </p:spTree>
    <p:extLst>
      <p:ext uri="{BB962C8B-B14F-4D97-AF65-F5344CB8AC3E}">
        <p14:creationId xmlns:p14="http://schemas.microsoft.com/office/powerpoint/2010/main" val="3893961200"/>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3</a:t>
            </a:r>
            <a:r>
              <a:rPr lang="zh-CN" altLang="en-US" sz="3200" b="1" dirty="0">
                <a:solidFill>
                  <a:schemeClr val="accent1">
                    <a:lumMod val="25000"/>
                  </a:schemeClr>
                </a:solidFill>
                <a:effectLst>
                  <a:outerShdw blurRad="38100" dist="38100" dir="2700000" algn="tl">
                    <a:srgbClr val="000000">
                      <a:alpha val="43137"/>
                    </a:srgbClr>
                  </a:outerShdw>
                </a:effectLst>
              </a:rPr>
              <a:t>、朴素贝叶斯的特点</a:t>
            </a:r>
          </a:p>
        </p:txBody>
      </p:sp>
      <p:sp>
        <p:nvSpPr>
          <p:cNvPr id="3" name="内容占位符 2"/>
          <p:cNvSpPr>
            <a:spLocks noGrp="1"/>
          </p:cNvSpPr>
          <p:nvPr>
            <p:ph idx="1"/>
          </p:nvPr>
        </p:nvSpPr>
        <p:spPr/>
        <p:txBody>
          <a:bodyPr>
            <a:normAutofit/>
          </a:bodyPr>
          <a:lstStyle/>
          <a:p>
            <a:r>
              <a:rPr lang="zh-CN" altLang="en-US" sz="2400" b="1" dirty="0">
                <a:latin typeface="宋体" panose="02010600030101010101" pitchFamily="2" charset="-122"/>
                <a:ea typeface="宋体" panose="02010600030101010101" pitchFamily="2" charset="-122"/>
                <a:cs typeface="+mj-cs"/>
              </a:rPr>
              <a:t>朴素贝叶斯核心：假设所有特征都彼此独立。</a:t>
            </a:r>
          </a:p>
          <a:p>
            <a:endParaRPr lang="en-US" altLang="zh-CN" sz="2400" b="1" dirty="0">
              <a:latin typeface="宋体" panose="02010600030101010101" pitchFamily="2" charset="-122"/>
              <a:ea typeface="宋体" panose="02010600030101010101" pitchFamily="2" charset="-122"/>
              <a:cs typeface="+mj-cs"/>
            </a:endParaRPr>
          </a:p>
          <a:p>
            <a:r>
              <a:rPr lang="zh-CN" altLang="en-US" sz="2400" b="1" dirty="0">
                <a:latin typeface="宋体" panose="02010600030101010101" pitchFamily="2" charset="-122"/>
                <a:ea typeface="宋体" panose="02010600030101010101" pitchFamily="2" charset="-122"/>
                <a:cs typeface="+mj-cs"/>
              </a:rPr>
              <a:t>虽然"所有特征彼此独立"这个假设，在现实中不太可能成立，但是它可以大大简化计算，而且有研究表明对分类结果的准确性影响不大。</a:t>
            </a:r>
            <a:endParaRPr lang="en-US" altLang="zh-CN" sz="2400" b="1" dirty="0">
              <a:latin typeface="宋体" panose="02010600030101010101" pitchFamily="2" charset="-122"/>
              <a:ea typeface="宋体" panose="02010600030101010101" pitchFamily="2" charset="-122"/>
              <a:cs typeface="+mj-cs"/>
            </a:endParaRPr>
          </a:p>
          <a:p>
            <a:endParaRPr lang="zh-CN" altLang="zh-CN" dirty="0"/>
          </a:p>
        </p:txBody>
      </p:sp>
    </p:spTree>
    <p:extLst>
      <p:ext uri="{BB962C8B-B14F-4D97-AF65-F5344CB8AC3E}">
        <p14:creationId xmlns:p14="http://schemas.microsoft.com/office/powerpoint/2010/main" val="3041445223"/>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1"/>
          <p:cNvSpPr txBox="1">
            <a:spLocks noChangeArrowheads="1"/>
          </p:cNvSpPr>
          <p:nvPr/>
        </p:nvSpPr>
        <p:spPr bwMode="auto">
          <a:xfrm>
            <a:off x="539552" y="548680"/>
            <a:ext cx="50030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dirty="0">
                <a:effectLst>
                  <a:outerShdw blurRad="38100" dist="38100" dir="2700000" algn="tl">
                    <a:srgbClr val="000000">
                      <a:alpha val="43137"/>
                    </a:srgbClr>
                  </a:outerShdw>
                </a:effectLst>
                <a:latin typeface="+mj-ea"/>
                <a:ea typeface="+mj-ea"/>
                <a:cs typeface="+mj-cs"/>
              </a:rPr>
              <a:t>10.3.3 </a:t>
            </a:r>
            <a:r>
              <a:rPr lang="zh-CN" altLang="en-US" sz="3200" b="1" dirty="0">
                <a:effectLst>
                  <a:outerShdw blurRad="38100" dist="38100" dir="2700000" algn="tl">
                    <a:srgbClr val="000000">
                      <a:alpha val="43137"/>
                    </a:srgbClr>
                  </a:outerShdw>
                </a:effectLst>
                <a:latin typeface="+mj-ea"/>
                <a:ea typeface="+mj-ea"/>
                <a:cs typeface="+mj-cs"/>
              </a:rPr>
              <a:t>贝叶斯信念网络</a:t>
            </a:r>
          </a:p>
        </p:txBody>
      </p:sp>
      <p:sp>
        <p:nvSpPr>
          <p:cNvPr id="21506" name="文本框 5"/>
          <p:cNvSpPr txBox="1">
            <a:spLocks noChangeArrowheads="1"/>
          </p:cNvSpPr>
          <p:nvPr/>
        </p:nvSpPr>
        <p:spPr bwMode="auto">
          <a:xfrm>
            <a:off x="764382" y="1609481"/>
            <a:ext cx="755203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720000"/>
            <a:r>
              <a:rPr lang="zh-CN" altLang="en-US" sz="2400" b="1" dirty="0">
                <a:latin typeface="宋体" panose="02010600030101010101" pitchFamily="2" charset="-122"/>
                <a:cs typeface="+mj-cs"/>
              </a:rPr>
              <a:t>在我们讨论朴素贝叶斯分类时，朴素贝叶斯分类有一个限制条件，就是特征属性必须有条件独立或基本独立（实际上在现实应用中几乎不可能做到完全独立）。当这个条件成立时，朴素贝叶斯分类法的准确率是最高的，但不幸的是，现实中各个特征属性间往往并不条件独立，而是具有较强的相关性，这样就限制了朴素贝叶斯分类的能力。</a:t>
            </a:r>
          </a:p>
          <a:p>
            <a:pPr indent="720000"/>
            <a:r>
              <a:rPr lang="zh-CN" altLang="en-US" sz="2400" b="1" dirty="0">
                <a:latin typeface="宋体" panose="02010600030101010101" pitchFamily="2" charset="-122"/>
                <a:cs typeface="+mj-cs"/>
              </a:rPr>
              <a:t>接下来讨论贝叶斯分类中更高级、应用范围更广的一种算法——贝叶斯网络（又称贝叶斯信念网络或信念网络）。</a:t>
            </a:r>
          </a:p>
        </p:txBody>
      </p:sp>
    </p:spTree>
    <p:extLst>
      <p:ext uri="{BB962C8B-B14F-4D97-AF65-F5344CB8AC3E}">
        <p14:creationId xmlns:p14="http://schemas.microsoft.com/office/powerpoint/2010/main" val="2582709586"/>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p:cNvSpPr>
            <a:spLocks noGrp="1"/>
          </p:cNvSpPr>
          <p:nvPr>
            <p:ph sz="quarter" idx="1"/>
          </p:nvPr>
        </p:nvSpPr>
        <p:spPr>
          <a:xfrm>
            <a:off x="539552" y="1700808"/>
            <a:ext cx="7772400" cy="4090987"/>
          </a:xfrm>
        </p:spPr>
        <p:txBody>
          <a:bodyPr/>
          <a:lstStyle/>
          <a:p>
            <a:pPr indent="0" eaLnBrk="1" hangingPunct="1"/>
            <a:r>
              <a:rPr lang="zh-CN" altLang="en-US" sz="2400" dirty="0"/>
              <a:t> </a:t>
            </a:r>
            <a:r>
              <a:rPr lang="zh-CN" altLang="en-US" sz="2400" b="1" dirty="0">
                <a:latin typeface="宋体" panose="02010600030101010101" pitchFamily="2" charset="-122"/>
                <a:ea typeface="宋体" panose="02010600030101010101" pitchFamily="2" charset="-122"/>
                <a:cs typeface="+mj-cs"/>
              </a:rPr>
              <a:t>朴素贝叶斯分类假定类条件独立，即给定样本的类标号，属性的值相互条件独立。</a:t>
            </a:r>
            <a:endParaRPr lang="en-US" altLang="zh-CN" sz="2400" b="1" dirty="0">
              <a:latin typeface="宋体" panose="02010600030101010101" pitchFamily="2" charset="-122"/>
              <a:ea typeface="宋体" panose="02010600030101010101" pitchFamily="2" charset="-122"/>
              <a:cs typeface="+mj-cs"/>
            </a:endParaRPr>
          </a:p>
          <a:p>
            <a:pPr indent="0" eaLnBrk="1" hangingPunct="1"/>
            <a:r>
              <a:rPr lang="zh-CN" altLang="en-US" sz="2400" b="1" dirty="0">
                <a:latin typeface="宋体" panose="02010600030101010101" pitchFamily="2" charset="-122"/>
                <a:ea typeface="宋体" panose="02010600030101010101" pitchFamily="2" charset="-122"/>
                <a:cs typeface="+mj-cs"/>
              </a:rPr>
              <a:t> 但在实践中，变量之间的依赖可能存在。贝叶斯信念网络说明联合条件概率分布，它允许在变量的子集间定义类条件独立性。它提供一种因果关系的图形。</a:t>
            </a:r>
            <a:endParaRPr lang="en-US" altLang="zh-CN" sz="2400" b="1" dirty="0">
              <a:latin typeface="宋体" panose="02010600030101010101" pitchFamily="2" charset="-122"/>
              <a:ea typeface="宋体" panose="02010600030101010101" pitchFamily="2" charset="-122"/>
              <a:cs typeface="+mj-cs"/>
              <a:sym typeface="Arial" panose="020B0604020202020204" pitchFamily="34" charset="0"/>
            </a:endParaRPr>
          </a:p>
          <a:p>
            <a:pPr indent="0" eaLnBrk="1" hangingPunct="1"/>
            <a:r>
              <a:rPr lang="zh-CN" altLang="en-US" sz="2400" b="1" dirty="0">
                <a:latin typeface="宋体" panose="02010600030101010101" pitchFamily="2" charset="-122"/>
                <a:ea typeface="宋体" panose="02010600030101010101" pitchFamily="2" charset="-122"/>
                <a:cs typeface="+mj-cs"/>
                <a:sym typeface="Arial" panose="020B0604020202020204" pitchFamily="34" charset="0"/>
              </a:rPr>
              <a:t>贝叶斯网络由网络结构和条件概率表两部分组成。贝叶斯网的网络结构是一个有向无环图。由结点和有向弧段组成。每个结点代表一个事件或者随机变量，变量值可以是离散的或连续的，结点的取值是完备互斥的。表示起因的假设和表示结果的数据均用结点表示。</a:t>
            </a:r>
          </a:p>
          <a:p>
            <a:pPr indent="0" eaLnBrk="1" hangingPunct="1"/>
            <a:endParaRPr lang="en-US" altLang="zh-CN" sz="2400" dirty="0"/>
          </a:p>
        </p:txBody>
      </p:sp>
      <p:sp>
        <p:nvSpPr>
          <p:cNvPr id="4" name="文本框 1">
            <a:extLst>
              <a:ext uri="{FF2B5EF4-FFF2-40B4-BE49-F238E27FC236}">
                <a16:creationId xmlns:a16="http://schemas.microsoft.com/office/drawing/2014/main" id="{624933E3-F52D-4F7E-B951-69C984672C8E}"/>
              </a:ext>
            </a:extLst>
          </p:cNvPr>
          <p:cNvSpPr txBox="1">
            <a:spLocks noChangeArrowheads="1"/>
          </p:cNvSpPr>
          <p:nvPr/>
        </p:nvSpPr>
        <p:spPr bwMode="auto">
          <a:xfrm>
            <a:off x="539552" y="548680"/>
            <a:ext cx="50030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dirty="0">
                <a:effectLst>
                  <a:outerShdw blurRad="38100" dist="38100" dir="2700000" algn="tl">
                    <a:srgbClr val="000000">
                      <a:alpha val="43137"/>
                    </a:srgbClr>
                  </a:outerShdw>
                </a:effectLst>
                <a:latin typeface="+mj-ea"/>
                <a:ea typeface="+mj-ea"/>
                <a:cs typeface="+mj-cs"/>
              </a:rPr>
              <a:t>10.3.3 </a:t>
            </a:r>
            <a:r>
              <a:rPr lang="zh-CN" altLang="en-US" sz="3200" b="1" dirty="0">
                <a:effectLst>
                  <a:outerShdw blurRad="38100" dist="38100" dir="2700000" algn="tl">
                    <a:srgbClr val="000000">
                      <a:alpha val="43137"/>
                    </a:srgbClr>
                  </a:outerShdw>
                </a:effectLst>
                <a:latin typeface="+mj-ea"/>
                <a:ea typeface="+mj-ea"/>
                <a:cs typeface="+mj-cs"/>
              </a:rPr>
              <a:t>贝叶斯信念网络</a:t>
            </a:r>
          </a:p>
        </p:txBody>
      </p:sp>
    </p:spTree>
    <p:extLst>
      <p:ext uri="{BB962C8B-B14F-4D97-AF65-F5344CB8AC3E}">
        <p14:creationId xmlns:p14="http://schemas.microsoft.com/office/powerpoint/2010/main" val="2383136382"/>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457200" y="457200"/>
            <a:ext cx="8229600" cy="739552"/>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1</a:t>
            </a:r>
            <a:r>
              <a:rPr lang="zh-CN" altLang="en-US" sz="3200" b="1" dirty="0">
                <a:solidFill>
                  <a:schemeClr val="accent1">
                    <a:lumMod val="25000"/>
                  </a:schemeClr>
                </a:solidFill>
                <a:effectLst>
                  <a:outerShdw blurRad="38100" dist="38100" dir="2700000" algn="tl">
                    <a:srgbClr val="000000">
                      <a:alpha val="43137"/>
                    </a:srgbClr>
                  </a:outerShdw>
                </a:effectLst>
              </a:rPr>
              <a:t>、 一个简单的例子</a:t>
            </a:r>
          </a:p>
        </p:txBody>
      </p:sp>
      <p:sp>
        <p:nvSpPr>
          <p:cNvPr id="3" name="内容占位符 2"/>
          <p:cNvSpPr>
            <a:spLocks noGrp="1"/>
          </p:cNvSpPr>
          <p:nvPr>
            <p:ph sz="quarter" idx="1"/>
          </p:nvPr>
        </p:nvSpPr>
        <p:spPr>
          <a:xfrm>
            <a:off x="4880959" y="1340767"/>
            <a:ext cx="4155536" cy="4904457"/>
          </a:xfrm>
        </p:spPr>
        <p:txBody>
          <a:bodyPr/>
          <a:lstStyle/>
          <a:p>
            <a:r>
              <a:rPr lang="zh-CN" altLang="en-US" sz="2400" b="1" dirty="0">
                <a:latin typeface="宋体" panose="02010600030101010101" pitchFamily="2" charset="-122"/>
                <a:ea typeface="宋体" panose="02010600030101010101" pitchFamily="2" charset="-122"/>
                <a:cs typeface="+mj-cs"/>
              </a:rPr>
              <a:t>由左图给出，它对下雨</a:t>
            </a:r>
            <a:r>
              <a:rPr lang="en-US" altLang="zh-CN" sz="2400" b="1" dirty="0">
                <a:latin typeface="宋体" panose="02010600030101010101" pitchFamily="2" charset="-122"/>
                <a:ea typeface="宋体" panose="02010600030101010101" pitchFamily="2" charset="-122"/>
                <a:cs typeface="+mj-cs"/>
              </a:rPr>
              <a:t>(R)</a:t>
            </a:r>
            <a:r>
              <a:rPr lang="zh-CN" altLang="en-US" sz="2400" b="1" dirty="0">
                <a:latin typeface="宋体" panose="02010600030101010101" pitchFamily="2" charset="-122"/>
                <a:ea typeface="宋体" panose="02010600030101010101" pitchFamily="2" charset="-122"/>
                <a:cs typeface="+mj-cs"/>
              </a:rPr>
              <a:t>引起草地变湿</a:t>
            </a:r>
            <a:r>
              <a:rPr lang="en-US" altLang="zh-CN" sz="2400" b="1" dirty="0">
                <a:latin typeface="宋体" panose="02010600030101010101" pitchFamily="2" charset="-122"/>
                <a:ea typeface="宋体" panose="02010600030101010101" pitchFamily="2" charset="-122"/>
                <a:cs typeface="+mj-cs"/>
              </a:rPr>
              <a:t>(W)</a:t>
            </a:r>
            <a:r>
              <a:rPr lang="zh-CN" altLang="en-US" sz="2400" b="1" dirty="0">
                <a:latin typeface="宋体" panose="02010600030101010101" pitchFamily="2" charset="-122"/>
                <a:ea typeface="宋体" panose="02010600030101010101" pitchFamily="2" charset="-122"/>
                <a:cs typeface="+mj-cs"/>
              </a:rPr>
              <a:t>建模。天下雨的可能性为</a:t>
            </a:r>
            <a:r>
              <a:rPr lang="en-US" altLang="zh-CN" sz="2400" b="1" dirty="0">
                <a:latin typeface="宋体" panose="02010600030101010101" pitchFamily="2" charset="-122"/>
                <a:ea typeface="宋体" panose="02010600030101010101" pitchFamily="2" charset="-122"/>
                <a:cs typeface="+mj-cs"/>
              </a:rPr>
              <a:t>40</a:t>
            </a:r>
            <a:r>
              <a:rPr lang="zh-CN" altLang="en-US" sz="2400" b="1" dirty="0">
                <a:latin typeface="宋体" panose="02010600030101010101" pitchFamily="2" charset="-122"/>
                <a:ea typeface="宋体" panose="02010600030101010101" pitchFamily="2" charset="-122"/>
                <a:cs typeface="+mj-cs"/>
              </a:rPr>
              <a:t>％，并且下雨时草地变湿的可能性为</a:t>
            </a:r>
            <a:r>
              <a:rPr lang="en-US" altLang="zh-CN" sz="2400" b="1" dirty="0">
                <a:latin typeface="宋体" panose="02010600030101010101" pitchFamily="2" charset="-122"/>
                <a:ea typeface="宋体" panose="02010600030101010101" pitchFamily="2" charset="-122"/>
                <a:cs typeface="+mj-cs"/>
              </a:rPr>
              <a:t>90</a:t>
            </a:r>
            <a:r>
              <a:rPr lang="zh-CN" altLang="en-US" sz="2400" b="1" dirty="0">
                <a:latin typeface="宋体" panose="02010600030101010101" pitchFamily="2" charset="-122"/>
                <a:ea typeface="宋体" panose="02010600030101010101" pitchFamily="2" charset="-122"/>
                <a:cs typeface="+mj-cs"/>
              </a:rPr>
              <a:t>％；也许</a:t>
            </a:r>
            <a:r>
              <a:rPr lang="en-US" altLang="zh-CN" sz="2400" b="1" dirty="0">
                <a:latin typeface="宋体" panose="02010600030101010101" pitchFamily="2" charset="-122"/>
                <a:ea typeface="宋体" panose="02010600030101010101" pitchFamily="2" charset="-122"/>
                <a:cs typeface="+mj-cs"/>
              </a:rPr>
              <a:t>10</a:t>
            </a:r>
            <a:r>
              <a:rPr lang="zh-CN" altLang="en-US" sz="2400" b="1" dirty="0">
                <a:latin typeface="宋体" panose="02010600030101010101" pitchFamily="2" charset="-122"/>
                <a:ea typeface="宋体" panose="02010600030101010101" pitchFamily="2" charset="-122"/>
                <a:cs typeface="+mj-cs"/>
              </a:rPr>
              <a:t>％的时间雨下得不长，不足以让我们真正认为草地被淋湿了。</a:t>
            </a:r>
            <a:endParaRPr lang="en-US" altLang="zh-CN" sz="2400" b="1" dirty="0">
              <a:latin typeface="宋体" panose="02010600030101010101" pitchFamily="2" charset="-122"/>
              <a:ea typeface="宋体" panose="02010600030101010101" pitchFamily="2" charset="-122"/>
              <a:cs typeface="+mj-cs"/>
            </a:endParaRPr>
          </a:p>
          <a:p>
            <a:r>
              <a:rPr lang="zh-CN" altLang="en-US" sz="2400" b="1" dirty="0">
                <a:latin typeface="宋体" panose="02010600030101010101" pitchFamily="2" charset="-122"/>
                <a:ea typeface="宋体" panose="02010600030101010101" pitchFamily="2" charset="-122"/>
                <a:cs typeface="+mj-cs"/>
              </a:rPr>
              <a:t>在这个例子中，随机变量是二元的：真或假。存在</a:t>
            </a:r>
            <a:r>
              <a:rPr lang="en-US" altLang="zh-CN" sz="2400" b="1" dirty="0">
                <a:latin typeface="宋体" panose="02010600030101010101" pitchFamily="2" charset="-122"/>
                <a:ea typeface="宋体" panose="02010600030101010101" pitchFamily="2" charset="-122"/>
                <a:cs typeface="+mj-cs"/>
              </a:rPr>
              <a:t>20</a:t>
            </a:r>
            <a:r>
              <a:rPr lang="zh-CN" altLang="en-US" sz="2400" b="1" dirty="0">
                <a:latin typeface="宋体" panose="02010600030101010101" pitchFamily="2" charset="-122"/>
                <a:ea typeface="宋体" panose="02010600030101010101" pitchFamily="2" charset="-122"/>
                <a:cs typeface="+mj-cs"/>
              </a:rPr>
              <a:t>％的可能性草地变湿而实际上并没有下雨，例如，使用喷水器时。</a:t>
            </a:r>
          </a:p>
          <a:p>
            <a:endParaRPr lang="zh-CN" altLang="en-US" sz="2800" dirty="0"/>
          </a:p>
        </p:txBody>
      </p:sp>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48F38FE-3948-4565-AA22-FAFCAC460D9A}" type="slidenum">
              <a:rPr kumimoji="0" lang="en-US" altLang="zh-TW">
                <a:solidFill>
                  <a:srgbClr val="FFFFFF"/>
                </a:solidFill>
                <a:latin typeface="Franklin Gothic Book" pitchFamily="34" charset="0"/>
                <a:ea typeface="微軟正黑體" panose="020B0604030504040204" pitchFamily="34" charset="-120"/>
              </a:rPr>
              <a:pPr eaLnBrk="1" hangingPunct="1"/>
              <a:t>79</a:t>
            </a:fld>
            <a:endParaRPr kumimoji="0" lang="en-US" altLang="zh-TW">
              <a:solidFill>
                <a:srgbClr val="FFFFFF"/>
              </a:solidFill>
              <a:latin typeface="Franklin Gothic Book" pitchFamily="34" charset="0"/>
              <a:ea typeface="微軟正黑體" panose="020B0604030504040204" pitchFamily="34" charset="-120"/>
            </a:endParaRPr>
          </a:p>
        </p:txBody>
      </p:sp>
      <p:pic>
        <p:nvPicPr>
          <p:cNvPr id="10" name="Picture 2">
            <a:extLst>
              <a:ext uri="{FF2B5EF4-FFF2-40B4-BE49-F238E27FC236}">
                <a16:creationId xmlns:a16="http://schemas.microsoft.com/office/drawing/2014/main" id="{0102F5AE-D4C3-4E30-A2A5-B1EB6EC73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29" y="1340768"/>
            <a:ext cx="4534930" cy="490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id="{F9C44981-4EC8-4BE9-877F-C84FE196103C}"/>
              </a:ext>
            </a:extLst>
          </p:cNvPr>
          <p:cNvSpPr/>
          <p:nvPr/>
        </p:nvSpPr>
        <p:spPr>
          <a:xfrm>
            <a:off x="2771800" y="4409871"/>
            <a:ext cx="1611184" cy="400110"/>
          </a:xfrm>
          <a:prstGeom prst="rect">
            <a:avLst/>
          </a:prstGeom>
        </p:spPr>
        <p:txBody>
          <a:bodyPr wrap="square">
            <a:spAutoFit/>
          </a:bodyPr>
          <a:lstStyle/>
          <a:p>
            <a:r>
              <a:rPr lang="en-US" altLang="zh-CN" sz="2000" b="1" dirty="0">
                <a:latin typeface="宋体" panose="02010600030101010101" pitchFamily="2" charset="-122"/>
              </a:rPr>
              <a:t>P(W|R)=0.9</a:t>
            </a:r>
            <a:endParaRPr lang="zh-CN" altLang="en-US" sz="20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95763FD-8D2B-4AAD-8A4B-DA6FCDAEF660}"/>
                  </a:ext>
                </a:extLst>
              </p:cNvPr>
              <p:cNvSpPr/>
              <p:nvPr/>
            </p:nvSpPr>
            <p:spPr>
              <a:xfrm>
                <a:off x="2862789" y="4905871"/>
                <a:ext cx="1683191" cy="400110"/>
              </a:xfrm>
              <a:prstGeom prst="rect">
                <a:avLst/>
              </a:prstGeom>
            </p:spPr>
            <p:txBody>
              <a:bodyPr wrap="square">
                <a:spAutoFit/>
              </a:bodyPr>
              <a:lstStyle/>
              <a:p>
                <a:r>
                  <a:rPr lang="en-US" altLang="zh-CN" sz="2000" b="1" dirty="0">
                    <a:latin typeface="宋体" panose="02010600030101010101" pitchFamily="2" charset="-122"/>
                  </a:rPr>
                  <a:t>P(W|</a:t>
                </a:r>
                <a14:m>
                  <m:oMath xmlns:m="http://schemas.openxmlformats.org/officeDocument/2006/math">
                    <m:r>
                      <a:rPr lang="en-US" altLang="zh-CN" sz="2000" b="1" i="1">
                        <a:latin typeface="Cambria Math" panose="02040503050406030204" pitchFamily="18" charset="0"/>
                        <a:ea typeface="Cambria Math" panose="02040503050406030204" pitchFamily="18" charset="0"/>
                      </a:rPr>
                      <m:t>~</m:t>
                    </m:r>
                  </m:oMath>
                </a14:m>
                <a:r>
                  <a:rPr lang="en-US" altLang="zh-CN" sz="2000" b="1" dirty="0">
                    <a:latin typeface="宋体" panose="02010600030101010101" pitchFamily="2" charset="-122"/>
                  </a:rPr>
                  <a:t>R)=0.2</a:t>
                </a:r>
                <a:endParaRPr lang="zh-CN" altLang="en-US" sz="2000" dirty="0"/>
              </a:p>
            </p:txBody>
          </p:sp>
        </mc:Choice>
        <mc:Fallback xmlns="">
          <p:sp>
            <p:nvSpPr>
              <p:cNvPr id="12" name="矩形 11">
                <a:extLst>
                  <a:ext uri="{FF2B5EF4-FFF2-40B4-BE49-F238E27FC236}">
                    <a16:creationId xmlns:a16="http://schemas.microsoft.com/office/drawing/2014/main" id="{A95763FD-8D2B-4AAD-8A4B-DA6FCDAEF660}"/>
                  </a:ext>
                </a:extLst>
              </p:cNvPr>
              <p:cNvSpPr>
                <a:spLocks noRot="1" noChangeAspect="1" noMove="1" noResize="1" noEditPoints="1" noAdjustHandles="1" noChangeArrowheads="1" noChangeShapeType="1" noTextEdit="1"/>
              </p:cNvSpPr>
              <p:nvPr/>
            </p:nvSpPr>
            <p:spPr>
              <a:xfrm>
                <a:off x="2862789" y="4905871"/>
                <a:ext cx="1683191" cy="400110"/>
              </a:xfrm>
              <a:prstGeom prst="rect">
                <a:avLst/>
              </a:prstGeom>
              <a:blipFill>
                <a:blip r:embed="rId3"/>
                <a:stretch>
                  <a:fillRect l="-3986" t="-12308" r="-2899" b="-24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5294673"/>
      </p:ext>
    </p:extLst>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124744"/>
                <a:ext cx="7632848" cy="4392488"/>
              </a:xfrm>
            </p:spPr>
            <p:txBody>
              <a:bodyPr rtlCol="0">
                <a:normAutofit/>
              </a:bodyPr>
              <a:lstStyle/>
              <a:p>
                <a:pPr marL="457200" indent="-457200" algn="just" eaLnBrk="1" fontAlgn="auto" hangingPunct="1">
                  <a:spcAft>
                    <a:spcPts val="0"/>
                  </a:spcAft>
                  <a:buFont typeface="Arial" panose="020B0604020202020204" pitchFamily="34" charset="0"/>
                  <a:buChar char="•"/>
                  <a:defRPr/>
                </a:pPr>
                <a:r>
                  <a:rPr lang="zh-CN" altLang="en-US" sz="2400" b="1" dirty="0">
                    <a:latin typeface="宋体" panose="02010600030101010101" pitchFamily="2" charset="-122"/>
                    <a:ea typeface="宋体" panose="02010600030101010101" pitchFamily="2" charset="-122"/>
                    <a:cs typeface="+mj-cs"/>
                  </a:rPr>
                  <a:t>描述</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的平均值或期望值如何依赖于</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的方程称为</a:t>
                </a:r>
                <a:r>
                  <a:rPr lang="zh-CN" altLang="en-US" sz="2400" b="1" dirty="0">
                    <a:solidFill>
                      <a:srgbClr val="FF0000"/>
                    </a:solidFill>
                    <a:latin typeface="宋体" panose="02010600030101010101" pitchFamily="2" charset="-122"/>
                    <a:ea typeface="宋体" panose="02010600030101010101" pitchFamily="2" charset="-122"/>
                    <a:cs typeface="+mj-cs"/>
                  </a:rPr>
                  <a:t>回归方程</a:t>
                </a:r>
                <a:r>
                  <a:rPr lang="zh-CN" altLang="en-US" sz="2400" b="1" dirty="0">
                    <a:latin typeface="宋体" panose="02010600030101010101" pitchFamily="2" charset="-122"/>
                    <a:ea typeface="宋体" panose="02010600030101010101" pitchFamily="2" charset="-122"/>
                    <a:cs typeface="+mj-cs"/>
                  </a:rPr>
                  <a:t>；</a:t>
                </a:r>
              </a:p>
              <a:p>
                <a:pPr marL="457200" indent="-457200" algn="just" eaLnBrk="1" fontAlgn="auto" hangingPunct="1">
                  <a:spcAft>
                    <a:spcPts val="0"/>
                  </a:spcAft>
                  <a:buFont typeface="Arial" panose="020B0604020202020204" pitchFamily="34" charset="0"/>
                  <a:buChar char="•"/>
                  <a:defRPr/>
                </a:pPr>
                <a:r>
                  <a:rPr lang="zh-CN" altLang="en-US" sz="2400" b="1" dirty="0">
                    <a:latin typeface="宋体" panose="02010600030101010101" pitchFamily="2" charset="-122"/>
                    <a:ea typeface="宋体" panose="02010600030101010101" pitchFamily="2" charset="-122"/>
                    <a:cs typeface="+mj-cs"/>
                  </a:rPr>
                  <a:t>一元线性回归方程的形式如下：</a:t>
                </a:r>
              </a:p>
              <a:p>
                <a:pPr marL="457200" indent="-457200" algn="just" eaLnBrk="1" fontAlgn="auto" hangingPunct="1">
                  <a:spcAft>
                    <a:spcPts val="0"/>
                  </a:spcAft>
                  <a:buNone/>
                  <a:defRPr/>
                </a:pPr>
                <a:r>
                  <a:rPr lang="zh-CN" altLang="en-US" sz="2400" b="1" dirty="0">
                    <a:latin typeface="宋体" panose="02010600030101010101" pitchFamily="2" charset="-122"/>
                    <a:ea typeface="宋体" panose="02010600030101010101" pitchFamily="2" charset="-122"/>
                    <a:cs typeface="+mj-cs"/>
                  </a:rPr>
                  <a:t>                  </a:t>
                </a:r>
                <a14:m>
                  <m:oMath xmlns:m="http://schemas.openxmlformats.org/officeDocument/2006/math">
                    <m:r>
                      <a:rPr lang="en-US" altLang="zh-CN" sz="2400" b="1" i="1" dirty="0" smtClean="0">
                        <a:latin typeface="Cambria Math" panose="02040503050406030204" pitchFamily="18" charset="0"/>
                        <a:ea typeface="宋体" panose="02010600030101010101" pitchFamily="2" charset="-122"/>
                        <a:cs typeface="+mj-cs"/>
                      </a:rPr>
                      <m:t>𝑬</m:t>
                    </m:r>
                    <m:r>
                      <a:rPr lang="en-US" altLang="zh-CN" sz="2400" b="1" i="1" dirty="0" smtClean="0">
                        <a:latin typeface="Cambria Math" panose="02040503050406030204" pitchFamily="18" charset="0"/>
                        <a:ea typeface="宋体" panose="02010600030101010101" pitchFamily="2" charset="-122"/>
                        <a:cs typeface="+mj-cs"/>
                      </a:rPr>
                      <m:t>(</m:t>
                    </m:r>
                    <m:r>
                      <a:rPr lang="en-US" altLang="zh-CN" sz="2400" b="1" i="1" dirty="0">
                        <a:latin typeface="Cambria Math" panose="02040503050406030204" pitchFamily="18" charset="0"/>
                        <a:ea typeface="宋体" panose="02010600030101010101" pitchFamily="2" charset="-122"/>
                        <a:cs typeface="+mj-cs"/>
                      </a:rPr>
                      <m:t>𝒚</m:t>
                    </m:r>
                    <m:r>
                      <a:rPr lang="en-US" altLang="zh-CN" sz="2400" b="1" i="1" dirty="0" smtClean="0">
                        <a:latin typeface="Cambria Math" panose="02040503050406030204" pitchFamily="18" charset="0"/>
                        <a:ea typeface="宋体" panose="02010600030101010101" pitchFamily="2" charset="-122"/>
                        <a:cs typeface="+mj-cs"/>
                      </a:rPr>
                      <m:t>)</m:t>
                    </m:r>
                    <m:r>
                      <a:rPr lang="en-US" altLang="zh-CN" sz="2400" b="1" i="1" dirty="0">
                        <a:latin typeface="Cambria Math" panose="02040503050406030204" pitchFamily="18" charset="0"/>
                        <a:ea typeface="宋体" panose="02010600030101010101" pitchFamily="2" charset="-122"/>
                        <a:cs typeface="+mj-cs"/>
                      </a:rPr>
                      <m:t> =</m:t>
                    </m:r>
                    <m:sSub>
                      <m:sSubPr>
                        <m:ctrlPr>
                          <a:rPr lang="en-US" altLang="zh-CN" sz="2400" b="1" i="1" dirty="0">
                            <a:latin typeface="Cambria Math" panose="02040503050406030204" pitchFamily="18" charset="0"/>
                            <a:ea typeface="宋体" panose="02010600030101010101" pitchFamily="2" charset="-122"/>
                          </a:rPr>
                        </m:ctrlPr>
                      </m:sSubPr>
                      <m:e>
                        <m:r>
                          <a:rPr lang="en-US" altLang="zh-CN" sz="2400" b="1" i="1" dirty="0">
                            <a:latin typeface="Cambria Math" panose="02040503050406030204" pitchFamily="18" charset="0"/>
                            <a:ea typeface="宋体" panose="02010600030101010101" pitchFamily="2" charset="-122"/>
                            <a:sym typeface="Symbol" pitchFamily="18" charset="2"/>
                          </a:rPr>
                          <m:t></m:t>
                        </m:r>
                      </m:e>
                      <m:sub>
                        <m:r>
                          <a:rPr lang="en-US" altLang="zh-CN" sz="2400" b="1" i="1" dirty="0" smtClean="0">
                            <a:latin typeface="Cambria Math" panose="02040503050406030204" pitchFamily="18" charset="0"/>
                            <a:ea typeface="宋体" panose="02010600030101010101" pitchFamily="2" charset="-122"/>
                            <a:sym typeface="Symbol" pitchFamily="18" charset="2"/>
                          </a:rPr>
                          <m:t>𝟎</m:t>
                        </m:r>
                      </m:sub>
                    </m:sSub>
                    <m:r>
                      <a:rPr lang="en-US" altLang="zh-CN" sz="2400" b="1" i="1" dirty="0">
                        <a:latin typeface="Cambria Math" panose="02040503050406030204" pitchFamily="18" charset="0"/>
                        <a:ea typeface="宋体" panose="02010600030101010101" pitchFamily="2" charset="-122"/>
                        <a:cs typeface="+mj-cs"/>
                      </a:rPr>
                      <m:t>+</m:t>
                    </m:r>
                    <m:sSub>
                      <m:sSubPr>
                        <m:ctrlPr>
                          <a:rPr lang="en-US" altLang="zh-CN" sz="2400" b="1" i="1" dirty="0">
                            <a:latin typeface="Cambria Math" panose="02040503050406030204" pitchFamily="18" charset="0"/>
                            <a:ea typeface="宋体" panose="02010600030101010101" pitchFamily="2" charset="-122"/>
                            <a:cs typeface="+mj-cs"/>
                          </a:rPr>
                        </m:ctrlPr>
                      </m:sSubPr>
                      <m:e>
                        <m:r>
                          <a:rPr lang="en-US" altLang="zh-CN" sz="2400" b="1" i="1" dirty="0">
                            <a:latin typeface="Cambria Math" panose="02040503050406030204" pitchFamily="18" charset="0"/>
                            <a:ea typeface="宋体" panose="02010600030101010101" pitchFamily="2" charset="-122"/>
                            <a:cs typeface="+mj-cs"/>
                            <a:sym typeface="Symbol" pitchFamily="18" charset="2"/>
                          </a:rPr>
                          <m:t></m:t>
                        </m:r>
                      </m:e>
                      <m:sub>
                        <m:r>
                          <a:rPr lang="en-US" altLang="zh-CN" sz="2400" b="1" i="1" dirty="0">
                            <a:latin typeface="Cambria Math" panose="02040503050406030204" pitchFamily="18" charset="0"/>
                            <a:ea typeface="宋体" panose="02010600030101010101" pitchFamily="2" charset="-122"/>
                            <a:cs typeface="+mj-cs"/>
                          </a:rPr>
                          <m:t>𝟏</m:t>
                        </m:r>
                      </m:sub>
                    </m:sSub>
                    <m:r>
                      <a:rPr lang="en-US" altLang="zh-CN" sz="2400" b="1" i="1" dirty="0">
                        <a:latin typeface="Cambria Math" panose="02040503050406030204" pitchFamily="18" charset="0"/>
                        <a:ea typeface="宋体" panose="02010600030101010101" pitchFamily="2" charset="-122"/>
                        <a:cs typeface="+mj-cs"/>
                      </a:rPr>
                      <m:t>𝒙</m:t>
                    </m:r>
                  </m:oMath>
                </a14:m>
                <a:endParaRPr lang="en-US" altLang="zh-CN" sz="2400" b="1" dirty="0">
                  <a:latin typeface="宋体" panose="02010600030101010101" pitchFamily="2" charset="-122"/>
                  <a:ea typeface="宋体" panose="02010600030101010101" pitchFamily="2" charset="-122"/>
                  <a:cs typeface="+mj-cs"/>
                </a:endParaRPr>
              </a:p>
              <a:p>
                <a:pPr algn="just" fontAlgn="auto">
                  <a:lnSpc>
                    <a:spcPct val="110000"/>
                  </a:lnSpc>
                  <a:spcBef>
                    <a:spcPct val="50000"/>
                  </a:spcBef>
                  <a:spcAft>
                    <a:spcPts val="0"/>
                  </a:spcAft>
                  <a:buClr>
                    <a:schemeClr val="folHlink"/>
                  </a:buClr>
                  <a:buSzPct val="60000"/>
                  <a:buFont typeface="Wingdings" pitchFamily="2" charset="2"/>
                  <a:buChar char="Ø"/>
                  <a:defRPr/>
                </a:pPr>
                <a:r>
                  <a:rPr lang="zh-CN" altLang="en-US" sz="2400" b="1" dirty="0">
                    <a:latin typeface="宋体" panose="02010600030101010101" pitchFamily="2" charset="-122"/>
                    <a:ea typeface="宋体" panose="02010600030101010101" pitchFamily="2" charset="-122"/>
                    <a:cs typeface="+mj-cs"/>
                  </a:rPr>
                  <a:t>方程表示一条直线，也称为</a:t>
                </a:r>
                <a:r>
                  <a:rPr lang="zh-CN" altLang="en-US" sz="2400" b="1" dirty="0">
                    <a:solidFill>
                      <a:srgbClr val="FF0000"/>
                    </a:solidFill>
                    <a:latin typeface="宋体" panose="02010600030101010101" pitchFamily="2" charset="-122"/>
                    <a:ea typeface="宋体" panose="02010600030101010101" pitchFamily="2" charset="-122"/>
                    <a:cs typeface="+mj-cs"/>
                  </a:rPr>
                  <a:t>直线回归方程</a:t>
                </a:r>
                <a:r>
                  <a:rPr lang="zh-CN" altLang="en-US" sz="2400" b="1" dirty="0">
                    <a:latin typeface="宋体" panose="02010600030101010101" pitchFamily="2" charset="-122"/>
                    <a:ea typeface="宋体" panose="02010600030101010101" pitchFamily="2" charset="-122"/>
                    <a:cs typeface="+mj-cs"/>
                  </a:rPr>
                  <a:t>；</a:t>
                </a:r>
              </a:p>
              <a:p>
                <a:pPr algn="just" fontAlgn="auto">
                  <a:lnSpc>
                    <a:spcPct val="110000"/>
                  </a:lnSpc>
                  <a:spcBef>
                    <a:spcPct val="50000"/>
                  </a:spcBef>
                  <a:spcAft>
                    <a:spcPts val="0"/>
                  </a:spcAft>
                  <a:buClr>
                    <a:schemeClr val="folHlink"/>
                  </a:buClr>
                  <a:buSzPct val="60000"/>
                  <a:buFont typeface="Wingdings" pitchFamily="2" charset="2"/>
                  <a:buChar char="Ø"/>
                  <a:defRPr/>
                </a:pP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a:rPr lang="en-US" altLang="zh-CN" sz="2400" b="1" i="1" dirty="0">
                            <a:latin typeface="Cambria Math" panose="02040503050406030204" pitchFamily="18" charset="0"/>
                            <a:ea typeface="宋体" panose="02010600030101010101" pitchFamily="2" charset="-122"/>
                            <a:sym typeface="Symbol" pitchFamily="18" charset="2"/>
                          </a:rPr>
                          <m:t></m:t>
                        </m:r>
                      </m:e>
                      <m:sub>
                        <m:r>
                          <a:rPr lang="en-US" altLang="zh-CN" sz="2400" b="1" i="1" dirty="0">
                            <a:latin typeface="Cambria Math" panose="02040503050406030204" pitchFamily="18" charset="0"/>
                            <a:ea typeface="宋体" panose="02010600030101010101" pitchFamily="2" charset="-122"/>
                            <a:sym typeface="Symbol" pitchFamily="18" charset="2"/>
                          </a:rPr>
                          <m:t>𝟎</m:t>
                        </m:r>
                      </m:sub>
                    </m:sSub>
                  </m:oMath>
                </a14:m>
                <a:r>
                  <a:rPr lang="zh-CN" altLang="en-US" sz="2400" b="1" dirty="0">
                    <a:latin typeface="宋体" panose="02010600030101010101" pitchFamily="2" charset="-122"/>
                    <a:ea typeface="宋体" panose="02010600030101010101" pitchFamily="2" charset="-122"/>
                    <a:cs typeface="+mj-cs"/>
                  </a:rPr>
                  <a:t>是回归直线在</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轴上的</a:t>
                </a:r>
                <a:r>
                  <a:rPr lang="zh-CN" altLang="en-US" sz="2400" b="1" dirty="0">
                    <a:solidFill>
                      <a:srgbClr val="FF0000"/>
                    </a:solidFill>
                    <a:latin typeface="宋体" panose="02010600030101010101" pitchFamily="2" charset="-122"/>
                    <a:ea typeface="宋体" panose="02010600030101010101" pitchFamily="2" charset="-122"/>
                    <a:cs typeface="+mj-cs"/>
                  </a:rPr>
                  <a:t>截距</a:t>
                </a:r>
                <a:r>
                  <a:rPr lang="zh-CN" altLang="en-US" sz="2400" b="1" dirty="0">
                    <a:latin typeface="宋体" panose="02010600030101010101" pitchFamily="2" charset="-122"/>
                    <a:ea typeface="宋体" panose="02010600030101010101" pitchFamily="2" charset="-122"/>
                    <a:cs typeface="+mj-cs"/>
                  </a:rPr>
                  <a:t>，是当</a:t>
                </a:r>
                <a:r>
                  <a:rPr lang="en-US" altLang="zh-CN" sz="2400" b="1" dirty="0">
                    <a:latin typeface="宋体" panose="02010600030101010101" pitchFamily="2" charset="-122"/>
                    <a:ea typeface="宋体" panose="02010600030101010101" pitchFamily="2" charset="-122"/>
                    <a:cs typeface="+mj-cs"/>
                  </a:rPr>
                  <a:t>x=0</a:t>
                </a:r>
                <a:r>
                  <a:rPr lang="zh-CN" altLang="en-US" sz="2400" b="1" dirty="0">
                    <a:latin typeface="宋体" panose="02010600030101010101" pitchFamily="2" charset="-122"/>
                    <a:ea typeface="宋体" panose="02010600030101010101" pitchFamily="2" charset="-122"/>
                    <a:cs typeface="+mj-cs"/>
                  </a:rPr>
                  <a:t>时</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的期望值；</a:t>
                </a:r>
              </a:p>
              <a:p>
                <a:pPr algn="just" fontAlgn="auto">
                  <a:lnSpc>
                    <a:spcPct val="110000"/>
                  </a:lnSpc>
                  <a:spcBef>
                    <a:spcPct val="50000"/>
                  </a:spcBef>
                  <a:spcAft>
                    <a:spcPts val="0"/>
                  </a:spcAft>
                  <a:buClr>
                    <a:schemeClr val="folHlink"/>
                  </a:buClr>
                  <a:buSzPct val="60000"/>
                  <a:buFont typeface="Wingdings" pitchFamily="2" charset="2"/>
                  <a:buChar char="Ø"/>
                  <a:defRPr/>
                </a:pPr>
                <a14:m>
                  <m:oMath xmlns:m="http://schemas.openxmlformats.org/officeDocument/2006/math">
                    <m:sSub>
                      <m:sSubPr>
                        <m:ctrlPr>
                          <a:rPr lang="en-US" altLang="zh-CN" sz="2400" b="1" i="1" dirty="0">
                            <a:latin typeface="Cambria Math" panose="02040503050406030204" pitchFamily="18" charset="0"/>
                            <a:ea typeface="宋体" panose="02010600030101010101" pitchFamily="2" charset="-122"/>
                          </a:rPr>
                        </m:ctrlPr>
                      </m:sSubPr>
                      <m:e>
                        <m:r>
                          <a:rPr lang="en-US" altLang="zh-CN" sz="2400" b="1" i="1" dirty="0">
                            <a:latin typeface="Cambria Math" panose="02040503050406030204" pitchFamily="18" charset="0"/>
                            <a:ea typeface="宋体" panose="02010600030101010101" pitchFamily="2" charset="-122"/>
                            <a:sym typeface="Symbol" pitchFamily="18" charset="2"/>
                          </a:rPr>
                          <m:t></m:t>
                        </m:r>
                      </m:e>
                      <m:sub>
                        <m:r>
                          <a:rPr lang="en-US" altLang="zh-CN" sz="2400" b="1" i="1" dirty="0">
                            <a:latin typeface="Cambria Math" panose="02040503050406030204" pitchFamily="18" charset="0"/>
                            <a:ea typeface="宋体" panose="02010600030101010101" pitchFamily="2" charset="-122"/>
                          </a:rPr>
                          <m:t>𝟏</m:t>
                        </m:r>
                      </m:sub>
                    </m:sSub>
                  </m:oMath>
                </a14:m>
                <a:r>
                  <a:rPr lang="zh-CN" altLang="en-US" sz="2400" b="1" dirty="0">
                    <a:latin typeface="宋体" panose="02010600030101010101" pitchFamily="2" charset="-122"/>
                    <a:ea typeface="宋体" panose="02010600030101010101" pitchFamily="2" charset="-122"/>
                    <a:cs typeface="+mj-cs"/>
                  </a:rPr>
                  <a:t>是直线的</a:t>
                </a:r>
                <a:r>
                  <a:rPr lang="zh-CN" altLang="en-US" sz="2400" b="1" dirty="0">
                    <a:solidFill>
                      <a:srgbClr val="FF0000"/>
                    </a:solidFill>
                    <a:latin typeface="宋体" panose="02010600030101010101" pitchFamily="2" charset="-122"/>
                    <a:ea typeface="宋体" panose="02010600030101010101" pitchFamily="2" charset="-122"/>
                    <a:cs typeface="+mj-cs"/>
                  </a:rPr>
                  <a:t>斜率</a:t>
                </a:r>
                <a:r>
                  <a:rPr lang="zh-CN" altLang="en-US" sz="2400" b="1" dirty="0">
                    <a:latin typeface="宋体" panose="02010600030101010101" pitchFamily="2" charset="-122"/>
                    <a:ea typeface="宋体" panose="02010600030101010101" pitchFamily="2" charset="-122"/>
                    <a:cs typeface="+mj-cs"/>
                  </a:rPr>
                  <a:t>，称为</a:t>
                </a:r>
                <a:r>
                  <a:rPr lang="zh-CN" altLang="en-US" sz="2400" b="1" dirty="0">
                    <a:solidFill>
                      <a:srgbClr val="FF0000"/>
                    </a:solidFill>
                    <a:latin typeface="宋体" panose="02010600030101010101" pitchFamily="2" charset="-122"/>
                    <a:ea typeface="宋体" panose="02010600030101010101" pitchFamily="2" charset="-122"/>
                    <a:cs typeface="+mj-cs"/>
                  </a:rPr>
                  <a:t>回归系数</a:t>
                </a:r>
                <a:r>
                  <a:rPr lang="zh-CN" altLang="en-US" sz="2400" b="1" dirty="0">
                    <a:latin typeface="宋体" panose="02010600030101010101" pitchFamily="2" charset="-122"/>
                    <a:ea typeface="宋体" panose="02010600030101010101" pitchFamily="2" charset="-122"/>
                    <a:cs typeface="+mj-cs"/>
                  </a:rPr>
                  <a:t>，表示当</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每变动一个单位时，</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的平均变动值。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124744"/>
                <a:ext cx="7632848" cy="4392488"/>
              </a:xfrm>
              <a:blipFill>
                <a:blip r:embed="rId2"/>
                <a:stretch>
                  <a:fillRect l="-479" t="-1111" r="-1278"/>
                </a:stretch>
              </a:blipFill>
            </p:spPr>
            <p:txBody>
              <a:bodyPr/>
              <a:lstStyle/>
              <a:p>
                <a:r>
                  <a:rPr lang="zh-CN" altLang="en-US">
                    <a:noFill/>
                  </a:rPr>
                  <a:t> </a:t>
                </a:r>
              </a:p>
            </p:txBody>
          </p:sp>
        </mc:Fallback>
      </mc:AlternateContent>
      <p:sp>
        <p:nvSpPr>
          <p:cNvPr id="4" name="标题 2">
            <a:extLst>
              <a:ext uri="{FF2B5EF4-FFF2-40B4-BE49-F238E27FC236}">
                <a16:creationId xmlns:a16="http://schemas.microsoft.com/office/drawing/2014/main" id="{982E669E-75CC-4D09-893C-52402829ED11}"/>
              </a:ext>
            </a:extLst>
          </p:cNvPr>
          <p:cNvSpPr>
            <a:spLocks noGrp="1" noChangeArrowheads="1"/>
          </p:cNvSpPr>
          <p:nvPr>
            <p:ph type="title"/>
          </p:nvPr>
        </p:nvSpPr>
        <p:spPr>
          <a:xfrm>
            <a:off x="457200" y="457200"/>
            <a:ext cx="8229600" cy="523875"/>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、回归方程</a:t>
            </a:r>
          </a:p>
        </p:txBody>
      </p:sp>
    </p:spTree>
    <p:extLst>
      <p:ext uri="{BB962C8B-B14F-4D97-AF65-F5344CB8AC3E}">
        <p14:creationId xmlns:p14="http://schemas.microsoft.com/office/powerpoint/2010/main" val="17631421"/>
      </p:ext>
    </p:extLst>
  </p:cSld>
  <p:clrMapOvr>
    <a:masterClrMapping/>
  </p:clrMapOvr>
  <p:transition>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9303E1F-6239-42EB-8032-69C5AFD1CD71}" type="slidenum">
              <a:rPr kumimoji="0" lang="en-US" altLang="zh-TW">
                <a:solidFill>
                  <a:srgbClr val="FFFFFF"/>
                </a:solidFill>
                <a:latin typeface="Franklin Gothic Book" pitchFamily="34" charset="0"/>
                <a:ea typeface="微軟正黑體" panose="020B0604030504040204" pitchFamily="34" charset="-120"/>
              </a:rPr>
              <a:pPr eaLnBrk="1" hangingPunct="1"/>
              <a:t>80</a:t>
            </a:fld>
            <a:endParaRPr kumimoji="0" lang="en-US" altLang="zh-TW">
              <a:solidFill>
                <a:srgbClr val="FFFFFF"/>
              </a:solidFill>
              <a:latin typeface="Franklin Gothic Book" pitchFamily="34" charset="0"/>
              <a:ea typeface="微軟正黑體" panose="020B0604030504040204" pitchFamily="34" charset="-120"/>
            </a:endParaRPr>
          </a:p>
        </p:txBody>
      </p:sp>
      <p:pic>
        <p:nvPicPr>
          <p:cNvPr id="1024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46028" y="980728"/>
            <a:ext cx="4867843" cy="5264497"/>
          </a:xfrm>
          <a:noFill/>
        </p:spPr>
      </p:pic>
      <mc:AlternateContent xmlns:mc="http://schemas.openxmlformats.org/markup-compatibility/2006" xmlns:a14="http://schemas.microsoft.com/office/drawing/2010/main">
        <mc:Choice Requires="a14">
          <p:sp>
            <p:nvSpPr>
              <p:cNvPr id="9" name="矩形 8"/>
              <p:cNvSpPr/>
              <p:nvPr/>
            </p:nvSpPr>
            <p:spPr>
              <a:xfrm>
                <a:off x="5411681" y="980728"/>
                <a:ext cx="3492500" cy="5262979"/>
              </a:xfrm>
              <a:prstGeom prst="rect">
                <a:avLst/>
              </a:prstGeom>
              <a:solidFill>
                <a:schemeClr val="bg1"/>
              </a:solidFill>
            </p:spPr>
            <p:txBody>
              <a:bodyPr>
                <a:spAutoFit/>
              </a:bodyPr>
              <a:lstStyle/>
              <a:p>
                <a:pPr>
                  <a:buFont typeface="Arial" pitchFamily="34" charset="0"/>
                  <a:buChar char="•"/>
                  <a:defRPr/>
                </a:pPr>
                <a:r>
                  <a:rPr lang="zh-CN" altLang="en-US" sz="2400" b="1" dirty="0">
                    <a:latin typeface="宋体" panose="02010600030101010101" pitchFamily="2" charset="-122"/>
                    <a:cs typeface="+mj-cs"/>
                  </a:rPr>
                  <a:t>可以看到三个值就可以完全指定</a:t>
                </a:r>
                <a:r>
                  <a:rPr lang="en-US" altLang="zh-CN" sz="2400" b="1" dirty="0">
                    <a:latin typeface="宋体" panose="02010600030101010101" pitchFamily="2" charset="-122"/>
                    <a:cs typeface="+mj-cs"/>
                  </a:rPr>
                  <a:t>P(R,W)</a:t>
                </a:r>
                <a:r>
                  <a:rPr lang="zh-CN" altLang="en-US" sz="2400" b="1" dirty="0">
                    <a:latin typeface="宋体" panose="02010600030101010101" pitchFamily="2" charset="-122"/>
                    <a:cs typeface="+mj-cs"/>
                  </a:rPr>
                  <a:t>的联合分布。如果</a:t>
                </a:r>
                <a:r>
                  <a:rPr lang="en-US" altLang="zh-CN" sz="2400" b="1" dirty="0">
                    <a:latin typeface="宋体" panose="02010600030101010101" pitchFamily="2" charset="-122"/>
                    <a:cs typeface="+mj-cs"/>
                  </a:rPr>
                  <a:t>P(R)=0.4</a:t>
                </a:r>
                <a:r>
                  <a:rPr lang="zh-CN" altLang="en-US" sz="2400" b="1" dirty="0">
                    <a:latin typeface="宋体" panose="02010600030101010101" pitchFamily="2" charset="-122"/>
                    <a:cs typeface="+mj-cs"/>
                  </a:rPr>
                  <a:t>， 则</a:t>
                </a:r>
                <a:r>
                  <a:rPr lang="en-US" altLang="zh-CN" sz="2400" b="1" dirty="0">
                    <a:latin typeface="宋体" panose="02010600030101010101" pitchFamily="2" charset="-122"/>
                    <a:cs typeface="+mj-cs"/>
                  </a:rPr>
                  <a:t>P(</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cs typeface="+mj-cs"/>
                      </a:rPr>
                      <m:t>~</m:t>
                    </m:r>
                  </m:oMath>
                </a14:m>
                <a:r>
                  <a:rPr lang="en-US" altLang="zh-CN" sz="2400" b="1" dirty="0">
                    <a:latin typeface="宋体" panose="02010600030101010101" pitchFamily="2" charset="-122"/>
                    <a:cs typeface="+mj-cs"/>
                  </a:rPr>
                  <a:t>R)=0.6</a:t>
                </a:r>
                <a:r>
                  <a:rPr lang="zh-CN" altLang="en-US" sz="2400" b="1" dirty="0">
                    <a:latin typeface="宋体" panose="02010600030101010101" pitchFamily="2" charset="-122"/>
                    <a:cs typeface="+mj-cs"/>
                  </a:rPr>
                  <a:t>。类似地，</a:t>
                </a:r>
                <a:r>
                  <a:rPr lang="en-US" altLang="zh-CN" sz="2400" b="1" dirty="0">
                    <a:latin typeface="宋体" panose="02010600030101010101" pitchFamily="2" charset="-122"/>
                    <a:cs typeface="+mj-cs"/>
                  </a:rPr>
                  <a:t>                      </a:t>
                </a:r>
              </a:p>
              <a:p>
                <a:pPr>
                  <a:defRPr/>
                </a:pPr>
                <a:endParaRPr lang="en-US" altLang="zh-CN" sz="2400" b="1" dirty="0">
                  <a:latin typeface="宋体" panose="02010600030101010101" pitchFamily="2" charset="-122"/>
                  <a:cs typeface="+mj-cs"/>
                </a:endParaRPr>
              </a:p>
              <a:p>
                <a:pPr>
                  <a:defRPr/>
                </a:pPr>
                <a:r>
                  <a:rPr lang="zh-CN" altLang="en-US" sz="2400" b="1" dirty="0">
                    <a:latin typeface="宋体" panose="02010600030101010101" pitchFamily="2" charset="-122"/>
                    <a:cs typeface="+mj-cs"/>
                  </a:rPr>
                  <a:t>而</a:t>
                </a:r>
                <a:r>
                  <a:rPr lang="en-US" altLang="zh-CN" sz="2400" b="1" dirty="0">
                    <a:latin typeface="宋体" panose="02010600030101010101" pitchFamily="2" charset="-122"/>
                    <a:cs typeface="+mj-cs"/>
                  </a:rPr>
                  <a:t>      </a:t>
                </a:r>
                <a:endParaRPr lang="zh-CN" altLang="en-US" sz="2400" b="1" dirty="0">
                  <a:latin typeface="宋体" panose="02010600030101010101" pitchFamily="2" charset="-122"/>
                  <a:cs typeface="+mj-cs"/>
                </a:endParaRPr>
              </a:p>
              <a:p>
                <a:pPr>
                  <a:buFont typeface="Arial" pitchFamily="34" charset="0"/>
                  <a:buChar char="•"/>
                  <a:defRPr/>
                </a:pPr>
                <a:r>
                  <a:rPr lang="zh-CN" altLang="en-US" sz="2400" b="1" dirty="0">
                    <a:latin typeface="宋体" panose="02010600030101010101" pitchFamily="2" charset="-122"/>
                    <a:cs typeface="+mj-cs"/>
                  </a:rPr>
                  <a:t>这是一个因果图，解释草地变湿的主要原因是下雨。</a:t>
                </a:r>
                <a:endParaRPr lang="en-US" altLang="zh-CN" sz="2400" b="1" dirty="0">
                  <a:latin typeface="宋体" panose="02010600030101010101" pitchFamily="2" charset="-122"/>
                  <a:cs typeface="+mj-cs"/>
                </a:endParaRPr>
              </a:p>
              <a:p>
                <a:pPr>
                  <a:buFont typeface="Arial" pitchFamily="34" charset="0"/>
                  <a:buChar char="•"/>
                  <a:defRPr/>
                </a:pPr>
                <a:r>
                  <a:rPr lang="zh-CN" altLang="en-US" sz="2400" b="1" dirty="0">
                    <a:latin typeface="宋体" panose="02010600030101010101" pitchFamily="2" charset="-122"/>
                    <a:cs typeface="+mj-cs"/>
                  </a:rPr>
                  <a:t>我们可以颠倒因果关系并且做出诊断。</a:t>
                </a:r>
                <a:endParaRPr lang="en-US" altLang="zh-CN" sz="2400" b="1" dirty="0">
                  <a:latin typeface="宋体" panose="02010600030101010101" pitchFamily="2" charset="-122"/>
                  <a:cs typeface="+mj-cs"/>
                </a:endParaRPr>
              </a:p>
              <a:p>
                <a:pPr>
                  <a:buFont typeface="Arial" pitchFamily="34" charset="0"/>
                  <a:buChar char="•"/>
                  <a:defRPr/>
                </a:pPr>
                <a:r>
                  <a:rPr lang="zh-CN" altLang="en-US" sz="2400" b="1" dirty="0">
                    <a:latin typeface="宋体" panose="02010600030101010101" pitchFamily="2" charset="-122"/>
                    <a:cs typeface="+mj-cs"/>
                  </a:rPr>
                  <a:t>例如，已知草地是湿的，则下过雨的概率可以计算如下：</a:t>
                </a:r>
              </a:p>
            </p:txBody>
          </p:sp>
        </mc:Choice>
        <mc:Fallback xmlns="">
          <p:sp>
            <p:nvSpPr>
              <p:cNvPr id="9" name="矩形 8"/>
              <p:cNvSpPr>
                <a:spLocks noRot="1" noChangeAspect="1" noMove="1" noResize="1" noEditPoints="1" noAdjustHandles="1" noChangeArrowheads="1" noChangeShapeType="1" noTextEdit="1"/>
              </p:cNvSpPr>
              <p:nvPr/>
            </p:nvSpPr>
            <p:spPr>
              <a:xfrm>
                <a:off x="5411681" y="980728"/>
                <a:ext cx="3492500" cy="5262979"/>
              </a:xfrm>
              <a:prstGeom prst="rect">
                <a:avLst/>
              </a:prstGeom>
              <a:blipFill>
                <a:blip r:embed="rId3"/>
                <a:stretch>
                  <a:fillRect l="-2792" t="-927" r="-2618" b="-17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F7A5F16-C467-4845-A844-05C072CA44D8}"/>
                  </a:ext>
                </a:extLst>
              </p:cNvPr>
              <p:cNvSpPr/>
              <p:nvPr/>
            </p:nvSpPr>
            <p:spPr>
              <a:xfrm>
                <a:off x="5411681" y="2437397"/>
                <a:ext cx="1959191" cy="461665"/>
              </a:xfrm>
              <a:prstGeom prst="rect">
                <a:avLst/>
              </a:prstGeom>
            </p:spPr>
            <p:txBody>
              <a:bodyPr wrap="none">
                <a:spAutoFit/>
              </a:bodyPr>
              <a:lstStyle/>
              <a:p>
                <a:r>
                  <a:rPr lang="en-US" altLang="zh-CN" sz="2400" b="1" dirty="0">
                    <a:latin typeface="宋体" panose="02010600030101010101" pitchFamily="2" charset="-122"/>
                  </a:rPr>
                  <a:t>P(</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a:latin typeface="宋体" panose="02010600030101010101" pitchFamily="2" charset="-122"/>
                  </a:rPr>
                  <a:t>W|R)=0.1</a:t>
                </a:r>
                <a:endParaRPr lang="zh-CN" altLang="en-US" sz="2400" dirty="0"/>
              </a:p>
            </p:txBody>
          </p:sp>
        </mc:Choice>
        <mc:Fallback xmlns="">
          <p:sp>
            <p:nvSpPr>
              <p:cNvPr id="10" name="矩形 9">
                <a:extLst>
                  <a:ext uri="{FF2B5EF4-FFF2-40B4-BE49-F238E27FC236}">
                    <a16:creationId xmlns:a16="http://schemas.microsoft.com/office/drawing/2014/main" id="{1F7A5F16-C467-4845-A844-05C072CA44D8}"/>
                  </a:ext>
                </a:extLst>
              </p:cNvPr>
              <p:cNvSpPr>
                <a:spLocks noRot="1" noChangeAspect="1" noMove="1" noResize="1" noEditPoints="1" noAdjustHandles="1" noChangeArrowheads="1" noChangeShapeType="1" noTextEdit="1"/>
              </p:cNvSpPr>
              <p:nvPr/>
            </p:nvSpPr>
            <p:spPr>
              <a:xfrm>
                <a:off x="5411681" y="2437397"/>
                <a:ext cx="1959191" cy="461665"/>
              </a:xfrm>
              <a:prstGeom prst="rect">
                <a:avLst/>
              </a:prstGeom>
              <a:blipFill>
                <a:blip r:embed="rId4"/>
                <a:stretch>
                  <a:fillRect l="-4984" t="-14474" r="-498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A3197A9-A828-4E27-B0D3-3FF18ED9E8E0}"/>
                  </a:ext>
                </a:extLst>
              </p:cNvPr>
              <p:cNvSpPr/>
              <p:nvPr/>
            </p:nvSpPr>
            <p:spPr>
              <a:xfrm>
                <a:off x="5796136" y="2780928"/>
                <a:ext cx="2178802" cy="461665"/>
              </a:xfrm>
              <a:prstGeom prst="rect">
                <a:avLst/>
              </a:prstGeom>
            </p:spPr>
            <p:txBody>
              <a:bodyPr wrap="none">
                <a:spAutoFit/>
              </a:bodyPr>
              <a:lstStyle/>
              <a:p>
                <a:r>
                  <a:rPr lang="en-US" altLang="zh-CN" sz="2400" b="1" dirty="0">
                    <a:latin typeface="宋体" panose="02010600030101010101" pitchFamily="2" charset="-122"/>
                  </a:rPr>
                  <a:t>P(</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a:latin typeface="宋体" panose="02010600030101010101" pitchFamily="2" charset="-122"/>
                  </a:rPr>
                  <a:t>W|</a:t>
                </a:r>
                <a14:m>
                  <m:oMath xmlns:m="http://schemas.openxmlformats.org/officeDocument/2006/math">
                    <m:r>
                      <a:rPr lang="en-US" altLang="zh-CN" sz="2400" b="1" i="1">
                        <a:latin typeface="Cambria Math" panose="02040503050406030204" pitchFamily="18" charset="0"/>
                        <a:ea typeface="Cambria Math" panose="02040503050406030204" pitchFamily="18" charset="0"/>
                      </a:rPr>
                      <m:t>~</m:t>
                    </m:r>
                  </m:oMath>
                </a14:m>
                <a:r>
                  <a:rPr lang="en-US" altLang="zh-CN" sz="2400" b="1" dirty="0">
                    <a:latin typeface="宋体" panose="02010600030101010101" pitchFamily="2" charset="-122"/>
                  </a:rPr>
                  <a:t>R)=0.8</a:t>
                </a:r>
                <a:endParaRPr lang="zh-CN" altLang="en-US" sz="2400" dirty="0"/>
              </a:p>
            </p:txBody>
          </p:sp>
        </mc:Choice>
        <mc:Fallback xmlns="">
          <p:sp>
            <p:nvSpPr>
              <p:cNvPr id="11" name="矩形 10">
                <a:extLst>
                  <a:ext uri="{FF2B5EF4-FFF2-40B4-BE49-F238E27FC236}">
                    <a16:creationId xmlns:a16="http://schemas.microsoft.com/office/drawing/2014/main" id="{4A3197A9-A828-4E27-B0D3-3FF18ED9E8E0}"/>
                  </a:ext>
                </a:extLst>
              </p:cNvPr>
              <p:cNvSpPr>
                <a:spLocks noRot="1" noChangeAspect="1" noMove="1" noResize="1" noEditPoints="1" noAdjustHandles="1" noChangeArrowheads="1" noChangeShapeType="1" noTextEdit="1"/>
              </p:cNvSpPr>
              <p:nvPr/>
            </p:nvSpPr>
            <p:spPr>
              <a:xfrm>
                <a:off x="5796136" y="2780928"/>
                <a:ext cx="2178802" cy="461665"/>
              </a:xfrm>
              <a:prstGeom prst="rect">
                <a:avLst/>
              </a:prstGeom>
              <a:blipFill>
                <a:blip r:embed="rId5"/>
                <a:stretch>
                  <a:fillRect l="-4482" t="-14474" r="-4482" b="-2500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8123DE6-613E-40BE-8E9D-67A013751F08}"/>
              </a:ext>
            </a:extLst>
          </p:cNvPr>
          <p:cNvSpPr/>
          <p:nvPr/>
        </p:nvSpPr>
        <p:spPr>
          <a:xfrm>
            <a:off x="3032824" y="4274975"/>
            <a:ext cx="1539176" cy="400110"/>
          </a:xfrm>
          <a:prstGeom prst="rect">
            <a:avLst/>
          </a:prstGeom>
        </p:spPr>
        <p:txBody>
          <a:bodyPr wrap="square">
            <a:spAutoFit/>
          </a:bodyPr>
          <a:lstStyle/>
          <a:p>
            <a:r>
              <a:rPr lang="en-US" altLang="zh-CN" sz="2000" b="1" dirty="0">
                <a:latin typeface="宋体" panose="02010600030101010101" pitchFamily="2" charset="-122"/>
              </a:rPr>
              <a:t>P(W|R)=0.9</a:t>
            </a:r>
            <a:endParaRPr lang="zh-CN" altLang="en-US" sz="2000"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EFEE401-8A27-422B-ABAD-65B2EF18C2C3}"/>
                  </a:ext>
                </a:extLst>
              </p:cNvPr>
              <p:cNvSpPr/>
              <p:nvPr/>
            </p:nvSpPr>
            <p:spPr>
              <a:xfrm>
                <a:off x="3032824" y="4751225"/>
                <a:ext cx="1665841" cy="400110"/>
              </a:xfrm>
              <a:prstGeom prst="rect">
                <a:avLst/>
              </a:prstGeom>
            </p:spPr>
            <p:txBody>
              <a:bodyPr wrap="none">
                <a:spAutoFit/>
              </a:bodyPr>
              <a:lstStyle/>
              <a:p>
                <a:r>
                  <a:rPr lang="en-US" altLang="zh-CN" sz="2000" b="1" dirty="0">
                    <a:latin typeface="宋体" panose="02010600030101010101" pitchFamily="2" charset="-122"/>
                  </a:rPr>
                  <a:t>P(W|</a:t>
                </a:r>
                <a14:m>
                  <m:oMath xmlns:m="http://schemas.openxmlformats.org/officeDocument/2006/math">
                    <m:r>
                      <a:rPr lang="en-US" altLang="zh-CN" sz="2000" b="1" i="1">
                        <a:latin typeface="Cambria Math" panose="02040503050406030204" pitchFamily="18" charset="0"/>
                        <a:ea typeface="Cambria Math" panose="02040503050406030204" pitchFamily="18" charset="0"/>
                      </a:rPr>
                      <m:t>~</m:t>
                    </m:r>
                  </m:oMath>
                </a14:m>
                <a:r>
                  <a:rPr lang="en-US" altLang="zh-CN" sz="2000" b="1" dirty="0">
                    <a:latin typeface="宋体" panose="02010600030101010101" pitchFamily="2" charset="-122"/>
                  </a:rPr>
                  <a:t>R)=0.2</a:t>
                </a:r>
                <a:endParaRPr lang="zh-CN" altLang="en-US" sz="2000" dirty="0"/>
              </a:p>
            </p:txBody>
          </p:sp>
        </mc:Choice>
        <mc:Fallback xmlns="">
          <p:sp>
            <p:nvSpPr>
              <p:cNvPr id="13" name="矩形 12">
                <a:extLst>
                  <a:ext uri="{FF2B5EF4-FFF2-40B4-BE49-F238E27FC236}">
                    <a16:creationId xmlns:a16="http://schemas.microsoft.com/office/drawing/2014/main" id="{9EFEE401-8A27-422B-ABAD-65B2EF18C2C3}"/>
                  </a:ext>
                </a:extLst>
              </p:cNvPr>
              <p:cNvSpPr>
                <a:spLocks noRot="1" noChangeAspect="1" noMove="1" noResize="1" noEditPoints="1" noAdjustHandles="1" noChangeArrowheads="1" noChangeShapeType="1" noTextEdit="1"/>
              </p:cNvSpPr>
              <p:nvPr/>
            </p:nvSpPr>
            <p:spPr>
              <a:xfrm>
                <a:off x="3032824" y="4751225"/>
                <a:ext cx="1665841" cy="400110"/>
              </a:xfrm>
              <a:prstGeom prst="rect">
                <a:avLst/>
              </a:prstGeom>
              <a:blipFill>
                <a:blip r:embed="rId6"/>
                <a:stretch>
                  <a:fillRect l="-4029" t="-10606" r="-4029" b="-2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1686628"/>
      </p:ext>
    </p:extLst>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blinds(horizontal)">
                                      <p:cBhvr>
                                        <p:cTn id="7" dur="500"/>
                                        <p:tgtEl>
                                          <p:spTgt spid="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blinds(horizontal)">
                                      <p:cBhvr>
                                        <p:cTn id="12" dur="500"/>
                                        <p:tgtEl>
                                          <p:spTgt spid="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blinds(horizontal)">
                                      <p:cBhvr>
                                        <p:cTn id="1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FDD66D8-F7B5-4505-8849-B84A3F43BE18}" type="slidenum">
              <a:rPr kumimoji="0" lang="en-US" altLang="zh-TW">
                <a:solidFill>
                  <a:srgbClr val="FFFFFF"/>
                </a:solidFill>
                <a:latin typeface="Franklin Gothic Book" pitchFamily="34" charset="0"/>
                <a:ea typeface="微軟正黑體" panose="020B0604030504040204" pitchFamily="34" charset="-120"/>
              </a:rPr>
              <a:pPr eaLnBrk="1" hangingPunct="1"/>
              <a:t>81</a:t>
            </a:fld>
            <a:endParaRPr kumimoji="0" lang="en-US" altLang="zh-TW">
              <a:solidFill>
                <a:srgbClr val="FFFFFF"/>
              </a:solidFill>
              <a:latin typeface="Franklin Gothic Book" pitchFamily="34" charset="0"/>
              <a:ea typeface="微軟正黑體" panose="020B0604030504040204" pitchFamily="34" charset="-120"/>
            </a:endParaRPr>
          </a:p>
        </p:txBody>
      </p:sp>
      <p:pic>
        <p:nvPicPr>
          <p:cNvPr id="29701"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99592" y="1772816"/>
            <a:ext cx="7659687" cy="3095625"/>
          </a:xfrm>
          <a:noFill/>
        </p:spPr>
      </p:pic>
    </p:spTree>
    <p:extLst>
      <p:ext uri="{BB962C8B-B14F-4D97-AF65-F5344CB8AC3E}">
        <p14:creationId xmlns:p14="http://schemas.microsoft.com/office/powerpoint/2010/main" val="332561916"/>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p:cNvSpPr>
          <p:nvPr>
            <p:ph sz="quarter" idx="1"/>
          </p:nvPr>
        </p:nvSpPr>
        <p:spPr>
          <a:xfrm>
            <a:off x="914400" y="765175"/>
            <a:ext cx="7772400" cy="5111750"/>
          </a:xfrm>
        </p:spPr>
        <p:txBody>
          <a:bodyPr/>
          <a:lstStyle/>
          <a:p>
            <a:r>
              <a:rPr lang="zh-CN" altLang="en-US" sz="2400" b="1" dirty="0">
                <a:latin typeface="宋体" panose="02010600030101010101" pitchFamily="2" charset="-122"/>
                <a:ea typeface="宋体" panose="02010600030101010101" pitchFamily="2" charset="-122"/>
                <a:cs typeface="+mj-cs"/>
              </a:rPr>
              <a:t>现在，假设我们想把喷水器（Ｓ）作为草地变湿的另一个原因，如下图所示。</a:t>
            </a:r>
            <a:endParaRPr lang="en-US" altLang="zh-CN" sz="2400" b="1" dirty="0">
              <a:latin typeface="宋体" panose="02010600030101010101" pitchFamily="2" charset="-122"/>
              <a:ea typeface="宋体" panose="02010600030101010101" pitchFamily="2" charset="-122"/>
              <a:cs typeface="+mj-cs"/>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br>
              <a:rPr lang="zh-CN" altLang="en-US" sz="2800" dirty="0">
                <a:latin typeface="Times New Roman" panose="02020603050405020304" pitchFamily="18" charset="0"/>
                <a:cs typeface="Times New Roman" panose="02020603050405020304" pitchFamily="18" charset="0"/>
              </a:rPr>
            </a:br>
            <a:endParaRPr lang="zh-CN" altLang="en-US" sz="2800" dirty="0">
              <a:latin typeface="Times New Roman" panose="02020603050405020304" pitchFamily="18" charset="0"/>
              <a:cs typeface="Times New Roman" panose="02020603050405020304" pitchFamily="18" charset="0"/>
            </a:endParaRPr>
          </a:p>
        </p:txBody>
      </p:sp>
      <p:sp>
        <p:nvSpPr>
          <p:cNvPr id="8" name="矩形 7"/>
          <p:cNvSpPr/>
          <p:nvPr/>
        </p:nvSpPr>
        <p:spPr>
          <a:xfrm>
            <a:off x="4787900" y="2133600"/>
            <a:ext cx="3744540" cy="3416320"/>
          </a:xfrm>
          <a:prstGeom prst="rect">
            <a:avLst/>
          </a:prstGeom>
        </p:spPr>
        <p:txBody>
          <a:bodyPr wrap="square">
            <a:spAutoFit/>
          </a:bodyPr>
          <a:lstStyle/>
          <a:p>
            <a:pPr>
              <a:buClr>
                <a:schemeClr val="accent1"/>
              </a:buClr>
              <a:buFont typeface="Wingdings" pitchFamily="2" charset="2"/>
              <a:buChar char="l"/>
              <a:defRPr/>
            </a:pPr>
            <a:r>
              <a:rPr lang="zh-CN" altLang="en-US" sz="2400" b="1" dirty="0">
                <a:latin typeface="宋体" panose="02010600030101010101" pitchFamily="2" charset="-122"/>
                <a:cs typeface="+mj-cs"/>
              </a:rPr>
              <a:t>节点Ｗ有两个父节点Ｒ和Ｓ，因此它的概率是这两个值上的条件概率。</a:t>
            </a:r>
            <a:endParaRPr lang="en-US" altLang="zh-CN" sz="2400" b="1" dirty="0">
              <a:latin typeface="宋体" panose="02010600030101010101" pitchFamily="2" charset="-122"/>
              <a:cs typeface="+mj-cs"/>
            </a:endParaRPr>
          </a:p>
          <a:p>
            <a:pPr>
              <a:buClr>
                <a:schemeClr val="accent1"/>
              </a:buClr>
              <a:buFont typeface="Wingdings" pitchFamily="2" charset="2"/>
              <a:buChar char="l"/>
              <a:defRPr/>
            </a:pPr>
            <a:endParaRPr lang="en-US" altLang="zh-CN" sz="2400" b="1" dirty="0">
              <a:latin typeface="宋体" panose="02010600030101010101" pitchFamily="2" charset="-122"/>
              <a:cs typeface="+mj-cs"/>
            </a:endParaRPr>
          </a:p>
          <a:p>
            <a:pPr>
              <a:buClr>
                <a:schemeClr val="accent1"/>
              </a:buClr>
              <a:buFont typeface="Wingdings" pitchFamily="2" charset="2"/>
              <a:buChar char="l"/>
              <a:defRPr/>
            </a:pPr>
            <a:endParaRPr lang="en-US" altLang="zh-CN" sz="2400" b="1" dirty="0">
              <a:latin typeface="宋体" panose="02010600030101010101" pitchFamily="2" charset="-122"/>
              <a:cs typeface="+mj-cs"/>
            </a:endParaRPr>
          </a:p>
          <a:p>
            <a:pPr>
              <a:buClr>
                <a:schemeClr val="accent1"/>
              </a:buClr>
              <a:buFont typeface="Wingdings" pitchFamily="2" charset="2"/>
              <a:buChar char="l"/>
              <a:defRPr/>
            </a:pPr>
            <a:endParaRPr lang="en-US" altLang="zh-CN" sz="2400" b="1" dirty="0">
              <a:latin typeface="宋体" panose="02010600030101010101" pitchFamily="2" charset="-122"/>
              <a:cs typeface="+mj-cs"/>
            </a:endParaRPr>
          </a:p>
          <a:p>
            <a:pPr>
              <a:buClr>
                <a:schemeClr val="accent1"/>
              </a:buClr>
              <a:buFont typeface="Wingdings" pitchFamily="2" charset="2"/>
              <a:buChar char="l"/>
              <a:defRPr/>
            </a:pPr>
            <a:r>
              <a:rPr lang="zh-CN" altLang="en-US" sz="2400" b="1" dirty="0">
                <a:latin typeface="宋体" panose="02010600030101010101" pitchFamily="2" charset="-122"/>
                <a:cs typeface="+mj-cs"/>
              </a:rPr>
              <a:t>我们可以计算喷水器开着草地会湿的概率。这是一个因果（预测）推理：</a:t>
            </a:r>
          </a:p>
        </p:txBody>
      </p:sp>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1E1BA9F-3AA6-4628-8519-BCF649B112F9}" type="slidenum">
              <a:rPr kumimoji="0" lang="en-US" altLang="zh-TW">
                <a:solidFill>
                  <a:srgbClr val="FFFFFF"/>
                </a:solidFill>
                <a:latin typeface="Franklin Gothic Book" pitchFamily="34" charset="0"/>
                <a:ea typeface="微軟正黑體" panose="020B0604030504040204" pitchFamily="34" charset="-120"/>
              </a:rPr>
              <a:pPr eaLnBrk="1" hangingPunct="1"/>
              <a:t>82</a:t>
            </a:fld>
            <a:endParaRPr kumimoji="0" lang="en-US" altLang="zh-TW">
              <a:solidFill>
                <a:srgbClr val="FFFFFF"/>
              </a:solidFill>
              <a:latin typeface="Franklin Gothic Book" pitchFamily="34" charset="0"/>
              <a:ea typeface="微軟正黑體" panose="020B0604030504040204" pitchFamily="34" charset="-120"/>
            </a:endParaRPr>
          </a:p>
        </p:txBody>
      </p:sp>
      <p:graphicFrame>
        <p:nvGraphicFramePr>
          <p:cNvPr id="11266" name="Object 2"/>
          <p:cNvGraphicFramePr>
            <a:graphicFrameLocks noChangeAspect="1"/>
          </p:cNvGraphicFramePr>
          <p:nvPr>
            <p:extLst>
              <p:ext uri="{D42A27DB-BD31-4B8C-83A1-F6EECF244321}">
                <p14:modId xmlns:p14="http://schemas.microsoft.com/office/powerpoint/2010/main" val="3470697575"/>
              </p:ext>
            </p:extLst>
          </p:nvPr>
        </p:nvGraphicFramePr>
        <p:xfrm>
          <a:off x="5831681" y="3562360"/>
          <a:ext cx="1509712" cy="558800"/>
        </p:xfrm>
        <a:graphic>
          <a:graphicData uri="http://schemas.openxmlformats.org/presentationml/2006/ole">
            <mc:AlternateContent xmlns:mc="http://schemas.openxmlformats.org/markup-compatibility/2006">
              <mc:Choice xmlns:v="urn:schemas-microsoft-com:vml" Requires="v">
                <p:oleObj name="Equation" r:id="rId2" imgW="685800" imgH="253800" progId="Equation.DSMT4">
                  <p:embed/>
                </p:oleObj>
              </mc:Choice>
              <mc:Fallback>
                <p:oleObj name="Equation" r:id="rId2" imgW="685800" imgH="253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681" y="3562360"/>
                        <a:ext cx="1509712"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205038"/>
            <a:ext cx="401796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652826"/>
      </p:ext>
    </p:extLst>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blinds(horizontal)">
                                      <p:cBhvr>
                                        <p:cTn id="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A91029C-83D4-4F86-AB4A-31B14C618DD3}" type="slidenum">
              <a:rPr kumimoji="0" lang="en-US" altLang="zh-TW">
                <a:solidFill>
                  <a:srgbClr val="FFFFFF"/>
                </a:solidFill>
                <a:latin typeface="Franklin Gothic Book" pitchFamily="34" charset="0"/>
                <a:ea typeface="微軟正黑體" panose="020B0604030504040204" pitchFamily="34" charset="-120"/>
              </a:rPr>
              <a:pPr eaLnBrk="1" hangingPunct="1"/>
              <a:t>83</a:t>
            </a:fld>
            <a:endParaRPr kumimoji="0" lang="en-US" altLang="zh-TW">
              <a:solidFill>
                <a:srgbClr val="FFFFFF"/>
              </a:solidFill>
              <a:latin typeface="Franklin Gothic Book" pitchFamily="34" charset="0"/>
              <a:ea typeface="微軟正黑體" panose="020B0604030504040204" pitchFamily="34" charset="-120"/>
            </a:endParaRPr>
          </a:p>
        </p:txBody>
      </p:sp>
      <p:pic>
        <p:nvPicPr>
          <p:cNvPr id="3072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87624" y="1077913"/>
            <a:ext cx="7345362" cy="5167312"/>
          </a:xfrm>
          <a:noFill/>
        </p:spPr>
      </p:pic>
      <p:sp>
        <p:nvSpPr>
          <p:cNvPr id="30725" name="标题 1"/>
          <p:cNvSpPr>
            <a:spLocks noGrp="1"/>
          </p:cNvSpPr>
          <p:nvPr>
            <p:ph type="title"/>
          </p:nvPr>
        </p:nvSpPr>
        <p:spPr>
          <a:xfrm>
            <a:off x="6084888" y="4724400"/>
            <a:ext cx="1150937" cy="423863"/>
          </a:xfrm>
          <a:solidFill>
            <a:schemeClr val="bg1"/>
          </a:solidFill>
        </p:spPr>
        <p:txBody>
          <a:bodyPr/>
          <a:lstStyle/>
          <a:p>
            <a:r>
              <a:rPr lang="en-US" altLang="zh-CN" sz="2000">
                <a:solidFill>
                  <a:schemeClr val="tx1"/>
                </a:solidFill>
              </a:rPr>
              <a:t>=0.1</a:t>
            </a:r>
            <a:endParaRPr lang="zh-CN" altLang="en-US" sz="2000">
              <a:solidFill>
                <a:schemeClr val="tx1"/>
              </a:solidFill>
            </a:endParaRPr>
          </a:p>
        </p:txBody>
      </p:sp>
    </p:spTree>
    <p:extLst>
      <p:ext uri="{BB962C8B-B14F-4D97-AF65-F5344CB8AC3E}">
        <p14:creationId xmlns:p14="http://schemas.microsoft.com/office/powerpoint/2010/main" val="914190767"/>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sz="quarter" idx="1"/>
          </p:nvPr>
        </p:nvSpPr>
        <p:spPr>
          <a:xfrm>
            <a:off x="980937" y="999607"/>
            <a:ext cx="7772400" cy="5470525"/>
          </a:xfrm>
        </p:spPr>
        <p:txBody>
          <a:bodyPr/>
          <a:lstStyle/>
          <a:p>
            <a:r>
              <a:rPr lang="zh-CN" altLang="en-US" sz="2400" b="1" dirty="0">
                <a:latin typeface="宋体" panose="02010600030101010101" pitchFamily="2" charset="-122"/>
                <a:ea typeface="宋体" panose="02010600030101010101" pitchFamily="2" charset="-122"/>
                <a:cs typeface="+mj-cs"/>
              </a:rPr>
              <a:t>给定草地是湿的，我们能够计算喷水器开着的概率。这是一个诊断推理</a:t>
            </a:r>
            <a:r>
              <a:rPr lang="zh-CN" altLang="en-US" dirty="0"/>
              <a:t>。</a:t>
            </a:r>
          </a:p>
        </p:txBody>
      </p:sp>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3A1F6A5-E6E0-4E74-98C0-F7C9147742CB}" type="slidenum">
              <a:rPr kumimoji="0" lang="en-US" altLang="zh-TW">
                <a:solidFill>
                  <a:srgbClr val="FFFFFF"/>
                </a:solidFill>
                <a:latin typeface="Franklin Gothic Book" pitchFamily="34" charset="0"/>
                <a:ea typeface="微軟正黑體" panose="020B0604030504040204" pitchFamily="34" charset="-120"/>
              </a:rPr>
              <a:pPr eaLnBrk="1" hangingPunct="1"/>
              <a:t>84</a:t>
            </a:fld>
            <a:endParaRPr kumimoji="0" lang="en-US" altLang="zh-TW">
              <a:solidFill>
                <a:srgbClr val="FFFFFF"/>
              </a:solidFill>
              <a:latin typeface="Franklin Gothic Book" pitchFamily="34" charset="0"/>
              <a:ea typeface="微軟正黑體" panose="020B0604030504040204" pitchFamily="34" charset="-120"/>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005" y="2204864"/>
            <a:ext cx="77089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584061"/>
      </p:ext>
    </p:extLst>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linds(horizontal)">
                                      <p:cBhvr>
                                        <p:cTn id="7"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62372" y="980728"/>
            <a:ext cx="7310028" cy="5111750"/>
          </a:xfrm>
        </p:spPr>
        <p:txBody>
          <a:bodyPr/>
          <a:lstStyle/>
          <a:p>
            <a:r>
              <a:rPr lang="zh-CN" altLang="en-US" sz="2400" b="1" dirty="0">
                <a:latin typeface="宋体" panose="02010600030101010101" pitchFamily="2" charset="-122"/>
                <a:ea typeface="宋体" panose="02010600030101010101" pitchFamily="2" charset="-122"/>
                <a:cs typeface="+mj-cs"/>
              </a:rPr>
              <a:t>知道草是湿的增加了喷水器开着的可能。现在让我们假设下过雨，我们有：</a:t>
            </a:r>
          </a:p>
          <a:p>
            <a:endParaRPr lang="en-US" altLang="zh-CN" sz="2400" b="1" dirty="0">
              <a:latin typeface="宋体" panose="02010600030101010101" pitchFamily="2" charset="-122"/>
              <a:ea typeface="宋体" panose="02010600030101010101" pitchFamily="2" charset="-122"/>
              <a:cs typeface="+mj-cs"/>
            </a:endParaRPr>
          </a:p>
          <a:p>
            <a:pPr marL="0" indent="0">
              <a:buNone/>
            </a:pPr>
            <a:endParaRPr lang="en-US" altLang="zh-CN" sz="2400" b="1" dirty="0">
              <a:latin typeface="宋体" panose="02010600030101010101" pitchFamily="2" charset="-122"/>
              <a:ea typeface="宋体" panose="02010600030101010101" pitchFamily="2" charset="-122"/>
              <a:cs typeface="+mj-cs"/>
            </a:endParaRPr>
          </a:p>
          <a:p>
            <a:endParaRPr lang="en-US" altLang="zh-CN" sz="2400" b="1" dirty="0">
              <a:latin typeface="宋体" panose="02010600030101010101" pitchFamily="2" charset="-122"/>
              <a:ea typeface="宋体" panose="02010600030101010101" pitchFamily="2" charset="-122"/>
              <a:cs typeface="+mj-cs"/>
            </a:endParaRPr>
          </a:p>
          <a:p>
            <a:endParaRPr lang="en-US" altLang="zh-CN" sz="2400" b="1" dirty="0">
              <a:latin typeface="宋体" panose="02010600030101010101" pitchFamily="2" charset="-122"/>
              <a:ea typeface="宋体" panose="02010600030101010101" pitchFamily="2" charset="-122"/>
              <a:cs typeface="+mj-cs"/>
            </a:endParaRPr>
          </a:p>
          <a:p>
            <a:endParaRPr lang="en-US" altLang="zh-CN" sz="2400" b="1" dirty="0">
              <a:latin typeface="宋体" panose="02010600030101010101" pitchFamily="2" charset="-122"/>
              <a:ea typeface="宋体" panose="02010600030101010101" pitchFamily="2" charset="-122"/>
              <a:cs typeface="+mj-cs"/>
            </a:endParaRPr>
          </a:p>
          <a:p>
            <a:r>
              <a:rPr lang="zh-CN" altLang="en-US" sz="2400" b="1" dirty="0">
                <a:latin typeface="宋体" panose="02010600030101010101" pitchFamily="2" charset="-122"/>
                <a:ea typeface="宋体" panose="02010600030101010101" pitchFamily="2" charset="-122"/>
                <a:cs typeface="+mj-cs"/>
              </a:rPr>
              <a:t>给定已知下过雨，则喷水器导致湿草地的可能性降低了。已知草地是湿的，下雨和喷水器成为相互依赖的。</a:t>
            </a:r>
          </a:p>
        </p:txBody>
      </p:sp>
      <p:sp>
        <p:nvSpPr>
          <p:cNvPr id="5" name="灯片编号占位符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1725AF73-CF62-47EB-8902-27B973C43909}" type="slidenum">
              <a:rPr kumimoji="0" lang="en-US" altLang="zh-TW">
                <a:solidFill>
                  <a:srgbClr val="FFFFFF"/>
                </a:solidFill>
                <a:latin typeface="Franklin Gothic Book" pitchFamily="34" charset="0"/>
                <a:ea typeface="微軟正黑體" panose="020B0604030504040204" pitchFamily="34" charset="-120"/>
              </a:rPr>
              <a:pPr eaLnBrk="1" hangingPunct="1"/>
              <a:t>85</a:t>
            </a:fld>
            <a:endParaRPr kumimoji="0" lang="en-US" altLang="zh-TW">
              <a:solidFill>
                <a:srgbClr val="FFFFFF"/>
              </a:solidFill>
              <a:latin typeface="Franklin Gothic Book" pitchFamily="34" charset="0"/>
              <a:ea typeface="微軟正黑體" panose="020B0604030504040204" pitchFamily="34" charset="-120"/>
            </a:endParaRPr>
          </a:p>
        </p:txBody>
      </p:sp>
      <p:pic>
        <p:nvPicPr>
          <p:cNvPr id="122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34" y="2564904"/>
            <a:ext cx="6845932" cy="117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7862715"/>
      </p:ext>
    </p:extLst>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69026" y="1700808"/>
            <a:ext cx="7591425" cy="4248472"/>
          </a:xfrm>
          <a:prstGeom prst="rect">
            <a:avLst/>
          </a:prstGeom>
          <a:noFill/>
          <a:ln/>
        </p:spPr>
        <p:txBody>
          <a:bodyPr lIns="90488" tIns="44450" rIns="90488" bIns="44450"/>
          <a:lstStyle/>
          <a:p>
            <a:pPr marL="342900" indent="-342900" eaLnBrk="0" hangingPunct="0">
              <a:buFont typeface="Wingdings" pitchFamily="2" charset="2"/>
              <a:buChar char="l"/>
              <a:defRPr/>
            </a:pPr>
            <a:r>
              <a:rPr lang="zh-CN" altLang="en-US" sz="2400" b="1" dirty="0">
                <a:latin typeface="宋体" panose="02010600030101010101" pitchFamily="2" charset="-122"/>
                <a:cs typeface="+mj-cs"/>
              </a:rPr>
              <a:t>医疗诊断，</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工业，</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金融分析，</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计算机（微软</a:t>
            </a:r>
            <a:r>
              <a:rPr lang="en-US" altLang="zh-CN" sz="2400" b="1" dirty="0" err="1">
                <a:latin typeface="宋体" panose="02010600030101010101" pitchFamily="2" charset="-122"/>
                <a:cs typeface="+mj-cs"/>
              </a:rPr>
              <a:t>Windows,Office</a:t>
            </a:r>
            <a:r>
              <a:rPr lang="zh-CN" altLang="en-US" sz="2400" b="1" dirty="0">
                <a:latin typeface="宋体" panose="02010600030101010101" pitchFamily="2" charset="-122"/>
                <a:cs typeface="+mj-cs"/>
              </a:rPr>
              <a:t>），</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模式识别：分类，语义理解</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军事（目标识别，多目标跟踪，战争身份识别等），</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生态学，</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生物信息学（贝叶斯网络在基因连锁分析中应用），</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编码学，</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分类聚类，</a:t>
            </a:r>
          </a:p>
          <a:p>
            <a:pPr marL="342900" indent="-342900" eaLnBrk="0" hangingPunct="0">
              <a:buFont typeface="Wingdings" pitchFamily="2" charset="2"/>
              <a:buChar char="l"/>
              <a:defRPr/>
            </a:pPr>
            <a:r>
              <a:rPr lang="zh-CN" altLang="en-US" sz="2400" b="1" dirty="0">
                <a:latin typeface="宋体" panose="02010600030101010101" pitchFamily="2" charset="-122"/>
                <a:cs typeface="+mj-cs"/>
              </a:rPr>
              <a:t>时序数据和动态模型</a:t>
            </a:r>
          </a:p>
        </p:txBody>
      </p:sp>
      <p:sp>
        <p:nvSpPr>
          <p:cNvPr id="4" name="标题 1"/>
          <p:cNvSpPr txBox="1">
            <a:spLocks/>
          </p:cNvSpPr>
          <p:nvPr/>
        </p:nvSpPr>
        <p:spPr>
          <a:xfrm>
            <a:off x="457200" y="476672"/>
            <a:ext cx="8229600" cy="617128"/>
          </a:xfrm>
          <a:prstGeom prst="rect">
            <a:avLst/>
          </a:prstGeom>
        </p:spPr>
        <p:txBody>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en-US" altLang="zh-CN" sz="3200" b="1" dirty="0">
                <a:effectLst>
                  <a:outerShdw blurRad="38100" dist="38100" dir="2700000" algn="tl">
                    <a:srgbClr val="000000">
                      <a:alpha val="43137"/>
                    </a:srgbClr>
                  </a:outerShdw>
                </a:effectLst>
                <a:latin typeface="+mj-ea"/>
              </a:rPr>
              <a:t>10.3.4 </a:t>
            </a:r>
            <a:r>
              <a:rPr lang="zh-CN" altLang="en-US" sz="3200" b="1" dirty="0">
                <a:effectLst>
                  <a:outerShdw blurRad="38100" dist="38100" dir="2700000" algn="tl">
                    <a:srgbClr val="000000">
                      <a:alpha val="43137"/>
                    </a:srgbClr>
                  </a:outerShdw>
                </a:effectLst>
                <a:latin typeface="+mj-ea"/>
              </a:rPr>
              <a:t>贝叶斯网络应用</a:t>
            </a:r>
          </a:p>
        </p:txBody>
      </p:sp>
    </p:spTree>
    <p:extLst>
      <p:ext uri="{BB962C8B-B14F-4D97-AF65-F5344CB8AC3E}">
        <p14:creationId xmlns:p14="http://schemas.microsoft.com/office/powerpoint/2010/main" val="36421911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72" name="内容占位符 2"/>
              <p:cNvSpPr>
                <a:spLocks noGrp="1"/>
              </p:cNvSpPr>
              <p:nvPr>
                <p:ph idx="1"/>
              </p:nvPr>
            </p:nvSpPr>
            <p:spPr>
              <a:xfrm>
                <a:off x="457200" y="1424643"/>
                <a:ext cx="8229600" cy="3943615"/>
              </a:xfrm>
            </p:spPr>
            <p:txBody>
              <a:bodyPr/>
              <a:lstStyle/>
              <a:p>
                <a:pPr eaLnBrk="1" hangingPunct="1"/>
                <a:r>
                  <a:rPr lang="zh-CN" altLang="en-US" sz="2400" b="1" dirty="0">
                    <a:latin typeface="宋体" panose="02010600030101010101" pitchFamily="2" charset="-122"/>
                    <a:ea typeface="宋体" panose="02010600030101010101" pitchFamily="2" charset="-122"/>
                    <a:cs typeface="+mj-cs"/>
                  </a:rPr>
                  <a:t>总体回归参数  和</a:t>
                </a:r>
                <a:r>
                  <a:rPr lang="zh-CN" altLang="en-US" sz="2400" b="1" dirty="0">
                    <a:latin typeface="宋体" panose="02010600030101010101" pitchFamily="2" charset="-122"/>
                    <a:ea typeface="宋体" panose="02010600030101010101" pitchFamily="2" charset="-122"/>
                    <a:cs typeface="+mj-cs"/>
                    <a:sym typeface="Symbol" pitchFamily="18" charset="2"/>
                  </a:rPr>
                  <a:t>  </a:t>
                </a:r>
                <a:r>
                  <a:rPr lang="zh-CN" altLang="en-US" sz="2400" b="1" dirty="0">
                    <a:latin typeface="宋体" panose="02010600030101010101" pitchFamily="2" charset="-122"/>
                    <a:ea typeface="宋体" panose="02010600030101010101" pitchFamily="2" charset="-122"/>
                    <a:cs typeface="+mj-cs"/>
                  </a:rPr>
                  <a:t>是</a:t>
                </a:r>
                <a:r>
                  <a:rPr lang="zh-CN" altLang="en-US" sz="2400" b="1" dirty="0">
                    <a:solidFill>
                      <a:srgbClr val="FF0000"/>
                    </a:solidFill>
                    <a:latin typeface="宋体" panose="02010600030101010101" pitchFamily="2" charset="-122"/>
                    <a:ea typeface="宋体" panose="02010600030101010101" pitchFamily="2" charset="-122"/>
                    <a:cs typeface="+mj-cs"/>
                  </a:rPr>
                  <a:t>未知的</a:t>
                </a:r>
                <a:r>
                  <a:rPr lang="zh-CN" altLang="en-US" sz="2400" b="1" dirty="0">
                    <a:latin typeface="宋体" panose="02010600030101010101" pitchFamily="2" charset="-122"/>
                    <a:ea typeface="宋体" panose="02010600030101010101" pitchFamily="2" charset="-122"/>
                    <a:cs typeface="+mj-cs"/>
                  </a:rPr>
                  <a:t>，必须利用样本数据去估计；</a:t>
                </a:r>
              </a:p>
              <a:p>
                <a:pPr eaLnBrk="1" hangingPunct="1"/>
                <a:r>
                  <a:rPr lang="zh-CN" altLang="en-US" sz="2400" b="1" dirty="0">
                    <a:latin typeface="宋体" panose="02010600030101010101" pitchFamily="2" charset="-122"/>
                    <a:ea typeface="宋体" panose="02010600030101010101" pitchFamily="2" charset="-122"/>
                    <a:cs typeface="+mj-cs"/>
                  </a:rPr>
                  <a:t>用样本统计量   和   代替回归方程中的未知参数 和    ，就得到了估计的回归方程；</a:t>
                </a:r>
              </a:p>
              <a:p>
                <a:pPr eaLnBrk="1" hangingPunct="1"/>
                <a:r>
                  <a:rPr lang="zh-CN" altLang="en-US" sz="2400" b="1" dirty="0">
                    <a:latin typeface="宋体" panose="02010600030101010101" pitchFamily="2" charset="-122"/>
                    <a:ea typeface="宋体" panose="02010600030101010101" pitchFamily="2" charset="-122"/>
                    <a:cs typeface="+mj-cs"/>
                  </a:rPr>
                  <a:t>一元线性回归中估计的回归方程为：</a:t>
                </a:r>
              </a:p>
              <a:p>
                <a:pPr eaLnBrk="1" hangingPunct="1"/>
                <a:endParaRPr lang="en-US" altLang="zh-CN" sz="2400" b="1" dirty="0">
                  <a:latin typeface="宋体" panose="02010600030101010101" pitchFamily="2" charset="-122"/>
                  <a:ea typeface="宋体" panose="02010600030101010101" pitchFamily="2" charset="-122"/>
                  <a:cs typeface="+mj-cs"/>
                </a:endParaRPr>
              </a:p>
              <a:p>
                <a:pPr eaLnBrk="1" hangingPunct="1"/>
                <a:endParaRPr lang="en-US" altLang="zh-CN" sz="2400" b="1" dirty="0">
                  <a:latin typeface="宋体" panose="02010600030101010101" pitchFamily="2" charset="-122"/>
                  <a:ea typeface="宋体" panose="02010600030101010101" pitchFamily="2" charset="-122"/>
                  <a:cs typeface="+mj-cs"/>
                </a:endParaRPr>
              </a:p>
              <a:p>
                <a:pPr eaLnBrk="1" hangingPunct="1"/>
                <a:r>
                  <a:rPr lang="zh-CN" altLang="en-US" sz="2400" b="1" dirty="0">
                    <a:latin typeface="宋体" panose="02010600030101010101" pitchFamily="2" charset="-122"/>
                    <a:ea typeface="宋体" panose="02010600030101010101" pitchFamily="2" charset="-122"/>
                    <a:cs typeface="+mj-cs"/>
                  </a:rPr>
                  <a:t>其中： 是估计的回归直线在</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轴上的</a:t>
                </a:r>
                <a:r>
                  <a:rPr lang="zh-CN" altLang="en-US" sz="2400" b="1" dirty="0">
                    <a:solidFill>
                      <a:srgbClr val="FF0000"/>
                    </a:solidFill>
                    <a:latin typeface="宋体" panose="02010600030101010101" pitchFamily="2" charset="-122"/>
                    <a:ea typeface="宋体" panose="02010600030101010101" pitchFamily="2" charset="-122"/>
                    <a:cs typeface="+mj-cs"/>
                  </a:rPr>
                  <a:t>截距</a:t>
                </a:r>
                <a:r>
                  <a:rPr lang="zh-CN" altLang="en-US" sz="2400" b="1" dirty="0">
                    <a:latin typeface="宋体" panose="02010600030101010101" pitchFamily="2" charset="-122"/>
                    <a:ea typeface="宋体" panose="02010600030101010101" pitchFamily="2" charset="-122"/>
                    <a:cs typeface="+mj-cs"/>
                  </a:rPr>
                  <a:t>， 是直线的</a:t>
                </a:r>
                <a:r>
                  <a:rPr lang="zh-CN" altLang="en-US" sz="2400" b="1" dirty="0">
                    <a:solidFill>
                      <a:srgbClr val="FF0000"/>
                    </a:solidFill>
                    <a:latin typeface="宋体" panose="02010600030101010101" pitchFamily="2" charset="-122"/>
                    <a:ea typeface="宋体" panose="02010600030101010101" pitchFamily="2" charset="-122"/>
                    <a:cs typeface="+mj-cs"/>
                  </a:rPr>
                  <a:t>斜率</a:t>
                </a:r>
                <a:r>
                  <a:rPr lang="zh-CN" altLang="en-US" sz="2400" b="1" dirty="0">
                    <a:latin typeface="宋体" panose="02010600030101010101" pitchFamily="2" charset="-122"/>
                    <a:ea typeface="宋体" panose="02010600030101010101" pitchFamily="2" charset="-122"/>
                    <a:cs typeface="+mj-cs"/>
                  </a:rPr>
                  <a:t>，它表示对于一个给定的</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的值，</a:t>
                </a:r>
                <a14:m>
                  <m:oMath xmlns:m="http://schemas.openxmlformats.org/officeDocument/2006/math">
                    <m:acc>
                      <m:accPr>
                        <m:chr m:val="̂"/>
                        <m:ctrlPr>
                          <a:rPr lang="zh-CN" altLang="en-US" sz="2400" b="1" i="1" smtClean="0">
                            <a:solidFill>
                              <a:schemeClr val="bg2"/>
                            </a:solidFill>
                            <a:latin typeface="Cambria Math" panose="02040503050406030204" pitchFamily="18" charset="0"/>
                            <a:ea typeface="宋体" panose="02010600030101010101" pitchFamily="2" charset="-122"/>
                            <a:cs typeface="+mj-cs"/>
                          </a:rPr>
                        </m:ctrlPr>
                      </m:accPr>
                      <m:e>
                        <m:r>
                          <a:rPr lang="en-US" altLang="zh-CN" sz="2400" b="1" i="1" smtClean="0">
                            <a:solidFill>
                              <a:schemeClr val="bg2"/>
                            </a:solidFill>
                            <a:latin typeface="Cambria Math" panose="02040503050406030204" pitchFamily="18" charset="0"/>
                            <a:ea typeface="宋体" panose="02010600030101010101" pitchFamily="2" charset="-122"/>
                            <a:cs typeface="+mj-cs"/>
                          </a:rPr>
                          <m:t>𝒚</m:t>
                        </m:r>
                      </m:e>
                    </m:acc>
                  </m:oMath>
                </a14:m>
                <a:r>
                  <a:rPr lang="zh-CN" altLang="en-US" sz="2400" b="1" dirty="0">
                    <a:solidFill>
                      <a:schemeClr val="bg2"/>
                    </a:solidFill>
                    <a:latin typeface="宋体" panose="02010600030101010101" pitchFamily="2" charset="-122"/>
                    <a:ea typeface="宋体" panose="02010600030101010101" pitchFamily="2" charset="-122"/>
                    <a:cs typeface="+mj-cs"/>
                  </a:rPr>
                  <a:t> </a:t>
                </a:r>
                <a:r>
                  <a:rPr lang="zh-CN" altLang="en-US" sz="2400" b="1" dirty="0">
                    <a:latin typeface="宋体" panose="02010600030101010101" pitchFamily="2" charset="-122"/>
                    <a:ea typeface="宋体" panose="02010600030101010101" pitchFamily="2" charset="-122"/>
                    <a:cs typeface="+mj-cs"/>
                  </a:rPr>
                  <a:t>是</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的估计值，也表示</a:t>
                </a:r>
                <a:r>
                  <a:rPr lang="en-US" altLang="zh-CN" sz="2400" b="1" dirty="0">
                    <a:latin typeface="宋体" panose="02010600030101010101" pitchFamily="2" charset="-122"/>
                    <a:ea typeface="宋体" panose="02010600030101010101" pitchFamily="2" charset="-122"/>
                    <a:cs typeface="+mj-cs"/>
                  </a:rPr>
                  <a:t>x</a:t>
                </a:r>
                <a:r>
                  <a:rPr lang="zh-CN" altLang="en-US" sz="2400" b="1" dirty="0">
                    <a:latin typeface="宋体" panose="02010600030101010101" pitchFamily="2" charset="-122"/>
                    <a:ea typeface="宋体" panose="02010600030101010101" pitchFamily="2" charset="-122"/>
                    <a:cs typeface="+mj-cs"/>
                  </a:rPr>
                  <a:t>每变动一个单位时，</a:t>
                </a:r>
                <a:r>
                  <a:rPr lang="en-US" altLang="zh-CN" sz="2400" b="1" dirty="0">
                    <a:latin typeface="宋体" panose="02010600030101010101" pitchFamily="2" charset="-122"/>
                    <a:ea typeface="宋体" panose="02010600030101010101" pitchFamily="2" charset="-122"/>
                    <a:cs typeface="+mj-cs"/>
                  </a:rPr>
                  <a:t>y</a:t>
                </a:r>
                <a:r>
                  <a:rPr lang="zh-CN" altLang="en-US" sz="2400" b="1" dirty="0">
                    <a:latin typeface="宋体" panose="02010600030101010101" pitchFamily="2" charset="-122"/>
                    <a:ea typeface="宋体" panose="02010600030101010101" pitchFamily="2" charset="-122"/>
                    <a:cs typeface="+mj-cs"/>
                  </a:rPr>
                  <a:t>的平均变动值。</a:t>
                </a:r>
              </a:p>
            </p:txBody>
          </p:sp>
        </mc:Choice>
        <mc:Fallback xmlns="">
          <p:sp>
            <p:nvSpPr>
              <p:cNvPr id="1272" name="内容占位符 2"/>
              <p:cNvSpPr>
                <a:spLocks noGrp="1" noRot="1" noChangeAspect="1" noMove="1" noResize="1" noEditPoints="1" noAdjustHandles="1" noChangeArrowheads="1" noChangeShapeType="1" noTextEdit="1"/>
              </p:cNvSpPr>
              <p:nvPr>
                <p:ph idx="1"/>
              </p:nvPr>
            </p:nvSpPr>
            <p:spPr>
              <a:xfrm>
                <a:off x="457200" y="1424643"/>
                <a:ext cx="8229600" cy="3943615"/>
              </a:xfrm>
              <a:blipFill>
                <a:blip r:embed="rId3"/>
                <a:stretch>
                  <a:fillRect l="-444" t="-1236" r="-4370"/>
                </a:stretch>
              </a:blipFill>
            </p:spPr>
            <p:txBody>
              <a:bodyPr/>
              <a:lstStyle/>
              <a:p>
                <a:r>
                  <a:rPr lang="zh-CN" altLang="en-US">
                    <a:noFill/>
                  </a:rPr>
                  <a:t> </a:t>
                </a:r>
              </a:p>
            </p:txBody>
          </p:sp>
        </mc:Fallback>
      </mc:AlternateContent>
      <p:graphicFrame>
        <p:nvGraphicFramePr>
          <p:cNvPr id="1264" name="Object 240"/>
          <p:cNvGraphicFramePr>
            <a:graphicFrameLocks noChangeAspect="1"/>
          </p:cNvGraphicFramePr>
          <p:nvPr>
            <p:extLst>
              <p:ext uri="{D42A27DB-BD31-4B8C-83A1-F6EECF244321}">
                <p14:modId xmlns:p14="http://schemas.microsoft.com/office/powerpoint/2010/main" val="1852868013"/>
              </p:ext>
            </p:extLst>
          </p:nvPr>
        </p:nvGraphicFramePr>
        <p:xfrm>
          <a:off x="3543134" y="3303819"/>
          <a:ext cx="1743075" cy="554831"/>
        </p:xfrm>
        <a:graphic>
          <a:graphicData uri="http://schemas.openxmlformats.org/presentationml/2006/ole">
            <mc:AlternateContent xmlns:mc="http://schemas.openxmlformats.org/markup-compatibility/2006">
              <mc:Choice xmlns:v="urn:schemas-microsoft-com:vml" Requires="v">
                <p:oleObj name="Equation" r:id="rId4" imgW="667800" imgH="210960" progId="">
                  <p:embed/>
                </p:oleObj>
              </mc:Choice>
              <mc:Fallback>
                <p:oleObj name="Equation" r:id="rId4" imgW="667800" imgH="2109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3134" y="3303819"/>
                        <a:ext cx="1743075" cy="554831"/>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5" name="Object 241"/>
          <p:cNvGraphicFramePr>
            <a:graphicFrameLocks noChangeAspect="1"/>
          </p:cNvGraphicFramePr>
          <p:nvPr>
            <p:extLst>
              <p:ext uri="{D42A27DB-BD31-4B8C-83A1-F6EECF244321}">
                <p14:modId xmlns:p14="http://schemas.microsoft.com/office/powerpoint/2010/main" val="4087337673"/>
              </p:ext>
            </p:extLst>
          </p:nvPr>
        </p:nvGraphicFramePr>
        <p:xfrm>
          <a:off x="2707229" y="1489741"/>
          <a:ext cx="315515" cy="360760"/>
        </p:xfrm>
        <a:graphic>
          <a:graphicData uri="http://schemas.openxmlformats.org/presentationml/2006/ole">
            <mc:AlternateContent xmlns:mc="http://schemas.openxmlformats.org/markup-compatibility/2006">
              <mc:Choice xmlns:v="urn:schemas-microsoft-com:vml" Requires="v">
                <p:oleObj name="Equation" r:id="rId6" imgW="154800" imgH="186480" progId="">
                  <p:embed/>
                </p:oleObj>
              </mc:Choice>
              <mc:Fallback>
                <p:oleObj name="Equation" r:id="rId6" imgW="154800" imgH="1864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229" y="1489741"/>
                        <a:ext cx="315515" cy="360760"/>
                      </a:xfrm>
                      <a:prstGeom prst="rect">
                        <a:avLst/>
                      </a:prstGeom>
                      <a:noFill/>
                      <a:effectLst>
                        <a:outerShdw dist="17961" dir="2700000" algn="ctr" rotWithShape="0">
                          <a:schemeClr val="bg2"/>
                        </a:outerShdw>
                      </a:effectLst>
                    </p:spPr>
                  </p:pic>
                </p:oleObj>
              </mc:Fallback>
            </mc:AlternateContent>
          </a:graphicData>
        </a:graphic>
      </p:graphicFrame>
      <p:graphicFrame>
        <p:nvGraphicFramePr>
          <p:cNvPr id="1266" name="Object 242"/>
          <p:cNvGraphicFramePr>
            <a:graphicFrameLocks noChangeAspect="1"/>
          </p:cNvGraphicFramePr>
          <p:nvPr>
            <p:extLst>
              <p:ext uri="{D42A27DB-BD31-4B8C-83A1-F6EECF244321}">
                <p14:modId xmlns:p14="http://schemas.microsoft.com/office/powerpoint/2010/main" val="365669329"/>
              </p:ext>
            </p:extLst>
          </p:nvPr>
        </p:nvGraphicFramePr>
        <p:xfrm>
          <a:off x="3358867" y="1489741"/>
          <a:ext cx="366713" cy="361950"/>
        </p:xfrm>
        <a:graphic>
          <a:graphicData uri="http://schemas.openxmlformats.org/presentationml/2006/ole">
            <mc:AlternateContent xmlns:mc="http://schemas.openxmlformats.org/markup-compatibility/2006">
              <mc:Choice xmlns:v="urn:schemas-microsoft-com:vml" Requires="v">
                <p:oleObj name="Equation" r:id="rId8" imgW="130320" imgH="186480" progId="">
                  <p:embed/>
                </p:oleObj>
              </mc:Choice>
              <mc:Fallback>
                <p:oleObj name="Equation" r:id="rId8" imgW="130320" imgH="1864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8867" y="1489741"/>
                        <a:ext cx="366713" cy="361950"/>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7" name="Object 243"/>
          <p:cNvGraphicFramePr>
            <a:graphicFrameLocks noChangeAspect="1"/>
          </p:cNvGraphicFramePr>
          <p:nvPr>
            <p:extLst>
              <p:ext uri="{D42A27DB-BD31-4B8C-83A1-F6EECF244321}">
                <p14:modId xmlns:p14="http://schemas.microsoft.com/office/powerpoint/2010/main" val="2694231439"/>
              </p:ext>
            </p:extLst>
          </p:nvPr>
        </p:nvGraphicFramePr>
        <p:xfrm>
          <a:off x="1237620" y="2314029"/>
          <a:ext cx="366713" cy="361950"/>
        </p:xfrm>
        <a:graphic>
          <a:graphicData uri="http://schemas.openxmlformats.org/presentationml/2006/ole">
            <mc:AlternateContent xmlns:mc="http://schemas.openxmlformats.org/markup-compatibility/2006">
              <mc:Choice xmlns:v="urn:schemas-microsoft-com:vml" Requires="v">
                <p:oleObj name="Equation" r:id="rId10" imgW="130320" imgH="186480" progId="">
                  <p:embed/>
                </p:oleObj>
              </mc:Choice>
              <mc:Fallback>
                <p:oleObj name="Equation" r:id="rId10" imgW="130320" imgH="1864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7620" y="2314029"/>
                        <a:ext cx="366713" cy="361950"/>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8" name="Object 244"/>
          <p:cNvGraphicFramePr>
            <a:graphicFrameLocks noChangeAspect="1"/>
          </p:cNvGraphicFramePr>
          <p:nvPr>
            <p:extLst>
              <p:ext uri="{D42A27DB-BD31-4B8C-83A1-F6EECF244321}">
                <p14:modId xmlns:p14="http://schemas.microsoft.com/office/powerpoint/2010/main" val="1677887623"/>
              </p:ext>
            </p:extLst>
          </p:nvPr>
        </p:nvGraphicFramePr>
        <p:xfrm>
          <a:off x="7668344" y="1913979"/>
          <a:ext cx="314325" cy="360759"/>
        </p:xfrm>
        <a:graphic>
          <a:graphicData uri="http://schemas.openxmlformats.org/presentationml/2006/ole">
            <mc:AlternateContent xmlns:mc="http://schemas.openxmlformats.org/markup-compatibility/2006">
              <mc:Choice xmlns:v="urn:schemas-microsoft-com:vml" Requires="v">
                <p:oleObj name="Equation" r:id="rId11" imgW="154800" imgH="186480" progId="">
                  <p:embed/>
                </p:oleObj>
              </mc:Choice>
              <mc:Fallback>
                <p:oleObj name="Equation" r:id="rId11" imgW="154800" imgH="1864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344" y="1913979"/>
                        <a:ext cx="314325" cy="360759"/>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 name="Object 245"/>
          <p:cNvGraphicFramePr>
            <a:graphicFrameLocks noChangeAspect="1"/>
          </p:cNvGraphicFramePr>
          <p:nvPr>
            <p:extLst>
              <p:ext uri="{D42A27DB-BD31-4B8C-83A1-F6EECF244321}">
                <p14:modId xmlns:p14="http://schemas.microsoft.com/office/powerpoint/2010/main" val="1843640118"/>
              </p:ext>
            </p:extLst>
          </p:nvPr>
        </p:nvGraphicFramePr>
        <p:xfrm>
          <a:off x="2751467" y="1915598"/>
          <a:ext cx="385763" cy="400050"/>
        </p:xfrm>
        <a:graphic>
          <a:graphicData uri="http://schemas.openxmlformats.org/presentationml/2006/ole">
            <mc:AlternateContent xmlns:mc="http://schemas.openxmlformats.org/markup-compatibility/2006">
              <mc:Choice xmlns:v="urn:schemas-microsoft-com:vml" Requires="v">
                <p:oleObj name="Equation" r:id="rId12" imgW="154800" imgH="210960" progId="">
                  <p:embed/>
                </p:oleObj>
              </mc:Choice>
              <mc:Fallback>
                <p:oleObj name="Equation" r:id="rId12" imgW="154800" imgH="21096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467" y="1915598"/>
                        <a:ext cx="385763" cy="400050"/>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70" name="Object 246"/>
          <p:cNvGraphicFramePr>
            <a:graphicFrameLocks noChangeAspect="1"/>
          </p:cNvGraphicFramePr>
          <p:nvPr>
            <p:extLst>
              <p:ext uri="{D42A27DB-BD31-4B8C-83A1-F6EECF244321}">
                <p14:modId xmlns:p14="http://schemas.microsoft.com/office/powerpoint/2010/main" val="2398063786"/>
              </p:ext>
            </p:extLst>
          </p:nvPr>
        </p:nvGraphicFramePr>
        <p:xfrm>
          <a:off x="3542223" y="1913979"/>
          <a:ext cx="334565" cy="400050"/>
        </p:xfrm>
        <a:graphic>
          <a:graphicData uri="http://schemas.openxmlformats.org/presentationml/2006/ole">
            <mc:AlternateContent xmlns:mc="http://schemas.openxmlformats.org/markup-compatibility/2006">
              <mc:Choice xmlns:v="urn:schemas-microsoft-com:vml" Requires="v">
                <p:oleObj name="Equation" r:id="rId14" imgW="130320" imgH="210960" progId="">
                  <p:embed/>
                </p:oleObj>
              </mc:Choice>
              <mc:Fallback>
                <p:oleObj name="Equation" r:id="rId14" imgW="130320" imgH="2109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2223" y="1913979"/>
                        <a:ext cx="334565" cy="400050"/>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标题 2">
            <a:extLst>
              <a:ext uri="{FF2B5EF4-FFF2-40B4-BE49-F238E27FC236}">
                <a16:creationId xmlns:a16="http://schemas.microsoft.com/office/drawing/2014/main" id="{127633CB-9E0E-4F3F-A95F-4394C2263432}"/>
              </a:ext>
            </a:extLst>
          </p:cNvPr>
          <p:cNvSpPr>
            <a:spLocks noGrp="1" noChangeArrowheads="1"/>
          </p:cNvSpPr>
          <p:nvPr>
            <p:ph type="title"/>
          </p:nvPr>
        </p:nvSpPr>
        <p:spPr>
          <a:xfrm>
            <a:off x="457200" y="457200"/>
            <a:ext cx="8229600" cy="523875"/>
          </a:xfrm>
        </p:spPr>
        <p:txBody>
          <a:bodyPr/>
          <a:lstStyle/>
          <a:p>
            <a:r>
              <a:rPr lang="en-US" altLang="zh-CN" sz="3200" b="1" dirty="0">
                <a:solidFill>
                  <a:schemeClr val="accent1">
                    <a:lumMod val="25000"/>
                  </a:schemeClr>
                </a:solidFill>
                <a:effectLst>
                  <a:outerShdw blurRad="38100" dist="38100" dir="2700000" algn="tl">
                    <a:srgbClr val="000000">
                      <a:alpha val="43137"/>
                    </a:srgbClr>
                  </a:outerShdw>
                </a:effectLst>
              </a:rPr>
              <a:t>2</a:t>
            </a:r>
            <a:r>
              <a:rPr lang="zh-CN" altLang="en-US" sz="3200" b="1" dirty="0">
                <a:solidFill>
                  <a:schemeClr val="accent1">
                    <a:lumMod val="25000"/>
                  </a:schemeClr>
                </a:solidFill>
                <a:effectLst>
                  <a:outerShdw blurRad="38100" dist="38100" dir="2700000" algn="tl">
                    <a:srgbClr val="000000">
                      <a:alpha val="43137"/>
                    </a:srgbClr>
                  </a:outerShdw>
                </a:effectLst>
              </a:rPr>
              <a:t>、回归方程</a:t>
            </a:r>
          </a:p>
        </p:txBody>
      </p:sp>
      <p:graphicFrame>
        <p:nvGraphicFramePr>
          <p:cNvPr id="11" name="Object 245">
            <a:extLst>
              <a:ext uri="{FF2B5EF4-FFF2-40B4-BE49-F238E27FC236}">
                <a16:creationId xmlns:a16="http://schemas.microsoft.com/office/drawing/2014/main" id="{92550643-CA82-4099-B590-297C0D4C27A4}"/>
              </a:ext>
            </a:extLst>
          </p:cNvPr>
          <p:cNvGraphicFramePr>
            <a:graphicFrameLocks noChangeAspect="1"/>
          </p:cNvGraphicFramePr>
          <p:nvPr>
            <p:extLst>
              <p:ext uri="{D42A27DB-BD31-4B8C-83A1-F6EECF244321}">
                <p14:modId xmlns:p14="http://schemas.microsoft.com/office/powerpoint/2010/main" val="3136221120"/>
              </p:ext>
            </p:extLst>
          </p:nvPr>
        </p:nvGraphicFramePr>
        <p:xfrm>
          <a:off x="1604333" y="3981997"/>
          <a:ext cx="385763" cy="400050"/>
        </p:xfrm>
        <a:graphic>
          <a:graphicData uri="http://schemas.openxmlformats.org/presentationml/2006/ole">
            <mc:AlternateContent xmlns:mc="http://schemas.openxmlformats.org/markup-compatibility/2006">
              <mc:Choice xmlns:v="urn:schemas-microsoft-com:vml" Requires="v">
                <p:oleObj name="Equation" r:id="rId12" imgW="154800" imgH="210960" progId="">
                  <p:embed/>
                </p:oleObj>
              </mc:Choice>
              <mc:Fallback>
                <p:oleObj name="Equation" r:id="rId12" imgW="154800" imgH="210960" progId="">
                  <p:embed/>
                  <p:pic>
                    <p:nvPicPr>
                      <p:cNvPr id="1269" name="Object 2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4333" y="3981997"/>
                        <a:ext cx="385763" cy="400050"/>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246">
            <a:extLst>
              <a:ext uri="{FF2B5EF4-FFF2-40B4-BE49-F238E27FC236}">
                <a16:creationId xmlns:a16="http://schemas.microsoft.com/office/drawing/2014/main" id="{1EAF8979-7F3E-49B1-B0CE-5DF705089917}"/>
              </a:ext>
            </a:extLst>
          </p:cNvPr>
          <p:cNvGraphicFramePr>
            <a:graphicFrameLocks noChangeAspect="1"/>
          </p:cNvGraphicFramePr>
          <p:nvPr>
            <p:extLst>
              <p:ext uri="{D42A27DB-BD31-4B8C-83A1-F6EECF244321}">
                <p14:modId xmlns:p14="http://schemas.microsoft.com/office/powerpoint/2010/main" val="1698313550"/>
              </p:ext>
            </p:extLst>
          </p:nvPr>
        </p:nvGraphicFramePr>
        <p:xfrm>
          <a:off x="6516216" y="3981997"/>
          <a:ext cx="334565" cy="400050"/>
        </p:xfrm>
        <a:graphic>
          <a:graphicData uri="http://schemas.openxmlformats.org/presentationml/2006/ole">
            <mc:AlternateContent xmlns:mc="http://schemas.openxmlformats.org/markup-compatibility/2006">
              <mc:Choice xmlns:v="urn:schemas-microsoft-com:vml" Requires="v">
                <p:oleObj name="Equation" r:id="rId14" imgW="130320" imgH="210960" progId="">
                  <p:embed/>
                </p:oleObj>
              </mc:Choice>
              <mc:Fallback>
                <p:oleObj name="Equation" r:id="rId14" imgW="130320" imgH="210960" progId="">
                  <p:embed/>
                  <p:pic>
                    <p:nvPicPr>
                      <p:cNvPr id="1270" name="Object 2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16216" y="3981997"/>
                        <a:ext cx="334565" cy="400050"/>
                      </a:xfrm>
                      <a:prstGeom prst="rect">
                        <a:avLst/>
                      </a:prstGeo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6408463"/>
      </p:ext>
    </p:extLst>
  </p:cSld>
  <p:clrMapOvr>
    <a:masterClrMapping/>
  </p:clrMapOvr>
  <p:transition>
    <p:push/>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02"/>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11665</TotalTime>
  <Words>5274</Words>
  <Application>Microsoft Office PowerPoint</Application>
  <PresentationFormat>全屏显示(4:3)</PresentationFormat>
  <Paragraphs>555</Paragraphs>
  <Slides>86</Slides>
  <Notes>9</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6</vt:i4>
      </vt:variant>
      <vt:variant>
        <vt:lpstr>幻灯片标题</vt:lpstr>
      </vt:variant>
      <vt:variant>
        <vt:i4>86</vt:i4>
      </vt:variant>
    </vt:vector>
  </HeadingPairs>
  <TitlesOfParts>
    <vt:vector size="110" baseType="lpstr">
      <vt:lpstr>黑体</vt:lpstr>
      <vt:lpstr>楷体_GB2312</vt:lpstr>
      <vt:lpstr>宋体</vt:lpstr>
      <vt:lpstr>宋体 (正文)</vt:lpstr>
      <vt:lpstr>微软雅黑</vt:lpstr>
      <vt:lpstr>Arial</vt:lpstr>
      <vt:lpstr>Arial Black</vt:lpstr>
      <vt:lpstr>Calibri</vt:lpstr>
      <vt:lpstr>Calibri Light</vt:lpstr>
      <vt:lpstr>Cambria Math</vt:lpstr>
      <vt:lpstr>Franklin Gothic Book</vt:lpstr>
      <vt:lpstr>Niagara Engraved</vt:lpstr>
      <vt:lpstr>Symbol</vt:lpstr>
      <vt:lpstr>Tahoma</vt:lpstr>
      <vt:lpstr>Times New Roman</vt:lpstr>
      <vt:lpstr>Wingdings</vt:lpstr>
      <vt:lpstr>Pixel</vt:lpstr>
      <vt:lpstr>Office 主题​​</vt:lpstr>
      <vt:lpstr>Equation</vt:lpstr>
      <vt:lpstr>公式</vt:lpstr>
      <vt:lpstr>Equation.KSEE3</vt:lpstr>
      <vt:lpstr>Equation.DSMT4</vt:lpstr>
      <vt:lpstr>Microsoft Word 97 - 2003 Document</vt:lpstr>
      <vt:lpstr>Equation.3</vt:lpstr>
      <vt:lpstr>PowerPoint 演示文稿</vt:lpstr>
      <vt:lpstr>第10章 统计分析</vt:lpstr>
      <vt:lpstr>第 10 章 统计分析</vt:lpstr>
      <vt:lpstr>定义</vt:lpstr>
      <vt:lpstr>回归分析的一般步骤</vt:lpstr>
      <vt:lpstr>10.1.1 一元线性回归 </vt:lpstr>
      <vt:lpstr>1、回归模型</vt:lpstr>
      <vt:lpstr>2、回归方程</vt:lpstr>
      <vt:lpstr>2、回归方程</vt:lpstr>
      <vt:lpstr>3、参数的最小二乘法估计</vt:lpstr>
      <vt:lpstr>最小二乘估计(图示) </vt:lpstr>
      <vt:lpstr>3、参数的最小二乘法估计</vt:lpstr>
      <vt:lpstr>离差平方和的分解(三个平方和的意义)</vt:lpstr>
      <vt:lpstr>离差平方和的分解  (三个平方和的关系) </vt:lpstr>
      <vt:lpstr>线性关系的检验</vt:lpstr>
      <vt:lpstr>F检验</vt:lpstr>
      <vt:lpstr>回归系数的显著性检验</vt:lpstr>
      <vt:lpstr>回归系数的检验(样本统计量   的分布)</vt:lpstr>
      <vt:lpstr>t检验(检验步骤) </vt:lpstr>
      <vt:lpstr>PowerPoint 演示文稿</vt:lpstr>
      <vt:lpstr>PowerPoint 演示文稿</vt:lpstr>
      <vt:lpstr>PowerPoint 演示文稿</vt:lpstr>
      <vt:lpstr>10.1.2 多元线性回归 </vt:lpstr>
      <vt:lpstr>1、多元线性回归模型 </vt:lpstr>
      <vt:lpstr>2、多元线性回归方程</vt:lpstr>
      <vt:lpstr>3、最小二乘法估计回归参数</vt:lpstr>
      <vt:lpstr>PowerPoint 演示文稿</vt:lpstr>
      <vt:lpstr>PowerPoint 演示文稿</vt:lpstr>
      <vt:lpstr>PowerPoint 演示文稿</vt:lpstr>
      <vt:lpstr>多元线性回归模型的检验</vt:lpstr>
      <vt:lpstr>PowerPoint 演示文稿</vt:lpstr>
      <vt:lpstr>PowerPoint 演示文稿</vt:lpstr>
      <vt:lpstr>PowerPoint 演示文稿</vt:lpstr>
      <vt:lpstr>PowerPoint 演示文稿</vt:lpstr>
      <vt:lpstr>10.1.3 非线性回归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10 章 统计分析</vt:lpstr>
      <vt:lpstr>10.2.1 EM算法的引入</vt:lpstr>
      <vt:lpstr>10.2.1 EM算法的引入</vt:lpstr>
      <vt:lpstr>1、EM算法</vt:lpstr>
      <vt:lpstr>1、EM算法</vt:lpstr>
      <vt:lpstr>1、EM算法</vt:lpstr>
      <vt:lpstr>1、EM算法</vt:lpstr>
      <vt:lpstr>1、EM算法</vt:lpstr>
      <vt:lpstr>1、EM算法</vt:lpstr>
      <vt:lpstr>2、EM算法的导出</vt:lpstr>
      <vt:lpstr>2、EM算法的导出</vt:lpstr>
      <vt:lpstr>2、EM算法的导出</vt:lpstr>
      <vt:lpstr>2、EM算法的导出</vt:lpstr>
      <vt:lpstr>PowerPoint 演示文稿</vt:lpstr>
      <vt:lpstr>PowerPoint 演示文稿</vt:lpstr>
      <vt:lpstr>PowerPoint 演示文稿</vt:lpstr>
      <vt:lpstr>PowerPoint 演示文稿</vt:lpstr>
      <vt:lpstr>PowerPoint 演示文稿</vt:lpstr>
      <vt:lpstr>第 10 章 统计分析</vt:lpstr>
      <vt:lpstr>PowerPoint 演示文稿</vt:lpstr>
      <vt:lpstr>PowerPoint 演示文稿</vt:lpstr>
      <vt:lpstr>PowerPoint 演示文稿</vt:lpstr>
      <vt:lpstr>PowerPoint 演示文稿</vt:lpstr>
      <vt:lpstr>10.3.2 朴素贝叶斯分类</vt:lpstr>
      <vt:lpstr>1、算法过程</vt:lpstr>
      <vt:lpstr>1、算法过程</vt:lpstr>
      <vt:lpstr>1、算法过程</vt:lpstr>
      <vt:lpstr>2、朴素贝叶斯分类举例</vt:lpstr>
      <vt:lpstr>步骤</vt:lpstr>
      <vt:lpstr>PowerPoint 演示文稿</vt:lpstr>
      <vt:lpstr>3、朴素贝叶斯的特点</vt:lpstr>
      <vt:lpstr>PowerPoint 演示文稿</vt:lpstr>
      <vt:lpstr>PowerPoint 演示文稿</vt:lpstr>
      <vt:lpstr>1、 一个简单的例子</vt:lpstr>
      <vt:lpstr>PowerPoint 演示文稿</vt:lpstr>
      <vt:lpstr>PowerPoint 演示文稿</vt:lpstr>
      <vt:lpstr>PowerPoint 演示文稿</vt:lpstr>
      <vt:lpstr>=0.1</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龙 军</cp:lastModifiedBy>
  <cp:revision>646</cp:revision>
  <dcterms:created xsi:type="dcterms:W3CDTF">2004-02-06T08:11:24Z</dcterms:created>
  <dcterms:modified xsi:type="dcterms:W3CDTF">2022-08-29T13:37:04Z</dcterms:modified>
</cp:coreProperties>
</file>